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27.jpg" ContentType="image/jpg"/>
  <Override PartName="/ppt/media/image29.jpg" ContentType="image/jpg"/>
  <Override PartName="/ppt/media/image30.jpg" ContentType="image/jpg"/>
  <Override PartName="/ppt/media/image32.jpg" ContentType="image/jpg"/>
  <Override PartName="/ppt/media/image33.jpg" ContentType="image/jpg"/>
  <Override PartName="/ppt/media/image38.jpg" ContentType="image/jpg"/>
  <Override PartName="/ppt/media/image43.jpg" ContentType="image/jpg"/>
  <Override PartName="/ppt/media/image62.jpg" ContentType="image/jpg"/>
  <Override PartName="/ppt/media/image63.jpg" ContentType="image/jp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media/image132.jpg" ContentType="image/jpg"/>
  <Override PartName="/ppt/media/image133.jpg" ContentType="image/jpg"/>
  <Override PartName="/ppt/media/image134.jpg" ContentType="image/jpg"/>
  <Override PartName="/ppt/media/image138.jpg" ContentType="image/jpg"/>
  <Override PartName="/ppt/media/image140.jpg" ContentType="image/jpg"/>
  <Override PartName="/ppt/media/image142.jpg" ContentType="image/jpg"/>
  <Override PartName="/ppt/media/image145.jpg" ContentType="image/jpg"/>
  <Override PartName="/ppt/media/image146.jpg" ContentType="image/jpg"/>
  <Override PartName="/ppt/media/image149.jpg" ContentType="image/jpg"/>
  <Override PartName="/ppt/notesSlides/notesSlide31.xml" ContentType="application/vnd.openxmlformats-officedocument.presentationml.notesSlide+xml"/>
  <Override PartName="/ppt/media/image151.jpg" ContentType="image/jpg"/>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media/image173.jpg" ContentType="image/jpg"/>
  <Override PartName="/ppt/media/image174.jpg" ContentType="image/jpg"/>
  <Override PartName="/ppt/media/image181.jpg" ContentType="image/jpg"/>
  <Override PartName="/ppt/media/image182.jpg" ContentType="image/jpg"/>
  <Override PartName="/ppt/media/image185.jpg" ContentType="image/jpg"/>
  <Override PartName="/ppt/media/image188.jpg" ContentType="image/jpg"/>
  <Override PartName="/ppt/media/image198.jpg" ContentType="image/jpg"/>
  <Override PartName="/ppt/media/image202.jpg" ContentType="image/jpg"/>
  <Override PartName="/ppt/media/image203.jpg" ContentType="image/jpg"/>
  <Override PartName="/ppt/media/image209.jpg" ContentType="image/jpg"/>
  <Override PartName="/ppt/media/image210.jpg" ContentType="image/jpg"/>
  <Override PartName="/ppt/media/image212.jpg" ContentType="image/jpg"/>
  <Override PartName="/ppt/notesSlides/notesSlide35.xml" ContentType="application/vnd.openxmlformats-officedocument.presentationml.notesSlide+xml"/>
  <Override PartName="/ppt/media/image222.jpg" ContentType="image/jpg"/>
  <Override PartName="/ppt/media/image226.jpg" ContentType="image/jpg"/>
  <Override PartName="/ppt/media/image228.jpg" ContentType="image/jpg"/>
  <Override PartName="/ppt/media/image230.jpg" ContentType="image/jpg"/>
  <Override PartName="/ppt/media/image231.jpg" ContentType="image/jpg"/>
  <Override PartName="/ppt/media/image233.jpg" ContentType="image/jpg"/>
  <Override PartName="/ppt/media/image234.jpg" ContentType="image/jpg"/>
  <Override PartName="/ppt/media/image244.jpg" ContentType="image/jpg"/>
  <Override PartName="/ppt/media/image245.jpg" ContentType="image/jpg"/>
  <Override PartName="/ppt/media/image249.jpg" ContentType="image/jpg"/>
  <Override PartName="/ppt/notesSlides/notesSlide3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media/image284.jpg" ContentType="image/jpg"/>
  <Override PartName="/ppt/media/image286.jpg" ContentType="image/jpg"/>
  <Override PartName="/ppt/media/image291.jpg" ContentType="image/jpg"/>
  <Override PartName="/ppt/media/image298.jpg" ContentType="image/jpg"/>
  <Override PartName="/ppt/media/image301.jpg" ContentType="image/jpg"/>
  <Override PartName="/ppt/media/image307.jpg" ContentType="image/jpg"/>
  <Override PartName="/ppt/media/image311.jpg" ContentType="image/jpg"/>
  <Override PartName="/ppt/media/image312.jpg" ContentType="image/jpg"/>
  <Override PartName="/ppt/media/image313.jpg" ContentType="image/jpg"/>
  <Override PartName="/ppt/media/image314.jpg" ContentType="image/jpg"/>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media/image317.jpg" ContentType="image/jpg"/>
  <Override PartName="/ppt/notesSlides/notesSlide46.xml" ContentType="application/vnd.openxmlformats-officedocument.presentationml.notesSlide+xml"/>
  <Override PartName="/ppt/notesSlides/notesSlide47.xml" ContentType="application/vnd.openxmlformats-officedocument.presentationml.notesSlide+xml"/>
  <Override PartName="/ppt/media/image320.jpg" ContentType="image/jpg"/>
  <Override PartName="/ppt/media/image322.jpg" ContentType="image/jpg"/>
  <Override PartName="/ppt/media/image324.jpg" ContentType="image/jpg"/>
  <Override PartName="/ppt/media/image325.jpg" ContentType="image/jpg"/>
  <Override PartName="/ppt/notesSlides/notesSlide48.xml" ContentType="application/vnd.openxmlformats-officedocument.presentationml.notesSlide+xml"/>
  <Override PartName="/ppt/notesSlides/notesSlide49.xml" ContentType="application/vnd.openxmlformats-officedocument.presentationml.notesSlide+xml"/>
  <Override PartName="/ppt/media/image336.jpg" ContentType="image/jpg"/>
  <Override PartName="/ppt/media/image341.jpg" ContentType="image/jpg"/>
  <Override PartName="/ppt/notesSlides/notesSlide50.xml" ContentType="application/vnd.openxmlformats-officedocument.presentationml.notesSlide+xml"/>
  <Override PartName="/ppt/media/image351.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403" r:id="rId2"/>
    <p:sldId id="281" r:id="rId3"/>
    <p:sldId id="333" r:id="rId4"/>
    <p:sldId id="257" r:id="rId5"/>
    <p:sldId id="298" r:id="rId6"/>
    <p:sldId id="300" r:id="rId7"/>
    <p:sldId id="305" r:id="rId8"/>
    <p:sldId id="392" r:id="rId9"/>
    <p:sldId id="359" r:id="rId10"/>
    <p:sldId id="276" r:id="rId11"/>
    <p:sldId id="350" r:id="rId12"/>
    <p:sldId id="339" r:id="rId13"/>
    <p:sldId id="381" r:id="rId14"/>
    <p:sldId id="288" r:id="rId15"/>
    <p:sldId id="306" r:id="rId16"/>
    <p:sldId id="312" r:id="rId17"/>
    <p:sldId id="373" r:id="rId18"/>
    <p:sldId id="311" r:id="rId19"/>
    <p:sldId id="355" r:id="rId20"/>
    <p:sldId id="282" r:id="rId21"/>
    <p:sldId id="327" r:id="rId22"/>
    <p:sldId id="328" r:id="rId23"/>
    <p:sldId id="396" r:id="rId24"/>
    <p:sldId id="397" r:id="rId25"/>
    <p:sldId id="313" r:id="rId26"/>
    <p:sldId id="374" r:id="rId27"/>
    <p:sldId id="366" r:id="rId28"/>
    <p:sldId id="367" r:id="rId29"/>
    <p:sldId id="321" r:id="rId30"/>
    <p:sldId id="386" r:id="rId31"/>
    <p:sldId id="275" r:id="rId32"/>
    <p:sldId id="345" r:id="rId33"/>
    <p:sldId id="322" r:id="rId34"/>
    <p:sldId id="323" r:id="rId35"/>
    <p:sldId id="324" r:id="rId36"/>
    <p:sldId id="266" r:id="rId37"/>
    <p:sldId id="267" r:id="rId38"/>
    <p:sldId id="285" r:id="rId39"/>
    <p:sldId id="379" r:id="rId40"/>
    <p:sldId id="395" r:id="rId41"/>
    <p:sldId id="334" r:id="rId42"/>
    <p:sldId id="335" r:id="rId43"/>
    <p:sldId id="402" r:id="rId44"/>
    <p:sldId id="272" r:id="rId45"/>
    <p:sldId id="399" r:id="rId46"/>
    <p:sldId id="393" r:id="rId47"/>
    <p:sldId id="317" r:id="rId48"/>
    <p:sldId id="342" r:id="rId49"/>
    <p:sldId id="343" r:id="rId50"/>
    <p:sldId id="371" r:id="rId51"/>
    <p:sldId id="353" r:id="rId52"/>
    <p:sldId id="314" r:id="rId53"/>
    <p:sldId id="356" r:id="rId54"/>
    <p:sldId id="318" r:id="rId55"/>
    <p:sldId id="287" r:id="rId56"/>
    <p:sldId id="261" r:id="rId57"/>
    <p:sldId id="273" r:id="rId58"/>
    <p:sldId id="340" r:id="rId59"/>
    <p:sldId id="278" r:id="rId60"/>
    <p:sldId id="296" r:id="rId61"/>
    <p:sldId id="297" r:id="rId62"/>
    <p:sldId id="370" r:id="rId63"/>
    <p:sldId id="279" r:id="rId64"/>
    <p:sldId id="319" r:id="rId65"/>
    <p:sldId id="325" r:id="rId66"/>
    <p:sldId id="316" r:id="rId67"/>
    <p:sldId id="344" r:id="rId68"/>
    <p:sldId id="264" r:id="rId69"/>
    <p:sldId id="358" r:id="rId70"/>
    <p:sldId id="326" r:id="rId71"/>
    <p:sldId id="262" r:id="rId72"/>
    <p:sldId id="260" r:id="rId73"/>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390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FD0F851-EC5A-4D38-B0AD-8093EC10F338}" styleName="淡色スタイル 1 - アクセント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1" autoAdjust="0"/>
    <p:restoredTop sz="92390" autoAdjust="0"/>
  </p:normalViewPr>
  <p:slideViewPr>
    <p:cSldViewPr snapToGrid="0" showGuides="1">
      <p:cViewPr varScale="1">
        <p:scale>
          <a:sx n="122" d="100"/>
          <a:sy n="122" d="100"/>
        </p:scale>
        <p:origin x="132" y="414"/>
      </p:cViewPr>
      <p:guideLst>
        <p:guide orient="horz" pos="2115"/>
        <p:guide pos="390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3677288385826758E-2"/>
          <c:y val="0.18041946478718843"/>
          <c:w val="0.93163521161417318"/>
          <c:h val="0.76401779256780311"/>
        </c:manualLayout>
      </c:layout>
      <c:barChart>
        <c:barDir val="col"/>
        <c:grouping val="stacked"/>
        <c:varyColors val="0"/>
        <c:ser>
          <c:idx val="1"/>
          <c:order val="0"/>
          <c:tx>
            <c:strRef>
              <c:f>Sheet1!$B$1</c:f>
              <c:strCache>
                <c:ptCount val="1"/>
                <c:pt idx="0">
                  <c:v>医療ヘルスケア</c:v>
                </c:pt>
              </c:strCache>
            </c:strRef>
          </c:tx>
          <c:spPr>
            <a:solidFill>
              <a:schemeClr val="accent2"/>
            </a:solidFill>
            <a:ln>
              <a:noFill/>
            </a:ln>
            <a:effectLst/>
          </c:spPr>
          <c:invertIfNegative val="0"/>
          <c:cat>
            <c:numRef>
              <c:f>Sheet1!$A$2:$A$5</c:f>
              <c:numCache>
                <c:formatCode>General</c:formatCode>
                <c:ptCount val="4"/>
                <c:pt idx="0">
                  <c:v>2016</c:v>
                </c:pt>
                <c:pt idx="1">
                  <c:v>2020</c:v>
                </c:pt>
                <c:pt idx="2">
                  <c:v>2024</c:v>
                </c:pt>
              </c:numCache>
            </c:numRef>
          </c:cat>
          <c:val>
            <c:numRef>
              <c:f>Sheet1!$B$2:$B$5</c:f>
              <c:numCache>
                <c:formatCode>General</c:formatCode>
                <c:ptCount val="4"/>
                <c:pt idx="0">
                  <c:v>2.9</c:v>
                </c:pt>
                <c:pt idx="1">
                  <c:v>3.3</c:v>
                </c:pt>
                <c:pt idx="2">
                  <c:v>3.8</c:v>
                </c:pt>
              </c:numCache>
            </c:numRef>
          </c:val>
          <c:extLst>
            <c:ext xmlns:c16="http://schemas.microsoft.com/office/drawing/2014/chart" uri="{C3380CC4-5D6E-409C-BE32-E72D297353CC}">
              <c16:uniqueId val="{00000000-0356-45BC-9BA3-86CAC31C5BF8}"/>
            </c:ext>
          </c:extLst>
        </c:ser>
        <c:ser>
          <c:idx val="2"/>
          <c:order val="1"/>
          <c:tx>
            <c:strRef>
              <c:f>Sheet1!$C$1</c:f>
              <c:strCache>
                <c:ptCount val="1"/>
                <c:pt idx="0">
                  <c:v>BMI脳機能計測</c:v>
                </c:pt>
              </c:strCache>
            </c:strRef>
          </c:tx>
          <c:spPr>
            <a:solidFill>
              <a:schemeClr val="accent3"/>
            </a:solidFill>
            <a:ln>
              <a:noFill/>
            </a:ln>
            <a:effectLst/>
          </c:spPr>
          <c:invertIfNegative val="0"/>
          <c:cat>
            <c:numRef>
              <c:f>Sheet1!$A$2:$A$5</c:f>
              <c:numCache>
                <c:formatCode>General</c:formatCode>
                <c:ptCount val="4"/>
                <c:pt idx="0">
                  <c:v>2016</c:v>
                </c:pt>
                <c:pt idx="1">
                  <c:v>2020</c:v>
                </c:pt>
                <c:pt idx="2">
                  <c:v>2024</c:v>
                </c:pt>
              </c:numCache>
            </c:numRef>
          </c:cat>
          <c:val>
            <c:numRef>
              <c:f>Sheet1!$C$2:$C$5</c:f>
              <c:numCache>
                <c:formatCode>General</c:formatCode>
                <c:ptCount val="4"/>
                <c:pt idx="0">
                  <c:v>0.2</c:v>
                </c:pt>
                <c:pt idx="1">
                  <c:v>0.3</c:v>
                </c:pt>
                <c:pt idx="2">
                  <c:v>0.5</c:v>
                </c:pt>
              </c:numCache>
            </c:numRef>
          </c:val>
          <c:extLst>
            <c:ext xmlns:c16="http://schemas.microsoft.com/office/drawing/2014/chart" uri="{C3380CC4-5D6E-409C-BE32-E72D297353CC}">
              <c16:uniqueId val="{00000001-0356-45BC-9BA3-86CAC31C5BF8}"/>
            </c:ext>
          </c:extLst>
        </c:ser>
        <c:ser>
          <c:idx val="0"/>
          <c:order val="2"/>
          <c:tx>
            <c:strRef>
              <c:f>Sheet1!$D$1</c:f>
              <c:strCache>
                <c:ptCount val="1"/>
                <c:pt idx="0">
                  <c:v>ニューロマーケティング</c:v>
                </c:pt>
              </c:strCache>
            </c:strRef>
          </c:tx>
          <c:spPr>
            <a:solidFill>
              <a:schemeClr val="accent1"/>
            </a:solidFill>
            <a:ln>
              <a:noFill/>
            </a:ln>
            <a:effectLst/>
          </c:spPr>
          <c:invertIfNegative val="0"/>
          <c:cat>
            <c:numRef>
              <c:f>Sheet1!$A$2:$A$5</c:f>
              <c:numCache>
                <c:formatCode>General</c:formatCode>
                <c:ptCount val="4"/>
                <c:pt idx="0">
                  <c:v>2016</c:v>
                </c:pt>
                <c:pt idx="1">
                  <c:v>2020</c:v>
                </c:pt>
                <c:pt idx="2">
                  <c:v>2024</c:v>
                </c:pt>
              </c:numCache>
            </c:numRef>
          </c:cat>
          <c:val>
            <c:numRef>
              <c:f>Sheet1!$D$2:$D$5</c:f>
              <c:numCache>
                <c:formatCode>General</c:formatCode>
                <c:ptCount val="4"/>
                <c:pt idx="0">
                  <c:v>0.1</c:v>
                </c:pt>
                <c:pt idx="1">
                  <c:v>0.2</c:v>
                </c:pt>
                <c:pt idx="2">
                  <c:v>0.2</c:v>
                </c:pt>
              </c:numCache>
            </c:numRef>
          </c:val>
          <c:extLst>
            <c:ext xmlns:c16="http://schemas.microsoft.com/office/drawing/2014/chart" uri="{C3380CC4-5D6E-409C-BE32-E72D297353CC}">
              <c16:uniqueId val="{00000002-0356-45BC-9BA3-86CAC31C5BF8}"/>
            </c:ext>
          </c:extLst>
        </c:ser>
        <c:dLbls>
          <c:showLegendKey val="0"/>
          <c:showVal val="0"/>
          <c:showCatName val="0"/>
          <c:showSerName val="0"/>
          <c:showPercent val="0"/>
          <c:showBubbleSize val="0"/>
        </c:dLbls>
        <c:gapWidth val="150"/>
        <c:overlap val="100"/>
        <c:axId val="1053956432"/>
        <c:axId val="1053949360"/>
      </c:barChart>
      <c:catAx>
        <c:axId val="105395643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1053949360"/>
        <c:crosses val="autoZero"/>
        <c:auto val="1"/>
        <c:lblAlgn val="ctr"/>
        <c:lblOffset val="100"/>
        <c:noMultiLvlLbl val="0"/>
      </c:catAx>
      <c:valAx>
        <c:axId val="1053949360"/>
        <c:scaling>
          <c:orientation val="minMax"/>
        </c:scaling>
        <c:delete val="1"/>
        <c:axPos val="l"/>
        <c:numFmt formatCode="General" sourceLinked="1"/>
        <c:majorTickMark val="out"/>
        <c:minorTickMark val="none"/>
        <c:tickLblPos val="nextTo"/>
        <c:crossAx val="105395643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6BC158E7-7539-4DB7-B0B5-FE1CEDB0F2B6}" type="datetimeFigureOut">
              <a:rPr kumimoji="1" lang="ja-JP" altLang="en-US" smtClean="0"/>
              <a:t>2024/12/25</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57101ED9-807C-4C2F-A040-887D2D24D5CC}" type="slidenum">
              <a:rPr kumimoji="1" lang="ja-JP" altLang="en-US" smtClean="0"/>
              <a:t>‹#›</a:t>
            </a:fld>
            <a:endParaRPr kumimoji="1" lang="ja-JP" altLang="en-US"/>
          </a:p>
        </p:txBody>
      </p:sp>
    </p:spTree>
    <p:extLst>
      <p:ext uri="{BB962C8B-B14F-4D97-AF65-F5344CB8AC3E}">
        <p14:creationId xmlns:p14="http://schemas.microsoft.com/office/powerpoint/2010/main" val="290812156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d.hatena.ne.jp/keyword/%A5%D1%A1%BC%A5%AD%A5%F3%A5%BD%A5%F3%C9%C2"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1</a:t>
            </a:fld>
            <a:endParaRPr kumimoji="1" lang="ja-JP" altLang="en-US"/>
          </a:p>
        </p:txBody>
      </p:sp>
    </p:spTree>
    <p:extLst>
      <p:ext uri="{BB962C8B-B14F-4D97-AF65-F5344CB8AC3E}">
        <p14:creationId xmlns:p14="http://schemas.microsoft.com/office/powerpoint/2010/main" val="3838582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13</a:t>
            </a:fld>
            <a:endParaRPr kumimoji="1" lang="ja-JP" altLang="en-US"/>
          </a:p>
        </p:txBody>
      </p:sp>
    </p:spTree>
    <p:extLst>
      <p:ext uri="{BB962C8B-B14F-4D97-AF65-F5344CB8AC3E}">
        <p14:creationId xmlns:p14="http://schemas.microsoft.com/office/powerpoint/2010/main" val="562587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200" dirty="0">
                <a:latin typeface="Meiryo UI" panose="020B0604030504040204" pitchFamily="50" charset="-128"/>
                <a:ea typeface="Meiryo UI" panose="020B0604030504040204" pitchFamily="50" charset="-128"/>
              </a:rPr>
              <a:t>BMI</a:t>
            </a:r>
            <a:r>
              <a:rPr lang="ja-JP" altLang="en-US" sz="1200" dirty="0">
                <a:latin typeface="Meiryo UI" panose="020B0604030504040204" pitchFamily="50" charset="-128"/>
                <a:ea typeface="Meiryo UI" panose="020B0604030504040204" pitchFamily="50" charset="-128"/>
              </a:rPr>
              <a:t>の概念は、</a:t>
            </a:r>
            <a:r>
              <a:rPr lang="en-US" altLang="ja-JP" sz="1200" dirty="0">
                <a:latin typeface="Meiryo UI" panose="020B0604030504040204" pitchFamily="50" charset="-128"/>
                <a:ea typeface="Meiryo UI" panose="020B0604030504040204" pitchFamily="50" charset="-128"/>
              </a:rPr>
              <a:t>1960</a:t>
            </a:r>
            <a:r>
              <a:rPr lang="ja-JP" altLang="en-US" sz="1200" dirty="0">
                <a:latin typeface="Meiryo UI" panose="020B0604030504040204" pitchFamily="50" charset="-128"/>
                <a:ea typeface="Meiryo UI" panose="020B0604030504040204" pitchFamily="50" charset="-128"/>
              </a:rPr>
              <a:t>年に心理学者でありコンピューターサイエンティストである、</a:t>
            </a:r>
            <a:r>
              <a:rPr lang="en-US" altLang="ja-JP" sz="1200" dirty="0">
                <a:latin typeface="Meiryo UI" panose="020B0604030504040204" pitchFamily="50" charset="-128"/>
                <a:ea typeface="Meiryo UI" panose="020B0604030504040204" pitchFamily="50" charset="-128"/>
              </a:rPr>
              <a:t>JCR </a:t>
            </a:r>
            <a:r>
              <a:rPr lang="en-US" altLang="ja-JP" sz="1200" dirty="0" err="1">
                <a:latin typeface="Meiryo UI" panose="020B0604030504040204" pitchFamily="50" charset="-128"/>
                <a:ea typeface="Meiryo UI" panose="020B0604030504040204" pitchFamily="50" charset="-128"/>
              </a:rPr>
              <a:t>Licklider</a:t>
            </a:r>
            <a:r>
              <a:rPr lang="ja-JP" altLang="en-US" sz="1200" dirty="0">
                <a:latin typeface="Meiryo UI" panose="020B0604030504040204" pitchFamily="50" charset="-128"/>
                <a:ea typeface="Meiryo UI" panose="020B0604030504040204" pitchFamily="50" charset="-128"/>
              </a:rPr>
              <a:t>が「</a:t>
            </a:r>
            <a:r>
              <a:rPr lang="en-US" altLang="ja-JP" sz="1200" dirty="0">
                <a:latin typeface="Meiryo UI" panose="020B0604030504040204" pitchFamily="50" charset="-128"/>
                <a:ea typeface="Meiryo UI" panose="020B0604030504040204" pitchFamily="50" charset="-128"/>
              </a:rPr>
              <a:t>Man-Computer Symbiosis</a:t>
            </a:r>
            <a:r>
              <a:rPr lang="ja-JP" altLang="en-US" sz="1200" dirty="0">
                <a:latin typeface="Meiryo UI" panose="020B0604030504040204" pitchFamily="50" charset="-128"/>
                <a:ea typeface="Meiryo UI" panose="020B0604030504040204" pitchFamily="50" charset="-128"/>
              </a:rPr>
              <a:t>」で提唱したものがはじめと言われますが、一般的にヒトと機械を直結する技術は、大きく「神経調節（</a:t>
            </a:r>
            <a:r>
              <a:rPr lang="en-US" altLang="ja-JP" sz="1200" dirty="0">
                <a:latin typeface="Meiryo UI" panose="020B0604030504040204" pitchFamily="50" charset="-128"/>
                <a:ea typeface="Meiryo UI" panose="020B0604030504040204" pitchFamily="50" charset="-128"/>
              </a:rPr>
              <a:t>Neural Modulation</a:t>
            </a:r>
            <a:r>
              <a:rPr lang="ja-JP" altLang="en-US" sz="1200" dirty="0">
                <a:latin typeface="Meiryo UI" panose="020B0604030504040204" pitchFamily="50" charset="-128"/>
                <a:ea typeface="Meiryo UI" panose="020B0604030504040204" pitchFamily="50" charset="-128"/>
              </a:rPr>
              <a:t>）」と「神経補綴（</a:t>
            </a:r>
            <a:r>
              <a:rPr lang="en-US" altLang="ja-JP" sz="1200" dirty="0">
                <a:latin typeface="Meiryo UI" panose="020B0604030504040204" pitchFamily="50" charset="-128"/>
                <a:ea typeface="Meiryo UI" panose="020B0604030504040204" pitchFamily="50" charset="-128"/>
              </a:rPr>
              <a:t>Neural Prosthesis</a:t>
            </a:r>
            <a:r>
              <a:rPr lang="ja-JP" altLang="en-US" sz="1200" dirty="0">
                <a:latin typeface="Meiryo UI" panose="020B0604030504040204" pitchFamily="50" charset="-128"/>
                <a:ea typeface="Meiryo UI" panose="020B0604030504040204" pitchFamily="50" charset="-128"/>
              </a:rPr>
              <a:t>）」に分類され、これらに伴う技術が広義の</a:t>
            </a:r>
            <a:r>
              <a:rPr lang="en-US" altLang="ja-JP" sz="1200" dirty="0">
                <a:latin typeface="Meiryo UI" panose="020B0604030504040204" pitchFamily="50" charset="-128"/>
                <a:ea typeface="Meiryo UI" panose="020B0604030504040204" pitchFamily="50" charset="-128"/>
              </a:rPr>
              <a:t>BMI</a:t>
            </a:r>
            <a:r>
              <a:rPr lang="ja-JP" altLang="en-US" sz="1200" dirty="0">
                <a:latin typeface="Meiryo UI" panose="020B0604030504040204" pitchFamily="50" charset="-128"/>
                <a:ea typeface="Meiryo UI" panose="020B0604030504040204" pitchFamily="50" charset="-128"/>
              </a:rPr>
              <a:t>であるとされています。</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もっとも古い神経調節は、紀元前にシビレエイの電気を脳に用いて痛みを取るというものがありますが、学術領域では</a:t>
            </a:r>
            <a:r>
              <a:rPr lang="en-US" altLang="ja-JP" sz="1200" dirty="0">
                <a:latin typeface="Meiryo UI" panose="020B0604030504040204" pitchFamily="50" charset="-128"/>
                <a:ea typeface="Meiryo UI" panose="020B0604030504040204" pitchFamily="50" charset="-128"/>
              </a:rPr>
              <a:t>DBS</a:t>
            </a:r>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Deep Brain  Stimulation</a:t>
            </a:r>
            <a:r>
              <a:rPr lang="ja-JP" altLang="en-US" sz="1200" dirty="0">
                <a:latin typeface="Meiryo UI" panose="020B0604030504040204" pitchFamily="50" charset="-128"/>
                <a:ea typeface="Meiryo UI" panose="020B0604030504040204" pitchFamily="50" charset="-128"/>
              </a:rPr>
              <a:t>：深部脳刺激）や</a:t>
            </a:r>
            <a:r>
              <a:rPr lang="en-US" altLang="ja-JP" sz="1200" dirty="0">
                <a:latin typeface="Meiryo UI" panose="020B0604030504040204" pitchFamily="50" charset="-128"/>
                <a:ea typeface="Meiryo UI" panose="020B0604030504040204" pitchFamily="50" charset="-128"/>
              </a:rPr>
              <a:t>TMS</a:t>
            </a:r>
            <a:r>
              <a:rPr lang="ja-JP" altLang="en-US" sz="1200" dirty="0">
                <a:latin typeface="Meiryo UI" panose="020B0604030504040204" pitchFamily="50" charset="-128"/>
                <a:ea typeface="Meiryo UI" panose="020B0604030504040204" pitchFamily="50" charset="-128"/>
              </a:rPr>
              <a:t>（</a:t>
            </a:r>
            <a:r>
              <a:rPr lang="en-US" altLang="ja-JP" sz="1200" dirty="0" err="1">
                <a:latin typeface="Meiryo UI" panose="020B0604030504040204" pitchFamily="50" charset="-128"/>
                <a:ea typeface="Meiryo UI" panose="020B0604030504040204" pitchFamily="50" charset="-128"/>
              </a:rPr>
              <a:t>Transcranial</a:t>
            </a:r>
            <a:r>
              <a:rPr lang="en-US" altLang="ja-JP" sz="1200" dirty="0">
                <a:latin typeface="Meiryo UI" panose="020B0604030504040204" pitchFamily="50" charset="-128"/>
                <a:ea typeface="Meiryo UI" panose="020B0604030504040204" pitchFamily="50" charset="-128"/>
              </a:rPr>
              <a:t> magnetic stimulation</a:t>
            </a:r>
            <a:r>
              <a:rPr lang="ja-JP" altLang="en-US" sz="1200" dirty="0">
                <a:latin typeface="Meiryo UI" panose="020B0604030504040204" pitchFamily="50" charset="-128"/>
                <a:ea typeface="Meiryo UI" panose="020B0604030504040204" pitchFamily="50" charset="-128"/>
              </a:rPr>
              <a:t>：経頭蓋磁気刺激法）の領域が</a:t>
            </a:r>
            <a:r>
              <a:rPr lang="en-US" altLang="ja-JP" sz="1200" dirty="0">
                <a:latin typeface="Meiryo UI" panose="020B0604030504040204" pitchFamily="50" charset="-128"/>
                <a:ea typeface="Meiryo UI" panose="020B0604030504040204" pitchFamily="50" charset="-128"/>
              </a:rPr>
              <a:t>20</a:t>
            </a:r>
            <a:r>
              <a:rPr lang="ja-JP" altLang="en-US" sz="1200" dirty="0">
                <a:latin typeface="Meiryo UI" panose="020B0604030504040204" pitchFamily="50" charset="-128"/>
                <a:ea typeface="Meiryo UI" panose="020B0604030504040204" pitchFamily="50" charset="-128"/>
              </a:rPr>
              <a:t>世紀から盛り上がりました。</a:t>
            </a:r>
          </a:p>
          <a:p>
            <a:r>
              <a:rPr lang="ja-JP" altLang="en-US" sz="1200" dirty="0">
                <a:latin typeface="Meiryo UI" panose="020B0604030504040204" pitchFamily="50" charset="-128"/>
                <a:ea typeface="Meiryo UI" panose="020B0604030504040204" pitchFamily="50" charset="-128"/>
              </a:rPr>
              <a:t>現在主に行われている</a:t>
            </a:r>
            <a:r>
              <a:rPr lang="en-US" altLang="ja-JP" sz="1200" dirty="0">
                <a:latin typeface="Meiryo UI" panose="020B0604030504040204" pitchFamily="50" charset="-128"/>
                <a:ea typeface="Meiryo UI" panose="020B0604030504040204" pitchFamily="50" charset="-128"/>
              </a:rPr>
              <a:t>DBS</a:t>
            </a:r>
            <a:r>
              <a:rPr lang="ja-JP" altLang="en-US" sz="1200" dirty="0">
                <a:latin typeface="Meiryo UI" panose="020B0604030504040204" pitchFamily="50" charset="-128"/>
                <a:ea typeface="Meiryo UI" panose="020B0604030504040204" pitchFamily="50" charset="-128"/>
              </a:rPr>
              <a:t>の適応例としては、図のように脳に電極を差し込んで電流を流し脳の機能を調節するというものです。脳に電極を差し込むなど何か不気味なもののように聞こえますが、実際にヒトへの適応は広がりをみせています。例を挙げると、現在世界中で約</a:t>
            </a:r>
            <a:r>
              <a:rPr lang="en-US" altLang="ja-JP" sz="1200" dirty="0">
                <a:latin typeface="Meiryo UI" panose="020B0604030504040204" pitchFamily="50" charset="-128"/>
                <a:ea typeface="Meiryo UI" panose="020B0604030504040204" pitchFamily="50" charset="-128"/>
              </a:rPr>
              <a:t>150,000</a:t>
            </a:r>
            <a:r>
              <a:rPr lang="ja-JP" altLang="en-US" sz="1200" dirty="0">
                <a:latin typeface="Meiryo UI" panose="020B0604030504040204" pitchFamily="50" charset="-128"/>
                <a:ea typeface="Meiryo UI" panose="020B0604030504040204" pitchFamily="50" charset="-128"/>
              </a:rPr>
              <a:t>人の</a:t>
            </a:r>
            <a:r>
              <a:rPr lang="ja-JP" altLang="en-US" sz="1200" dirty="0">
                <a:latin typeface="Meiryo UI" panose="020B0604030504040204" pitchFamily="50" charset="-128"/>
                <a:ea typeface="Meiryo UI" panose="020B0604030504040204" pitchFamily="50" charset="-128"/>
                <a:hlinkClick r:id="rId3"/>
              </a:rPr>
              <a:t>パーキンソン病</a:t>
            </a:r>
            <a:r>
              <a:rPr lang="ja-JP" altLang="en-US" sz="1200" dirty="0">
                <a:latin typeface="Meiryo UI" panose="020B0604030504040204" pitchFamily="50" charset="-128"/>
                <a:ea typeface="Meiryo UI" panose="020B0604030504040204" pitchFamily="50" charset="-128"/>
              </a:rPr>
              <a:t>を中心とした患者さんがこの治療を受けています。脳の異常な部分に電気を直接流す、というわけです。脳に直接干渉するという行為は思ったより特殊ではないことがわかりますね。</a:t>
            </a:r>
          </a:p>
          <a:p>
            <a:r>
              <a:rPr lang="ja-JP" altLang="en-US" sz="1200" dirty="0">
                <a:latin typeface="Meiryo UI" panose="020B0604030504040204" pitchFamily="50" charset="-128"/>
                <a:ea typeface="Meiryo UI" panose="020B0604030504040204" pitchFamily="50" charset="-128"/>
              </a:rPr>
              <a:t>しかし、直接脳へ電極差し込む従来型</a:t>
            </a:r>
            <a:r>
              <a:rPr lang="en-US" altLang="ja-JP" sz="1200" dirty="0">
                <a:latin typeface="Meiryo UI" panose="020B0604030504040204" pitchFamily="50" charset="-128"/>
                <a:ea typeface="Meiryo UI" panose="020B0604030504040204" pitchFamily="50" charset="-128"/>
              </a:rPr>
              <a:t>DBS</a:t>
            </a:r>
            <a:r>
              <a:rPr lang="ja-JP" altLang="en-US" sz="1200" dirty="0">
                <a:latin typeface="Meiryo UI" panose="020B0604030504040204" pitchFamily="50" charset="-128"/>
                <a:ea typeface="Meiryo UI" panose="020B0604030504040204" pitchFamily="50" charset="-128"/>
              </a:rPr>
              <a:t>の方法は人体への侵襲が高いことに加え、瘢痕化（脳の組織が免疫により凝り固まる）により効果が長続きしないなどの問題を抱えています。</a:t>
            </a:r>
          </a:p>
          <a:p>
            <a:r>
              <a:rPr lang="ja-JP" altLang="en-US" sz="1200" dirty="0">
                <a:latin typeface="Meiryo UI" panose="020B0604030504040204" pitchFamily="50" charset="-128"/>
                <a:ea typeface="Meiryo UI" panose="020B0604030504040204" pitchFamily="50" charset="-128"/>
              </a:rPr>
              <a:t>そこで</a:t>
            </a:r>
            <a:r>
              <a:rPr lang="en-US" altLang="ja-JP" sz="1200" dirty="0">
                <a:latin typeface="Meiryo UI" panose="020B0604030504040204" pitchFamily="50" charset="-128"/>
                <a:ea typeface="Meiryo UI" panose="020B0604030504040204" pitchFamily="50" charset="-128"/>
              </a:rPr>
              <a:t>MIT</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Ed Boyden</a:t>
            </a:r>
            <a:r>
              <a:rPr lang="ja-JP" altLang="en-US" sz="1200" dirty="0">
                <a:latin typeface="Meiryo UI" panose="020B0604030504040204" pitchFamily="50" charset="-128"/>
                <a:ea typeface="Meiryo UI" panose="020B0604030504040204" pitchFamily="50" charset="-128"/>
              </a:rPr>
              <a:t>をはじめとするチームは、脳に直接埋め込む必要のない</a:t>
            </a:r>
            <a:r>
              <a:rPr lang="en-US" altLang="ja-JP" sz="1200" dirty="0">
                <a:latin typeface="Meiryo UI" panose="020B0604030504040204" pitchFamily="50" charset="-128"/>
                <a:ea typeface="Meiryo UI" panose="020B0604030504040204" pitchFamily="50" charset="-128"/>
              </a:rPr>
              <a:t>DBS</a:t>
            </a:r>
            <a:r>
              <a:rPr lang="ja-JP" altLang="en-US" sz="1200" dirty="0">
                <a:latin typeface="Meiryo UI" panose="020B0604030504040204" pitchFamily="50" charset="-128"/>
                <a:ea typeface="Meiryo UI" panose="020B0604030504040204" pitchFamily="50" charset="-128"/>
              </a:rPr>
              <a:t>の仕組みを開発しました。頭蓋骨の外から脳内を刺激するという画期的なデザインです。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14</a:t>
            </a:fld>
            <a:endParaRPr kumimoji="1" lang="ja-JP" altLang="en-US"/>
          </a:p>
        </p:txBody>
      </p:sp>
    </p:spTree>
    <p:extLst>
      <p:ext uri="{BB962C8B-B14F-4D97-AF65-F5344CB8AC3E}">
        <p14:creationId xmlns:p14="http://schemas.microsoft.com/office/powerpoint/2010/main" val="2830645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15</a:t>
            </a:fld>
            <a:endParaRPr kumimoji="1" lang="ja-JP" altLang="en-US"/>
          </a:p>
        </p:txBody>
      </p:sp>
    </p:spTree>
    <p:extLst>
      <p:ext uri="{BB962C8B-B14F-4D97-AF65-F5344CB8AC3E}">
        <p14:creationId xmlns:p14="http://schemas.microsoft.com/office/powerpoint/2010/main" val="3124114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16</a:t>
            </a:fld>
            <a:endParaRPr kumimoji="1" lang="ja-JP" altLang="en-US"/>
          </a:p>
        </p:txBody>
      </p:sp>
    </p:spTree>
    <p:extLst>
      <p:ext uri="{BB962C8B-B14F-4D97-AF65-F5344CB8AC3E}">
        <p14:creationId xmlns:p14="http://schemas.microsoft.com/office/powerpoint/2010/main" val="22124488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17</a:t>
            </a:fld>
            <a:endParaRPr kumimoji="1" lang="ja-JP" altLang="en-US"/>
          </a:p>
        </p:txBody>
      </p:sp>
    </p:spTree>
    <p:extLst>
      <p:ext uri="{BB962C8B-B14F-4D97-AF65-F5344CB8AC3E}">
        <p14:creationId xmlns:p14="http://schemas.microsoft.com/office/powerpoint/2010/main" val="2573797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18</a:t>
            </a:fld>
            <a:endParaRPr kumimoji="1" lang="ja-JP" altLang="en-US"/>
          </a:p>
        </p:txBody>
      </p:sp>
    </p:spTree>
    <p:extLst>
      <p:ext uri="{BB962C8B-B14F-4D97-AF65-F5344CB8AC3E}">
        <p14:creationId xmlns:p14="http://schemas.microsoft.com/office/powerpoint/2010/main" val="12397393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19</a:t>
            </a:fld>
            <a:endParaRPr kumimoji="1" lang="ja-JP" altLang="en-US"/>
          </a:p>
        </p:txBody>
      </p:sp>
    </p:spTree>
    <p:extLst>
      <p:ext uri="{BB962C8B-B14F-4D97-AF65-F5344CB8AC3E}">
        <p14:creationId xmlns:p14="http://schemas.microsoft.com/office/powerpoint/2010/main" val="11046096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26</a:t>
            </a:fld>
            <a:endParaRPr kumimoji="1" lang="ja-JP" altLang="en-US"/>
          </a:p>
        </p:txBody>
      </p:sp>
    </p:spTree>
    <p:extLst>
      <p:ext uri="{BB962C8B-B14F-4D97-AF65-F5344CB8AC3E}">
        <p14:creationId xmlns:p14="http://schemas.microsoft.com/office/powerpoint/2010/main" val="2181596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27</a:t>
            </a:fld>
            <a:endParaRPr kumimoji="1" lang="ja-JP" altLang="en-US"/>
          </a:p>
        </p:txBody>
      </p:sp>
    </p:spTree>
    <p:extLst>
      <p:ext uri="{BB962C8B-B14F-4D97-AF65-F5344CB8AC3E}">
        <p14:creationId xmlns:p14="http://schemas.microsoft.com/office/powerpoint/2010/main" val="15753057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パーキンソン病に対する</a:t>
            </a:r>
            <a:r>
              <a:rPr kumimoji="1" lang="en-US" altLang="ja-JP" dirty="0"/>
              <a:t>DBS</a:t>
            </a:r>
            <a:r>
              <a:rPr kumimoji="1" lang="ja-JP" altLang="en-US" dirty="0"/>
              <a:t>は、十分な薬物治療を行っても著明な</a:t>
            </a:r>
            <a:r>
              <a:rPr kumimoji="1" lang="en-US" altLang="ja-JP" dirty="0"/>
              <a:t>wearing-off</a:t>
            </a:r>
            <a:r>
              <a:rPr kumimoji="1" lang="ja-JP" altLang="en-US" dirty="0"/>
              <a:t>現象や、ジスキネジアがコントロールできない症例、薬剤の副作用のために薬物治療が困難な症例、薬剤治療抵抗性の振戦（手足の震え）に対して適応となる。</a:t>
            </a:r>
          </a:p>
          <a:p>
            <a:r>
              <a:rPr kumimoji="1" lang="en-US" altLang="ja-JP" dirty="0"/>
              <a:t>Wearing-off</a:t>
            </a:r>
            <a:r>
              <a:rPr kumimoji="1" lang="ja-JP" altLang="en-US" dirty="0"/>
              <a:t>現象に対する効果としては、</a:t>
            </a:r>
            <a:r>
              <a:rPr kumimoji="1" lang="en-US" altLang="ja-JP" dirty="0"/>
              <a:t>L-dopa</a:t>
            </a:r>
            <a:r>
              <a:rPr kumimoji="1" lang="ja-JP" altLang="en-US" dirty="0"/>
              <a:t>に対する反応性がどれだけ保たれているかが最も重要な要素です。一般には若年者で、</a:t>
            </a:r>
            <a:r>
              <a:rPr kumimoji="1" lang="en-US" altLang="ja-JP" dirty="0"/>
              <a:t>L-dopa</a:t>
            </a:r>
            <a:r>
              <a:rPr kumimoji="1" lang="ja-JP" altLang="en-US" dirty="0"/>
              <a:t>に対する反応が良い人ほど、良好な手術成績が期待されます。年齢は</a:t>
            </a:r>
            <a:r>
              <a:rPr kumimoji="1" lang="en-US" altLang="ja-JP" dirty="0"/>
              <a:t>70</a:t>
            </a:r>
            <a:r>
              <a:rPr kumimoji="1" lang="ja-JP" altLang="en-US" dirty="0"/>
              <a:t>歳未満がよいとする意見がありますが、高齢者においても</a:t>
            </a:r>
            <a:r>
              <a:rPr kumimoji="1" lang="en-US" altLang="ja-JP" dirty="0"/>
              <a:t>L-dopa</a:t>
            </a:r>
            <a:r>
              <a:rPr kumimoji="1" lang="ja-JP" altLang="en-US" dirty="0"/>
              <a:t>に対する反応性がよければ</a:t>
            </a:r>
            <a:r>
              <a:rPr kumimoji="1" lang="en-US" altLang="ja-JP" dirty="0"/>
              <a:t>DBS</a:t>
            </a:r>
            <a:r>
              <a:rPr kumimoji="1" lang="ja-JP" altLang="en-US" dirty="0"/>
              <a:t>の成績もよいので、手術合併症のリスクを個々の患者さんで評価し、慎重に手術適応を行っております。著しい認知機能低下や精神疾患を合併した人では適応除外。</a:t>
            </a:r>
          </a:p>
          <a:p>
            <a:endParaRPr kumimoji="1" lang="ja-JP" altLang="en-US" dirty="0"/>
          </a:p>
          <a:p>
            <a:r>
              <a:rPr kumimoji="1" lang="ja-JP" altLang="en-US" dirty="0"/>
              <a:t>*</a:t>
            </a:r>
            <a:r>
              <a:rPr kumimoji="1" lang="en-US" altLang="ja-JP" dirty="0"/>
              <a:t>1</a:t>
            </a:r>
            <a:r>
              <a:rPr kumimoji="1" lang="ja-JP" altLang="en-US" dirty="0"/>
              <a:t>：</a:t>
            </a:r>
            <a:r>
              <a:rPr kumimoji="1" lang="en-US" altLang="ja-JP" dirty="0"/>
              <a:t>wearing-off</a:t>
            </a:r>
            <a:r>
              <a:rPr kumimoji="1" lang="ja-JP" altLang="en-US" dirty="0"/>
              <a:t>現象：薬の持続時間が短くなり、薬の効果が切れてくると症状が悪くなる現象。 </a:t>
            </a:r>
          </a:p>
          <a:p>
            <a:r>
              <a:rPr kumimoji="1" lang="ja-JP" altLang="en-US" dirty="0"/>
              <a:t>*</a:t>
            </a:r>
            <a:r>
              <a:rPr kumimoji="1" lang="en-US" altLang="ja-JP" dirty="0"/>
              <a:t>2</a:t>
            </a:r>
            <a:r>
              <a:rPr kumimoji="1" lang="ja-JP" altLang="en-US" dirty="0"/>
              <a:t>：ジスキネジア：長期による</a:t>
            </a:r>
            <a:r>
              <a:rPr kumimoji="1" lang="en-US" altLang="ja-JP" dirty="0"/>
              <a:t>L-</a:t>
            </a:r>
            <a:r>
              <a:rPr kumimoji="1" lang="ja-JP" altLang="en-US" dirty="0"/>
              <a:t>ドーパ製剤に服用により、起こる不随意運動の総称で自分の意思に関わりなく動いてしまう症状。 </a:t>
            </a:r>
          </a:p>
          <a:p>
            <a:r>
              <a:rPr kumimoji="1" lang="ja-JP" altLang="en-US" dirty="0"/>
              <a:t>*</a:t>
            </a:r>
            <a:r>
              <a:rPr kumimoji="1" lang="en-US" altLang="ja-JP" dirty="0"/>
              <a:t>3</a:t>
            </a:r>
            <a:r>
              <a:rPr kumimoji="1" lang="ja-JP" altLang="en-US" dirty="0"/>
              <a:t>：</a:t>
            </a:r>
            <a:r>
              <a:rPr kumimoji="1" lang="en-US" altLang="ja-JP" dirty="0"/>
              <a:t>L-dopa</a:t>
            </a:r>
            <a:r>
              <a:rPr kumimoji="1" lang="ja-JP" altLang="en-US" dirty="0"/>
              <a:t>：パーキンソン病で不足するドーパミンを補充目的とした前駆物質。 </a:t>
            </a:r>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29</a:t>
            </a:fld>
            <a:endParaRPr kumimoji="1" lang="ja-JP" altLang="en-US"/>
          </a:p>
        </p:txBody>
      </p:sp>
    </p:spTree>
    <p:extLst>
      <p:ext uri="{BB962C8B-B14F-4D97-AF65-F5344CB8AC3E}">
        <p14:creationId xmlns:p14="http://schemas.microsoft.com/office/powerpoint/2010/main" val="1245394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Hypothalamus</a:t>
            </a:r>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4</a:t>
            </a:fld>
            <a:endParaRPr kumimoji="1" lang="ja-JP" altLang="en-US"/>
          </a:p>
        </p:txBody>
      </p:sp>
    </p:spTree>
    <p:extLst>
      <p:ext uri="{BB962C8B-B14F-4D97-AF65-F5344CB8AC3E}">
        <p14:creationId xmlns:p14="http://schemas.microsoft.com/office/powerpoint/2010/main" val="23270003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30</a:t>
            </a:fld>
            <a:endParaRPr kumimoji="1" lang="ja-JP" altLang="en-US"/>
          </a:p>
        </p:txBody>
      </p:sp>
    </p:spTree>
    <p:extLst>
      <p:ext uri="{BB962C8B-B14F-4D97-AF65-F5344CB8AC3E}">
        <p14:creationId xmlns:p14="http://schemas.microsoft.com/office/powerpoint/2010/main" val="26527622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トム・クルーズとダスティン・ホフマン主演の</a:t>
            </a:r>
            <a:r>
              <a:rPr kumimoji="1" lang="en-US" altLang="ja-JP" dirty="0"/>
              <a:t>『</a:t>
            </a:r>
            <a:r>
              <a:rPr kumimoji="1" lang="ja-JP" altLang="en-US" dirty="0"/>
              <a:t>レインマン</a:t>
            </a:r>
            <a:r>
              <a:rPr kumimoji="1" lang="en-US" altLang="ja-JP" dirty="0"/>
              <a:t>』</a:t>
            </a:r>
            <a:r>
              <a:rPr kumimoji="1" lang="ja-JP" altLang="en-US" dirty="0" err="1"/>
              <a:t>。</a:t>
            </a:r>
            <a:endParaRPr kumimoji="1" lang="en-US" altLang="ja-JP" dirty="0"/>
          </a:p>
          <a:p>
            <a:r>
              <a:rPr kumimoji="1" lang="ja-JP" altLang="en-US" dirty="0"/>
              <a:t>キム・ピークは、重度の精神障碍者だったが、約</a:t>
            </a:r>
            <a:r>
              <a:rPr kumimoji="1" lang="en-US" altLang="ja-JP" dirty="0"/>
              <a:t>1</a:t>
            </a:r>
            <a:r>
              <a:rPr kumimoji="1" lang="ja-JP" altLang="en-US" dirty="0"/>
              <a:t>万</a:t>
            </a:r>
            <a:r>
              <a:rPr kumimoji="1" lang="en-US" altLang="ja-JP" dirty="0"/>
              <a:t>2000</a:t>
            </a:r>
            <a:r>
              <a:rPr kumimoji="1" lang="ja-JP" altLang="en-US" dirty="0"/>
              <a:t>冊の本を丸ごと暗記しており、どのページでも一言一句間違わずに、そらんじることが出来た！</a:t>
            </a:r>
            <a:endParaRPr kumimoji="1" lang="en-US" altLang="ja-JP" dirty="0"/>
          </a:p>
          <a:p>
            <a:r>
              <a:rPr kumimoji="1" lang="ja-JP" altLang="en-US" dirty="0"/>
              <a:t>キム・ピークの脳は、</a:t>
            </a:r>
            <a:r>
              <a:rPr kumimoji="1" lang="en-US" altLang="ja-JP" dirty="0"/>
              <a:t>MRI</a:t>
            </a:r>
            <a:r>
              <a:rPr kumimoji="1" lang="ja-JP" altLang="en-US" dirty="0"/>
              <a:t>のスキャン結果から、右脳と左脳をつなぐ脳梁が存在しなかったことが分かっている。</a:t>
            </a:r>
            <a:endParaRPr kumimoji="1" lang="en-US" altLang="ja-JP" dirty="0"/>
          </a:p>
          <a:p>
            <a:r>
              <a:rPr kumimoji="1" lang="ja-JP" altLang="en-US" dirty="0"/>
              <a:t>だから、左右のページを同時に読めたのだろうとの推測。</a:t>
            </a:r>
            <a:endParaRPr kumimoji="1" lang="en-US" altLang="ja-JP"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31</a:t>
            </a:fld>
            <a:endParaRPr kumimoji="1" lang="ja-JP" altLang="en-US"/>
          </a:p>
        </p:txBody>
      </p:sp>
    </p:spTree>
    <p:extLst>
      <p:ext uri="{BB962C8B-B14F-4D97-AF65-F5344CB8AC3E}">
        <p14:creationId xmlns:p14="http://schemas.microsoft.com/office/powerpoint/2010/main" val="41973410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32</a:t>
            </a:fld>
            <a:endParaRPr kumimoji="1" lang="ja-JP" altLang="en-US"/>
          </a:p>
        </p:txBody>
      </p:sp>
    </p:spTree>
    <p:extLst>
      <p:ext uri="{BB962C8B-B14F-4D97-AF65-F5344CB8AC3E}">
        <p14:creationId xmlns:p14="http://schemas.microsoft.com/office/powerpoint/2010/main" val="42305851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effectLst/>
              </a:rPr>
              <a:t>パーキンソン病の基本薬であるレボドパは作用時間が短いため、</a:t>
            </a:r>
            <a:r>
              <a:rPr lang="en-US" altLang="ja-JP" dirty="0">
                <a:effectLst/>
              </a:rPr>
              <a:t>2</a:t>
            </a:r>
            <a:r>
              <a:rPr lang="ja-JP" altLang="en-US" dirty="0">
                <a:effectLst/>
              </a:rPr>
              <a:t>～</a:t>
            </a:r>
            <a:r>
              <a:rPr lang="en-US" altLang="ja-JP" dirty="0">
                <a:effectLst/>
              </a:rPr>
              <a:t>3</a:t>
            </a:r>
            <a:r>
              <a:rPr lang="ja-JP" altLang="en-US" dirty="0">
                <a:effectLst/>
              </a:rPr>
              <a:t>時間後には薬効がすり切れるように無くなるウェアリング・オフ（</a:t>
            </a:r>
            <a:r>
              <a:rPr lang="en-US" altLang="ja-JP" dirty="0">
                <a:effectLst/>
              </a:rPr>
              <a:t>wearing-off</a:t>
            </a:r>
            <a:r>
              <a:rPr lang="ja-JP" altLang="en-US" dirty="0">
                <a:effectLst/>
              </a:rPr>
              <a:t>）現象が現れます。さらにレボドパにおける血中濃度のピークが高くなると、身体が勝手に動く不随意運動（ジスキネジア）が現れます。</a:t>
            </a:r>
            <a:r>
              <a:rPr lang="en-US" altLang="ja-JP" dirty="0">
                <a:effectLst/>
              </a:rPr>
              <a:t>DBS</a:t>
            </a:r>
            <a:r>
              <a:rPr lang="ja-JP" altLang="en-US" dirty="0">
                <a:effectLst/>
              </a:rPr>
              <a:t>は持続的に神経の活動をコントロールすることにより、このような症状を軽減します。</a:t>
            </a:r>
            <a:endParaRPr kumimoji="1" lang="en-US" altLang="ja-JP" dirty="0"/>
          </a:p>
          <a:p>
            <a:r>
              <a:rPr kumimoji="1" lang="ja-JP" altLang="en-US" dirty="0"/>
              <a:t>パーキンソン病に対する</a:t>
            </a:r>
            <a:r>
              <a:rPr kumimoji="1" lang="en-US" altLang="ja-JP" dirty="0"/>
              <a:t>DBS</a:t>
            </a:r>
            <a:r>
              <a:rPr kumimoji="1" lang="ja-JP" altLang="en-US" dirty="0"/>
              <a:t>は、十分な薬物治療を行っても著明な</a:t>
            </a:r>
            <a:r>
              <a:rPr kumimoji="1" lang="en-US" altLang="ja-JP" dirty="0"/>
              <a:t>wearing-off</a:t>
            </a:r>
            <a:r>
              <a:rPr kumimoji="1" lang="ja-JP" altLang="en-US" dirty="0"/>
              <a:t>現象や、ジスキネジアがコントロールできない症例、薬剤の副作用のために薬物治療が困難な症例、薬剤治療抵抗性の振戦（手足の震え）に対して適応となる。</a:t>
            </a:r>
          </a:p>
          <a:p>
            <a:r>
              <a:rPr kumimoji="1" lang="en-US" altLang="ja-JP" dirty="0"/>
              <a:t>Wearing-off</a:t>
            </a:r>
            <a:r>
              <a:rPr kumimoji="1" lang="ja-JP" altLang="en-US" dirty="0"/>
              <a:t>現象に対する効果としては、</a:t>
            </a:r>
            <a:r>
              <a:rPr kumimoji="1" lang="en-US" altLang="ja-JP" dirty="0"/>
              <a:t>L-dopa</a:t>
            </a:r>
            <a:r>
              <a:rPr kumimoji="1" lang="ja-JP" altLang="en-US" dirty="0"/>
              <a:t>に対する反応性がどれだけ保たれているかが最も重要な要素です。一般には若年者で、</a:t>
            </a:r>
            <a:r>
              <a:rPr kumimoji="1" lang="en-US" altLang="ja-JP" dirty="0"/>
              <a:t>L-dopa</a:t>
            </a:r>
            <a:r>
              <a:rPr kumimoji="1" lang="ja-JP" altLang="en-US" dirty="0"/>
              <a:t>に対する反応が良い人ほど、良好な手術成績が期待されます。年齢は</a:t>
            </a:r>
            <a:r>
              <a:rPr kumimoji="1" lang="en-US" altLang="ja-JP" dirty="0"/>
              <a:t>70</a:t>
            </a:r>
            <a:r>
              <a:rPr kumimoji="1" lang="ja-JP" altLang="en-US" dirty="0"/>
              <a:t>歳未満がよいとする意見がありますが、高齢者においても</a:t>
            </a:r>
            <a:r>
              <a:rPr kumimoji="1" lang="en-US" altLang="ja-JP" dirty="0"/>
              <a:t>L-dopa</a:t>
            </a:r>
            <a:r>
              <a:rPr kumimoji="1" lang="ja-JP" altLang="en-US" dirty="0"/>
              <a:t>に対する反応性がよければ</a:t>
            </a:r>
            <a:r>
              <a:rPr kumimoji="1" lang="en-US" altLang="ja-JP" dirty="0"/>
              <a:t>DBS</a:t>
            </a:r>
            <a:r>
              <a:rPr kumimoji="1" lang="ja-JP" altLang="en-US" dirty="0"/>
              <a:t>の成績もよいので、手術合併症のリスクを個々の患者さんで評価し、慎重に手術適応を行っております。著しい認知機能低下や精神疾患を合併した人では適応除外。</a:t>
            </a:r>
          </a:p>
          <a:p>
            <a:endParaRPr kumimoji="1" lang="ja-JP" altLang="en-US" dirty="0"/>
          </a:p>
          <a:p>
            <a:r>
              <a:rPr kumimoji="1" lang="ja-JP" altLang="en-US" dirty="0"/>
              <a:t>*</a:t>
            </a:r>
            <a:r>
              <a:rPr kumimoji="1" lang="en-US" altLang="ja-JP" dirty="0"/>
              <a:t>1</a:t>
            </a:r>
            <a:r>
              <a:rPr kumimoji="1" lang="ja-JP" altLang="en-US" dirty="0"/>
              <a:t>：</a:t>
            </a:r>
            <a:r>
              <a:rPr kumimoji="1" lang="en-US" altLang="ja-JP" dirty="0"/>
              <a:t>wearing-off</a:t>
            </a:r>
            <a:r>
              <a:rPr kumimoji="1" lang="ja-JP" altLang="en-US" dirty="0"/>
              <a:t>現象：薬の持続時間が短くなり、薬の効果が切れてくると症状が悪くなる現象。 </a:t>
            </a:r>
          </a:p>
          <a:p>
            <a:r>
              <a:rPr kumimoji="1" lang="ja-JP" altLang="en-US" dirty="0"/>
              <a:t>*</a:t>
            </a:r>
            <a:r>
              <a:rPr kumimoji="1" lang="en-US" altLang="ja-JP" dirty="0"/>
              <a:t>2</a:t>
            </a:r>
            <a:r>
              <a:rPr kumimoji="1" lang="ja-JP" altLang="en-US" dirty="0"/>
              <a:t>：ジスキネジア：長期による</a:t>
            </a:r>
            <a:r>
              <a:rPr kumimoji="1" lang="en-US" altLang="ja-JP" dirty="0"/>
              <a:t>L-</a:t>
            </a:r>
            <a:r>
              <a:rPr kumimoji="1" lang="ja-JP" altLang="en-US" dirty="0"/>
              <a:t>ドーパ製剤に服用により、起こる不随意運動の総称で自分の意思に関わりなく動いてしまう症状。 </a:t>
            </a:r>
          </a:p>
          <a:p>
            <a:r>
              <a:rPr kumimoji="1" lang="ja-JP" altLang="en-US" dirty="0"/>
              <a:t>*</a:t>
            </a:r>
            <a:r>
              <a:rPr kumimoji="1" lang="en-US" altLang="ja-JP" dirty="0"/>
              <a:t>3</a:t>
            </a:r>
            <a:r>
              <a:rPr kumimoji="1" lang="ja-JP" altLang="en-US" dirty="0"/>
              <a:t>：</a:t>
            </a:r>
            <a:r>
              <a:rPr kumimoji="1" lang="en-US" altLang="ja-JP" dirty="0"/>
              <a:t>L-dopa</a:t>
            </a:r>
            <a:r>
              <a:rPr kumimoji="1" lang="ja-JP" altLang="en-US" dirty="0"/>
              <a:t>：パーキンソン病で不足するドーパミンを補充目的とした前駆物質。 </a:t>
            </a:r>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33</a:t>
            </a:fld>
            <a:endParaRPr kumimoji="1" lang="ja-JP" altLang="en-US"/>
          </a:p>
        </p:txBody>
      </p:sp>
    </p:spTree>
    <p:extLst>
      <p:ext uri="{BB962C8B-B14F-4D97-AF65-F5344CB8AC3E}">
        <p14:creationId xmlns:p14="http://schemas.microsoft.com/office/powerpoint/2010/main" val="3227919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effectLst/>
              </a:rPr>
              <a:t>DBS</a:t>
            </a:r>
            <a:r>
              <a:rPr lang="ja-JP" altLang="en-US" dirty="0">
                <a:effectLst/>
              </a:rPr>
              <a:t>のターゲットになるのは視床</a:t>
            </a:r>
            <a:r>
              <a:rPr lang="en-US" altLang="ja-JP" dirty="0">
                <a:effectLst/>
              </a:rPr>
              <a:t>VIM</a:t>
            </a:r>
            <a:r>
              <a:rPr lang="ja-JP" altLang="en-US" dirty="0" err="1">
                <a:effectLst/>
              </a:rPr>
              <a:t>、</a:t>
            </a:r>
            <a:r>
              <a:rPr lang="ja-JP" altLang="en-US" dirty="0">
                <a:effectLst/>
              </a:rPr>
              <a:t>視床下核（</a:t>
            </a:r>
            <a:r>
              <a:rPr lang="en-US" altLang="ja-JP" dirty="0">
                <a:effectLst/>
              </a:rPr>
              <a:t>STN</a:t>
            </a:r>
            <a:r>
              <a:rPr lang="ja-JP" altLang="en-US" dirty="0">
                <a:effectLst/>
              </a:rPr>
              <a:t>）、淡蒼球（</a:t>
            </a:r>
            <a:r>
              <a:rPr lang="en-US" altLang="ja-JP" dirty="0" err="1">
                <a:effectLst/>
              </a:rPr>
              <a:t>GPi</a:t>
            </a:r>
            <a:r>
              <a:rPr lang="ja-JP" altLang="en-US" dirty="0">
                <a:effectLst/>
              </a:rPr>
              <a:t>）の</a:t>
            </a:r>
            <a:r>
              <a:rPr lang="en-US" altLang="ja-JP" dirty="0">
                <a:effectLst/>
              </a:rPr>
              <a:t>3</a:t>
            </a:r>
            <a:r>
              <a:rPr lang="ja-JP" altLang="en-US" dirty="0">
                <a:effectLst/>
              </a:rPr>
              <a:t>カ所です。その他の部位をターゲットとすることもありますが、まだ一般的ではありません。</a:t>
            </a:r>
            <a:endParaRPr lang="en-US" altLang="ja-JP" dirty="0">
              <a:effectLst/>
            </a:endParaRPr>
          </a:p>
          <a:p>
            <a:r>
              <a:rPr lang="ja-JP" altLang="en-US" dirty="0">
                <a:effectLst/>
              </a:rPr>
              <a:t>それぞれのターゲットによって改善される症状が少し異なります。視床</a:t>
            </a:r>
            <a:r>
              <a:rPr lang="en-US" altLang="ja-JP" dirty="0">
                <a:effectLst/>
              </a:rPr>
              <a:t>VIM</a:t>
            </a:r>
            <a:r>
              <a:rPr lang="ja-JP" altLang="en-US" dirty="0">
                <a:effectLst/>
              </a:rPr>
              <a:t>は特に振戦に効果があるため、振戦が著しく強い症例で選択されることがあります。</a:t>
            </a:r>
            <a:endParaRPr lang="en-US" altLang="ja-JP" dirty="0">
              <a:effectLst/>
            </a:endParaRPr>
          </a:p>
          <a:p>
            <a:r>
              <a:rPr lang="ja-JP" altLang="en-US" dirty="0">
                <a:effectLst/>
              </a:rPr>
              <a:t>振戦以外の運動症状で困っているときは、淡蒼球か視床下核がターゲットになります。淡蒼球の</a:t>
            </a:r>
            <a:r>
              <a:rPr lang="en-US" altLang="ja-JP" dirty="0">
                <a:effectLst/>
              </a:rPr>
              <a:t>DBS</a:t>
            </a:r>
            <a:r>
              <a:rPr lang="ja-JP" altLang="en-US" dirty="0">
                <a:effectLst/>
              </a:rPr>
              <a:t>はオフ時の振戦、固縮、無動に効果が期待でき、刺激の直接効果によりジスキネジアを抑えることができます。視床下核の</a:t>
            </a:r>
            <a:r>
              <a:rPr lang="en-US" altLang="ja-JP" dirty="0">
                <a:effectLst/>
              </a:rPr>
              <a:t>DBS</a:t>
            </a:r>
            <a:r>
              <a:rPr lang="ja-JP" altLang="en-US" dirty="0">
                <a:effectLst/>
              </a:rPr>
              <a:t>も、オフ時の振戦、固縮、無動に効果が期待できることに加え、薬を減らすこともできるので、結果としてジスキネジアにも効果的です。 </a:t>
            </a:r>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34</a:t>
            </a:fld>
            <a:endParaRPr kumimoji="1" lang="ja-JP" altLang="en-US"/>
          </a:p>
        </p:txBody>
      </p:sp>
    </p:spTree>
    <p:extLst>
      <p:ext uri="{BB962C8B-B14F-4D97-AF65-F5344CB8AC3E}">
        <p14:creationId xmlns:p14="http://schemas.microsoft.com/office/powerpoint/2010/main" val="19067785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35</a:t>
            </a:fld>
            <a:endParaRPr kumimoji="1" lang="ja-JP" altLang="en-US"/>
          </a:p>
        </p:txBody>
      </p:sp>
    </p:spTree>
    <p:extLst>
      <p:ext uri="{BB962C8B-B14F-4D97-AF65-F5344CB8AC3E}">
        <p14:creationId xmlns:p14="http://schemas.microsoft.com/office/powerpoint/2010/main" val="7663119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36</a:t>
            </a:fld>
            <a:endParaRPr kumimoji="1" lang="ja-JP" altLang="en-US"/>
          </a:p>
        </p:txBody>
      </p:sp>
    </p:spTree>
    <p:extLst>
      <p:ext uri="{BB962C8B-B14F-4D97-AF65-F5344CB8AC3E}">
        <p14:creationId xmlns:p14="http://schemas.microsoft.com/office/powerpoint/2010/main" val="35821649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39</a:t>
            </a:fld>
            <a:endParaRPr kumimoji="1" lang="ja-JP" altLang="en-US"/>
          </a:p>
        </p:txBody>
      </p:sp>
    </p:spTree>
    <p:extLst>
      <p:ext uri="{BB962C8B-B14F-4D97-AF65-F5344CB8AC3E}">
        <p14:creationId xmlns:p14="http://schemas.microsoft.com/office/powerpoint/2010/main" val="4964389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脊髄損傷は、重篤な運動障害あるいは脚の完全麻痺にさえつながる。</a:t>
            </a:r>
            <a:endParaRPr lang="en-US" altLang="ja-JP" dirty="0"/>
          </a:p>
          <a:p>
            <a:r>
              <a:rPr lang="ja-JP" altLang="en-US" dirty="0"/>
              <a:t>脊髄刺激による標的化ニューロテクノロジーについて報告する。この技術により、</a:t>
            </a:r>
            <a:r>
              <a:rPr lang="en-US" altLang="ja-JP" dirty="0"/>
              <a:t>4</a:t>
            </a:r>
            <a:r>
              <a:rPr lang="ja-JP" altLang="en-US" dirty="0"/>
              <a:t>年以上前に脊髄を損傷し、長期に及ぶ広範なリハビリテーションにもかかわらず永続的な運動障害や完全麻痺を示す複数の患者において、歩行の随意制御が可能になった。</a:t>
            </a:r>
            <a:endParaRPr lang="en-US" altLang="ja-JP" dirty="0"/>
          </a:p>
          <a:p>
            <a:r>
              <a:rPr lang="ja-JP" altLang="en-US" dirty="0"/>
              <a:t>リアルタイムのトリガー機能を持つ埋め込み型のパルス発生器を用いて、意図する動作にタイミングを合わせ、腰仙髄へ空間選択的な一連の刺激を送った。この時空間的刺激によって、</a:t>
            </a:r>
            <a:r>
              <a:rPr lang="en-US" altLang="ja-JP" dirty="0"/>
              <a:t>1</a:t>
            </a:r>
            <a:r>
              <a:rPr lang="ja-JP" altLang="en-US" dirty="0"/>
              <a:t>週間以内に、床上歩行において麻痺していた筋肉の適応制御が再確立された。運動能力は、リハビリテーションによって改善した。数か月後、被験者は麻痺していた筋肉の随意制御能を刺激なしでも取り戻し、時空間的刺激を受けている間は屋外での歩行や三輪自転車走行が可能になった。以上の結果は、神経学的な回復を改善し、脊髄損傷後の日常生活での動作を支えるための技術的枠組みを確立するものである。</a:t>
            </a:r>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40</a:t>
            </a:fld>
            <a:endParaRPr kumimoji="1" lang="ja-JP" altLang="en-US"/>
          </a:p>
        </p:txBody>
      </p:sp>
    </p:spTree>
    <p:extLst>
      <p:ext uri="{BB962C8B-B14F-4D97-AF65-F5344CB8AC3E}">
        <p14:creationId xmlns:p14="http://schemas.microsoft.com/office/powerpoint/2010/main" val="2747088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ワシントン大学の研究者らは、脳の電気活動の記録である脳波（</a:t>
            </a:r>
            <a:r>
              <a:rPr kumimoji="1" lang="en-US" altLang="ja-JP" dirty="0"/>
              <a:t>EEG</a:t>
            </a:r>
            <a:r>
              <a:rPr kumimoji="1" lang="ja-JP" altLang="en-US" dirty="0"/>
              <a:t>）計と、脳に情報を送ることのできる経頭蓋磁気刺激（</a:t>
            </a:r>
            <a:r>
              <a:rPr kumimoji="1" lang="en-US" altLang="ja-JP" dirty="0"/>
              <a:t>TMS</a:t>
            </a:r>
            <a:r>
              <a:rPr kumimoji="1" lang="ja-JP" altLang="en-US" dirty="0"/>
              <a:t>）装置を使うことで、</a:t>
            </a:r>
            <a:r>
              <a:rPr kumimoji="1" lang="en-US" altLang="ja-JP" dirty="0"/>
              <a:t>3</a:t>
            </a:r>
            <a:r>
              <a:rPr kumimoji="1" lang="ja-JP" altLang="en-US" dirty="0"/>
              <a:t>人の被験者が「脳同士のネットワーク」経由で、協力してテトリス風のゲームをプレイできることを実証。</a:t>
            </a:r>
          </a:p>
          <a:p>
            <a:r>
              <a:rPr kumimoji="1" lang="ja-JP" altLang="en-US" dirty="0"/>
              <a:t>脳の電気活動の記録である脳波（</a:t>
            </a:r>
            <a:r>
              <a:rPr kumimoji="1" lang="en-US" altLang="ja-JP" dirty="0"/>
              <a:t>EEG</a:t>
            </a:r>
            <a:r>
              <a:rPr kumimoji="1" lang="ja-JP" altLang="en-US" dirty="0"/>
              <a:t>）計と、脳に情報を送ることのできる経頭蓋磁気刺激（</a:t>
            </a:r>
            <a:r>
              <a:rPr kumimoji="1" lang="en-US" altLang="ja-JP" dirty="0"/>
              <a:t>TMS</a:t>
            </a:r>
            <a:r>
              <a:rPr kumimoji="1" lang="ja-JP" altLang="en-US" dirty="0"/>
              <a:t>）装置で構成。</a:t>
            </a:r>
          </a:p>
          <a:p>
            <a:r>
              <a:rPr kumimoji="1" lang="en-US" altLang="ja-JP" dirty="0"/>
              <a:t>2015</a:t>
            </a:r>
            <a:r>
              <a:rPr kumimoji="1" lang="ja-JP" altLang="en-US" dirty="0"/>
              <a:t>年、シアトルにあるワシントン大学のアンドレア・ストッコ助教授と同僚らが、このツールを使って、「脳同士のインターフェイス」で</a:t>
            </a:r>
            <a:r>
              <a:rPr kumimoji="1" lang="en-US" altLang="ja-JP" dirty="0"/>
              <a:t>2</a:t>
            </a:r>
            <a:r>
              <a:rPr kumimoji="1" lang="ja-JP" altLang="en-US" dirty="0"/>
              <a:t>人の人間をつなげた。そして</a:t>
            </a:r>
            <a:r>
              <a:rPr kumimoji="1" lang="en-US" altLang="ja-JP" dirty="0"/>
              <a:t>2</a:t>
            </a:r>
            <a:r>
              <a:rPr kumimoji="1" lang="ja-JP" altLang="en-US" dirty="0"/>
              <a:t>人に</a:t>
            </a:r>
            <a:r>
              <a:rPr kumimoji="1" lang="en-US" altLang="ja-JP" dirty="0"/>
              <a:t>20</a:t>
            </a:r>
            <a:r>
              <a:rPr kumimoji="1" lang="ja-JP" altLang="en-US" dirty="0"/>
              <a:t>の質問ゲームをしてもらった。</a:t>
            </a:r>
          </a:p>
          <a:p>
            <a:r>
              <a:rPr kumimoji="1" lang="ja-JP" altLang="en-US" dirty="0"/>
              <a:t>複数の人間を脳同士の対話に参加させることが、次なる段階となるのは明らかだろう。そして先日、ストッコ助教授らは世界初の「脳同士のネットワーク」を使ってそれを実現したと発表した。同助教授らが「ブレインネット（</a:t>
            </a:r>
            <a:r>
              <a:rPr kumimoji="1" lang="en-US" altLang="ja-JP" dirty="0" err="1"/>
              <a:t>BrainNet</a:t>
            </a:r>
            <a:r>
              <a:rPr kumimoji="1" lang="ja-JP" altLang="en-US" dirty="0"/>
              <a:t>）」と呼ぶネットワークを使うと、少人数のグループでテトリス風の共同ゲームをプレイできる。「この研究は、接続された脳の</a:t>
            </a:r>
            <a:r>
              <a:rPr kumimoji="1" lang="en-US" altLang="ja-JP" dirty="0"/>
              <a:t>『</a:t>
            </a:r>
            <a:r>
              <a:rPr kumimoji="1" lang="ja-JP" altLang="en-US" dirty="0"/>
              <a:t>ソーシャル・ネットワーク</a:t>
            </a:r>
            <a:r>
              <a:rPr kumimoji="1" lang="en-US" altLang="ja-JP" dirty="0"/>
              <a:t>』</a:t>
            </a:r>
            <a:r>
              <a:rPr kumimoji="1" lang="ja-JP" altLang="en-US" dirty="0"/>
              <a:t>を使うことで、協力して問題を解決できる脳同士のインターフェイスの可能性を向上させるものです」。</a:t>
            </a:r>
          </a:p>
          <a:p>
            <a:r>
              <a:rPr kumimoji="1" lang="ja-JP" altLang="en-US" dirty="0"/>
              <a:t>ブレインネットを支える技術は比較的単純なものだ。脳波計で脳の電気活動を測定する。脳波計は、頭蓋の上に置かれ、脳の電気活動を検出できる複数の電極で構成されている。</a:t>
            </a:r>
          </a:p>
          <a:p>
            <a:r>
              <a:rPr kumimoji="1" lang="ja-JP" altLang="en-US" dirty="0"/>
              <a:t>鍵となるアイデアは、人間は脳から出る信号を比較的容易に変えられるということだ。たとえば、脳の信号は外部信号と簡単に同調する。したがって、</a:t>
            </a:r>
            <a:r>
              <a:rPr kumimoji="1" lang="en-US" altLang="ja-JP" dirty="0"/>
              <a:t>15</a:t>
            </a:r>
            <a:r>
              <a:rPr kumimoji="1" lang="ja-JP" altLang="en-US" dirty="0"/>
              <a:t>ヘルツ（毎秒</a:t>
            </a:r>
            <a:r>
              <a:rPr kumimoji="1" lang="en-US" altLang="ja-JP" dirty="0"/>
              <a:t>15</a:t>
            </a:r>
            <a:r>
              <a:rPr kumimoji="1" lang="ja-JP" altLang="en-US" dirty="0"/>
              <a:t>回）で点滅する光を見ると、同じ周波数の強い電気信号が脳から発せられる。</a:t>
            </a:r>
            <a:r>
              <a:rPr kumimoji="1" lang="en-US" altLang="ja-JP" dirty="0"/>
              <a:t>17</a:t>
            </a:r>
            <a:r>
              <a:rPr kumimoji="1" lang="ja-JP" altLang="en-US" dirty="0"/>
              <a:t>ヘルツで点滅する光に注意を切り替えると、脳信号の周波数も切り替わり、脳波計で比較的簡単に検知できる。</a:t>
            </a:r>
          </a:p>
          <a:p>
            <a:r>
              <a:rPr kumimoji="1" lang="en-US" altLang="ja-JP" dirty="0"/>
              <a:t>TMS</a:t>
            </a:r>
            <a:r>
              <a:rPr kumimoji="1" lang="ja-JP" altLang="en-US" dirty="0"/>
              <a:t>装置は脳の特定領域で電気活動を誘発することで、脳の活動を操る。たとえば、磁気パルスを後頭皮質に集中して当てることで、眼内閃光として知られる光の点滅を見たような感覚を生み出せる。</a:t>
            </a:r>
          </a:p>
          <a:p>
            <a:r>
              <a:rPr kumimoji="1" lang="ja-JP" altLang="en-US" dirty="0"/>
              <a:t>脳波計と</a:t>
            </a:r>
            <a:r>
              <a:rPr kumimoji="1" lang="en-US" altLang="ja-JP" dirty="0"/>
              <a:t>TMS</a:t>
            </a:r>
            <a:r>
              <a:rPr kumimoji="1" lang="ja-JP" altLang="en-US" dirty="0"/>
              <a:t>装置を一緒に使うことで、脳から信号を受け取ったり、直接脳へ信号を送ったりできるようになる。しかし、集団でのコミュニケーションを可能とするネットワークは最近まで構築されていなかった。</a:t>
            </a:r>
          </a:p>
          <a:p>
            <a:r>
              <a:rPr kumimoji="1" lang="ja-JP" altLang="en-US" dirty="0"/>
              <a:t>ストッコ助教授らのチームは、</a:t>
            </a:r>
            <a:r>
              <a:rPr kumimoji="1" lang="en-US" altLang="ja-JP" dirty="0"/>
              <a:t>3</a:t>
            </a:r>
            <a:r>
              <a:rPr kumimoji="1" lang="ja-JP" altLang="en-US" dirty="0"/>
              <a:t>人の人間が脳に直接情報を送受信できるネットワークを構築した。ネットワークは、利用できる脳波計と</a:t>
            </a:r>
            <a:r>
              <a:rPr kumimoji="1" lang="en-US" altLang="ja-JP" dirty="0"/>
              <a:t>TMS</a:t>
            </a:r>
            <a:r>
              <a:rPr kumimoji="1" lang="ja-JP" altLang="en-US" dirty="0"/>
              <a:t>装置の数に応じて簡単に拡張できるという。</a:t>
            </a:r>
          </a:p>
          <a:p>
            <a:r>
              <a:rPr kumimoji="1" lang="ja-JP" altLang="en-US" dirty="0"/>
              <a:t>原理を実証するためのネットワークでは</a:t>
            </a:r>
            <a:r>
              <a:rPr kumimoji="1" lang="en-US" altLang="ja-JP" dirty="0"/>
              <a:t>3</a:t>
            </a:r>
            <a:r>
              <a:rPr kumimoji="1" lang="ja-JP" altLang="en-US" dirty="0"/>
              <a:t>人をつないだ。</a:t>
            </a:r>
            <a:r>
              <a:rPr kumimoji="1" lang="en-US" altLang="ja-JP" dirty="0"/>
              <a:t>2</a:t>
            </a:r>
            <a:r>
              <a:rPr kumimoji="1" lang="ja-JP" altLang="en-US" dirty="0"/>
              <a:t>人が送信者で、残る</a:t>
            </a:r>
            <a:r>
              <a:rPr kumimoji="1" lang="en-US" altLang="ja-JP" dirty="0"/>
              <a:t>1</a:t>
            </a:r>
            <a:r>
              <a:rPr kumimoji="1" lang="ja-JP" altLang="en-US" dirty="0"/>
              <a:t>人は受信と送信が可能だ。それぞれの被験者は別々の部屋にいて、通常のコミュニケーションはできない状態になっている。</a:t>
            </a:r>
            <a:r>
              <a:rPr kumimoji="1" lang="en-US" altLang="ja-JP" dirty="0"/>
              <a:t>3</a:t>
            </a:r>
            <a:r>
              <a:rPr kumimoji="1" lang="ja-JP" altLang="en-US" dirty="0"/>
              <a:t>人は、落ちてくるブロックを回転させて、画面下の空隙にはめ込むテトリス風のゲームを、協力してプレイしなくてはならない。</a:t>
            </a:r>
          </a:p>
          <a:p>
            <a:r>
              <a:rPr kumimoji="1" lang="ja-JP" altLang="en-US" dirty="0"/>
              <a:t>脳波計を装着した</a:t>
            </a:r>
            <a:r>
              <a:rPr kumimoji="1" lang="en-US" altLang="ja-JP" dirty="0"/>
              <a:t>2</a:t>
            </a:r>
            <a:r>
              <a:rPr kumimoji="1" lang="ja-JP" altLang="en-US" dirty="0"/>
              <a:t>人の送信者は画面全体を見ることができる。落ちてくるブロックは</a:t>
            </a:r>
            <a:r>
              <a:rPr kumimoji="1" lang="en-US" altLang="ja-JP" dirty="0"/>
              <a:t>180</a:t>
            </a:r>
            <a:r>
              <a:rPr kumimoji="1" lang="ja-JP" altLang="en-US" dirty="0"/>
              <a:t>度回転させるか、もしくは回転なしで底面の列にはまるようになっている。送信者の</a:t>
            </a:r>
            <a:r>
              <a:rPr kumimoji="1" lang="en-US" altLang="ja-JP" dirty="0"/>
              <a:t>2</a:t>
            </a:r>
            <a:r>
              <a:rPr kumimoji="1" lang="ja-JP" altLang="en-US" dirty="0"/>
              <a:t>人は回転の必要性の有無を判断し、</a:t>
            </a:r>
            <a:r>
              <a:rPr kumimoji="1" lang="en-US" altLang="ja-JP" dirty="0"/>
              <a:t>3</a:t>
            </a:r>
            <a:r>
              <a:rPr kumimoji="1" lang="ja-JP" altLang="en-US" dirty="0"/>
              <a:t>人目にその情報を送らなくてはならない。</a:t>
            </a:r>
          </a:p>
          <a:p>
            <a:r>
              <a:rPr kumimoji="1" lang="ja-JP" altLang="en-US" dirty="0"/>
              <a:t>そのために送信者の</a:t>
            </a:r>
            <a:r>
              <a:rPr kumimoji="1" lang="en-US" altLang="ja-JP" dirty="0"/>
              <a:t>2</a:t>
            </a:r>
            <a:r>
              <a:rPr kumimoji="1" lang="ja-JP" altLang="en-US" dirty="0"/>
              <a:t>人は、脳から出る信号を変化させる。</a:t>
            </a:r>
            <a:r>
              <a:rPr kumimoji="1" lang="en-US" altLang="ja-JP" dirty="0"/>
              <a:t>15</a:t>
            </a:r>
            <a:r>
              <a:rPr kumimoji="1" lang="ja-JP" altLang="en-US" dirty="0"/>
              <a:t>ヘルツの脳信号を脳波計が感知すると、画面右方向にカーソルが動く。カーソルが右側に到達すると、「ブロックを回転せよ」という信号が、装置から受信者に送られる仕組みだ。</a:t>
            </a:r>
          </a:p>
          <a:p>
            <a:r>
              <a:rPr kumimoji="1" lang="ja-JP" altLang="en-US" dirty="0"/>
              <a:t>送信者は、画面のどちらかの端の</a:t>
            </a:r>
            <a:r>
              <a:rPr kumimoji="1" lang="en-US" altLang="ja-JP" dirty="0"/>
              <a:t>LED</a:t>
            </a:r>
            <a:r>
              <a:rPr kumimoji="1" lang="ja-JP" altLang="en-US" dirty="0"/>
              <a:t>を見つめることで脳信号をコントロールできる。一方の</a:t>
            </a:r>
            <a:r>
              <a:rPr kumimoji="1" lang="en-US" altLang="ja-JP" dirty="0"/>
              <a:t>LED</a:t>
            </a:r>
            <a:r>
              <a:rPr kumimoji="1" lang="ja-JP" altLang="en-US" dirty="0"/>
              <a:t>は</a:t>
            </a:r>
            <a:r>
              <a:rPr kumimoji="1" lang="en-US" altLang="ja-JP" dirty="0"/>
              <a:t>15</a:t>
            </a:r>
            <a:r>
              <a:rPr kumimoji="1" lang="ja-JP" altLang="en-US" dirty="0"/>
              <a:t>ヘルツで点滅し、もう一方は</a:t>
            </a:r>
            <a:r>
              <a:rPr kumimoji="1" lang="en-US" altLang="ja-JP" dirty="0"/>
              <a:t>17</a:t>
            </a:r>
            <a:r>
              <a:rPr kumimoji="1" lang="ja-JP" altLang="en-US" dirty="0"/>
              <a:t>ヘルツで点滅している。</a:t>
            </a:r>
          </a:p>
          <a:p>
            <a:r>
              <a:rPr kumimoji="1" lang="ja-JP" altLang="en-US" dirty="0"/>
              <a:t>脳波計と</a:t>
            </a:r>
            <a:r>
              <a:rPr kumimoji="1" lang="en-US" altLang="ja-JP" dirty="0"/>
              <a:t>TMS</a:t>
            </a:r>
            <a:r>
              <a:rPr kumimoji="1" lang="ja-JP" altLang="en-US" dirty="0"/>
              <a:t>装置が取り付けられた受信者は、送信者とは異なる作業をしている。受信者はテトリス画面の上半分しか見ることができないようになっている。そのため、ブロックを見ることはできるが、回転させるべきか</a:t>
            </a:r>
            <a:r>
              <a:rPr kumimoji="1" lang="ja-JP" altLang="en-US" dirty="0" err="1"/>
              <a:t>は</a:t>
            </a:r>
            <a:r>
              <a:rPr kumimoji="1" lang="ja-JP" altLang="en-US" dirty="0"/>
              <a:t>どうかは分からない。しかしながら受信者は、それぞれの送信者からの「回転せよ」もしくは「回転するな」という信号を、</a:t>
            </a:r>
            <a:r>
              <a:rPr kumimoji="1" lang="en-US" altLang="ja-JP" dirty="0"/>
              <a:t>TMS</a:t>
            </a:r>
            <a:r>
              <a:rPr kumimoji="1" lang="ja-JP" altLang="en-US" dirty="0"/>
              <a:t>装置経由で受け取る。</a:t>
            </a:r>
          </a:p>
          <a:p>
            <a:r>
              <a:rPr kumimoji="1" lang="ja-JP" altLang="en-US" dirty="0"/>
              <a:t>信号は、ブロックの回転を示す眼内閃光、もしくは無回転を示す暗闇として受け取る。したがってデータ伝送速度は小さく、</a:t>
            </a:r>
            <a:r>
              <a:rPr kumimoji="1" lang="en-US" altLang="ja-JP" dirty="0"/>
              <a:t>1</a:t>
            </a:r>
            <a:r>
              <a:rPr kumimoji="1" lang="ja-JP" altLang="en-US" dirty="0"/>
              <a:t>回のやりとりで</a:t>
            </a:r>
            <a:r>
              <a:rPr kumimoji="1" lang="en-US" altLang="ja-JP" dirty="0"/>
              <a:t>1</a:t>
            </a:r>
            <a:r>
              <a:rPr kumimoji="1" lang="ja-JP" altLang="en-US" dirty="0"/>
              <a:t>ビットに過ぎない。</a:t>
            </a:r>
          </a:p>
          <a:p>
            <a:r>
              <a:rPr kumimoji="1" lang="en-US" altLang="ja-JP" dirty="0"/>
              <a:t>2</a:t>
            </a:r>
            <a:r>
              <a:rPr kumimoji="1" lang="ja-JP" altLang="en-US" dirty="0"/>
              <a:t>人の送信者からデータを受け取った受信者は行動を起こす。しかし重要な点として、ゲームではさらにもう</a:t>
            </a:r>
            <a:r>
              <a:rPr kumimoji="1" lang="en-US" altLang="ja-JP" dirty="0"/>
              <a:t>1</a:t>
            </a:r>
            <a:r>
              <a:rPr kumimoji="1" lang="ja-JP" altLang="en-US" dirty="0"/>
              <a:t>回やり取りができる。</a:t>
            </a:r>
          </a:p>
          <a:p>
            <a:r>
              <a:rPr kumimoji="1" lang="ja-JP" altLang="en-US" dirty="0"/>
              <a:t>送信者はブロックが落ちていくのを見ることができるので、さらなるコミュニケーションで、受信者が正しい判断をし、回転の有無という次の行動をしたかどうかを知ることができるのだ。</a:t>
            </a:r>
          </a:p>
          <a:p>
            <a:r>
              <a:rPr kumimoji="1" lang="ja-JP" altLang="en-US" dirty="0"/>
              <a:t>この仕組みは、研究者にちょっとした楽しみをもたらす。いくつかの実験で、ストッコ助教授らは、</a:t>
            </a:r>
            <a:r>
              <a:rPr kumimoji="1" lang="en-US" altLang="ja-JP" dirty="0"/>
              <a:t>1</a:t>
            </a:r>
            <a:r>
              <a:rPr kumimoji="1" lang="ja-JP" altLang="en-US" dirty="0"/>
              <a:t>人の送信者からの情報を意図的に変え、受信者がそれを無視すべきか判断できるかどうかを観察してみた。現実の社会的状況でしばしば見られるエラーの要素を導入できるわけだ。</a:t>
            </a:r>
          </a:p>
          <a:p>
            <a:r>
              <a:rPr kumimoji="1" lang="ja-JP" altLang="en-US" dirty="0"/>
              <a:t>ここでストッコ助教授らが調べているのは、データ速度が非常に小さい場合に、人間が正しい判断をできるかどうかという点だ。その結果、社会的動物である人間は、脳同士のプロトコルだけで正しい情報と誤った情報を区別できることが分かった。</a:t>
            </a:r>
          </a:p>
          <a:p>
            <a:r>
              <a:rPr kumimoji="1" lang="ja-JP" altLang="en-US" dirty="0"/>
              <a:t>これは興味深い研究であり、さらに複雑なネットワークへの道を開くものだ。研究チームは、ラボの</a:t>
            </a:r>
            <a:r>
              <a:rPr kumimoji="1" lang="en-US" altLang="ja-JP" dirty="0"/>
              <a:t>3</a:t>
            </a:r>
            <a:r>
              <a:rPr kumimoji="1" lang="ja-JP" altLang="en-US" dirty="0" err="1"/>
              <a:t>つの</a:t>
            </a:r>
            <a:r>
              <a:rPr kumimoji="1" lang="ja-JP" altLang="en-US" dirty="0"/>
              <a:t>部屋の間に設置された特別なネットワーク全体で情報を行き来させられると述べている。しかしながら、ネットワークをインターネットに拡張すれば、世界中の人間の協力を仰げるのではないかと考えるのは妥当なことだろう。</a:t>
            </a:r>
          </a:p>
          <a:p>
            <a:r>
              <a:rPr kumimoji="1" lang="ja-JP" altLang="en-US" dirty="0"/>
              <a:t>「クラウドベースの</a:t>
            </a:r>
            <a:r>
              <a:rPr kumimoji="1" lang="en-US" altLang="ja-JP" dirty="0"/>
              <a:t>『</a:t>
            </a:r>
            <a:r>
              <a:rPr kumimoji="1" lang="ja-JP" altLang="en-US" dirty="0"/>
              <a:t>脳同士のインターフェイス・サーバー</a:t>
            </a:r>
            <a:r>
              <a:rPr kumimoji="1" lang="en-US" altLang="ja-JP" dirty="0"/>
              <a:t>』</a:t>
            </a:r>
            <a:r>
              <a:rPr kumimoji="1" lang="ja-JP" altLang="en-US" dirty="0"/>
              <a:t>があれば、脳同士のインターフェイス・ネットワークにある任意の装置の間で直接情報を送ることができ、インターネットを経由して世界的に運用できるようになるでしょう。そうなれば、世界規模で脳同士のクラウドベースのやり取りが可能となります。そのような脳同士のインターフェイスを追求することで、人間のコミュニケーションや協力体制に新たな地平が開かれるだけでなく、人間の脳をさらに深く理解できます」とストッコ助教授らは述べている。</a:t>
            </a:r>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42</a:t>
            </a:fld>
            <a:endParaRPr kumimoji="1" lang="ja-JP" altLang="en-US"/>
          </a:p>
        </p:txBody>
      </p:sp>
    </p:spTree>
    <p:extLst>
      <p:ext uri="{BB962C8B-B14F-4D97-AF65-F5344CB8AC3E}">
        <p14:creationId xmlns:p14="http://schemas.microsoft.com/office/powerpoint/2010/main" val="2048521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5</a:t>
            </a:fld>
            <a:endParaRPr kumimoji="1" lang="ja-JP" altLang="en-US"/>
          </a:p>
        </p:txBody>
      </p:sp>
    </p:spTree>
    <p:extLst>
      <p:ext uri="{BB962C8B-B14F-4D97-AF65-F5344CB8AC3E}">
        <p14:creationId xmlns:p14="http://schemas.microsoft.com/office/powerpoint/2010/main" val="22342875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44</a:t>
            </a:fld>
            <a:endParaRPr kumimoji="1" lang="ja-JP" altLang="en-US"/>
          </a:p>
        </p:txBody>
      </p:sp>
    </p:spTree>
    <p:extLst>
      <p:ext uri="{BB962C8B-B14F-4D97-AF65-F5344CB8AC3E}">
        <p14:creationId xmlns:p14="http://schemas.microsoft.com/office/powerpoint/2010/main" val="22801619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45</a:t>
            </a:fld>
            <a:endParaRPr kumimoji="1" lang="ja-JP" altLang="en-US"/>
          </a:p>
        </p:txBody>
      </p:sp>
    </p:spTree>
    <p:extLst>
      <p:ext uri="{BB962C8B-B14F-4D97-AF65-F5344CB8AC3E}">
        <p14:creationId xmlns:p14="http://schemas.microsoft.com/office/powerpoint/2010/main" val="12219804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46</a:t>
            </a:fld>
            <a:endParaRPr kumimoji="1" lang="ja-JP" altLang="en-US"/>
          </a:p>
        </p:txBody>
      </p:sp>
    </p:spTree>
    <p:extLst>
      <p:ext uri="{BB962C8B-B14F-4D97-AF65-F5344CB8AC3E}">
        <p14:creationId xmlns:p14="http://schemas.microsoft.com/office/powerpoint/2010/main" val="25416592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英国バイオバンクは、前向きコホート研究で、これまでに英国全域の</a:t>
            </a:r>
            <a:r>
              <a:rPr kumimoji="1" lang="en-US" altLang="ja-JP" dirty="0"/>
              <a:t>40</a:t>
            </a:r>
            <a:r>
              <a:rPr kumimoji="1" lang="ja-JP" altLang="en-US" dirty="0"/>
              <a:t>～</a:t>
            </a:r>
            <a:r>
              <a:rPr kumimoji="1" lang="en-US" altLang="ja-JP" dirty="0"/>
              <a:t>69</a:t>
            </a:r>
            <a:r>
              <a:rPr kumimoji="1" lang="ja-JP" altLang="en-US" dirty="0"/>
              <a:t>歳の約</a:t>
            </a:r>
            <a:r>
              <a:rPr kumimoji="1" lang="en-US" altLang="ja-JP" dirty="0"/>
              <a:t>50</a:t>
            </a:r>
            <a:r>
              <a:rPr kumimoji="1" lang="ja-JP" altLang="en-US" dirty="0"/>
              <a:t>万人の人々から遺伝学的データと表現型データが集められている。参加者たちは、健康測定を受け、血液、尿、唾液の試料の他、自身の詳細な情報を提供するとともに、その後の健康追跡に同意している。</a:t>
            </a:r>
            <a:r>
              <a:rPr kumimoji="1" lang="en-US" altLang="ja-JP" dirty="0"/>
              <a:t>J </a:t>
            </a:r>
            <a:r>
              <a:rPr kumimoji="1" lang="en-US" altLang="ja-JP" dirty="0" err="1"/>
              <a:t>Marchini</a:t>
            </a:r>
            <a:r>
              <a:rPr kumimoji="1" lang="ja-JP" altLang="en-US" dirty="0"/>
              <a:t>と</a:t>
            </a:r>
            <a:r>
              <a:rPr kumimoji="1" lang="en-US" altLang="ja-JP" dirty="0"/>
              <a:t>P Donnelly</a:t>
            </a:r>
            <a:r>
              <a:rPr kumimoji="1" lang="ja-JP" altLang="en-US" dirty="0"/>
              <a:t>たちは今回、高分解能の遺伝学的データと遺伝学的関連研究におけるその使用の実証結果を含む、全コホートのデータセットを報告している。</a:t>
            </a:r>
            <a:r>
              <a:rPr kumimoji="1" lang="en-US" altLang="ja-JP" dirty="0"/>
              <a:t>S Smith</a:t>
            </a:r>
            <a:r>
              <a:rPr kumimoji="1" lang="ja-JP" altLang="en-US" dirty="0"/>
              <a:t>と</a:t>
            </a:r>
            <a:r>
              <a:rPr kumimoji="1" lang="en-US" altLang="ja-JP" dirty="0"/>
              <a:t>J </a:t>
            </a:r>
            <a:r>
              <a:rPr kumimoji="1" lang="en-US" altLang="ja-JP" dirty="0" err="1"/>
              <a:t>Marchini</a:t>
            </a:r>
            <a:r>
              <a:rPr kumimoji="1" lang="ja-JP" altLang="en-US" dirty="0"/>
              <a:t>たちは別の論文で英国バイオバンク参加者の最初の</a:t>
            </a:r>
            <a:r>
              <a:rPr kumimoji="1" lang="en-US" altLang="ja-JP" dirty="0"/>
              <a:t>8428</a:t>
            </a:r>
            <a:r>
              <a:rPr kumimoji="1" lang="ja-JP" altLang="en-US" dirty="0"/>
              <a:t>人の脳画像、そして</a:t>
            </a:r>
            <a:r>
              <a:rPr kumimoji="1" lang="en-US" altLang="ja-JP" dirty="0"/>
              <a:t>3144</a:t>
            </a:r>
            <a:r>
              <a:rPr kumimoji="1" lang="ja-JP" altLang="en-US" dirty="0"/>
              <a:t>の機能的および構造的な脳画像の表現型についてのゲノム規模関連研究の結果を報告している。彼らは、形質の多くが遺伝性であることを見いだすとともに、こうした構造的・機能的測定の結果に関連する多くの領域を明らかにした。英国バイオバンクのデータセットと研究結果は全て、オープンアクセスリソースとして利用できる。</a:t>
            </a:r>
          </a:p>
          <a:p>
            <a:r>
              <a:rPr kumimoji="1" lang="ja-JP" altLang="en-US" dirty="0"/>
              <a:t>脳の構造と機能の遺伝的構成については、ほとんど分かっていない。我々はこれを調べるために、英国バイオバンクの</a:t>
            </a:r>
            <a:r>
              <a:rPr kumimoji="1" lang="en-US" altLang="ja-JP" dirty="0"/>
              <a:t>8428</a:t>
            </a:r>
            <a:r>
              <a:rPr kumimoji="1" lang="ja-JP" altLang="en-US" dirty="0"/>
              <a:t>人分の発見データセットを用い、</a:t>
            </a:r>
            <a:r>
              <a:rPr kumimoji="1" lang="en-US" altLang="ja-JP" dirty="0"/>
              <a:t>3144</a:t>
            </a:r>
            <a:r>
              <a:rPr kumimoji="1" lang="ja-JP" altLang="en-US" dirty="0"/>
              <a:t>の機能的および構造的な脳の画像表現型についてゲノム規模関連研究を行った。本研究では、これらの表現型の多くが遺伝性であることを示す。我々は一塩基多型と画像表現型の間に関連性の見られるクラスターを</a:t>
            </a:r>
            <a:r>
              <a:rPr kumimoji="1" lang="en-US" altLang="ja-JP" dirty="0"/>
              <a:t>148</a:t>
            </a:r>
            <a:r>
              <a:rPr kumimoji="1" lang="ja-JP" altLang="en-US" dirty="0"/>
              <a:t>個特定した（</a:t>
            </a:r>
            <a:r>
              <a:rPr kumimoji="1" lang="en-US" altLang="ja-JP" dirty="0"/>
              <a:t>P &lt; 0.05</a:t>
            </a:r>
            <a:r>
              <a:rPr kumimoji="1" lang="ja-JP" altLang="en-US" dirty="0"/>
              <a:t>で再現、偶然による再現として予想される数は</a:t>
            </a:r>
            <a:r>
              <a:rPr kumimoji="1" lang="en-US" altLang="ja-JP" dirty="0"/>
              <a:t>21</a:t>
            </a:r>
            <a:r>
              <a:rPr kumimoji="1" lang="ja-JP" altLang="en-US" dirty="0"/>
              <a:t>個）。特に顕著で説明可能な関連性としては以下のようなものが含まれていた。すなわち、鉄の輸送と貯蔵の遺伝子は皮質下の脳組織の磁化率に、細胞外マトリックスや上皮増殖因子の遺伝子は白質の微細構造や病変に、正中線の軸索発生を調節する遺伝子は脳橋の交差路の組織化に、そして、全部で</a:t>
            </a:r>
            <a:r>
              <a:rPr kumimoji="1" lang="en-US" altLang="ja-JP" dirty="0"/>
              <a:t>17</a:t>
            </a:r>
            <a:r>
              <a:rPr kumimoji="1" lang="ja-JP" altLang="en-US" dirty="0"/>
              <a:t>個の遺伝子が発生、経路シグナル伝達および可塑性に関連していた。我々の結果は、神経および精神疾患、脳の発生、そして加齢と関連する脳の遺伝的構成についての手掛かりを示している。</a:t>
            </a:r>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47</a:t>
            </a:fld>
            <a:endParaRPr kumimoji="1" lang="ja-JP" altLang="en-US"/>
          </a:p>
        </p:txBody>
      </p:sp>
    </p:spTree>
    <p:extLst>
      <p:ext uri="{BB962C8B-B14F-4D97-AF65-F5344CB8AC3E}">
        <p14:creationId xmlns:p14="http://schemas.microsoft.com/office/powerpoint/2010/main" val="3835333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48</a:t>
            </a:fld>
            <a:endParaRPr kumimoji="1" lang="ja-JP" altLang="en-US"/>
          </a:p>
        </p:txBody>
      </p:sp>
    </p:spTree>
    <p:extLst>
      <p:ext uri="{BB962C8B-B14F-4D97-AF65-F5344CB8AC3E}">
        <p14:creationId xmlns:p14="http://schemas.microsoft.com/office/powerpoint/2010/main" val="25329323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49</a:t>
            </a:fld>
            <a:endParaRPr kumimoji="1" lang="ja-JP" altLang="en-US"/>
          </a:p>
        </p:txBody>
      </p:sp>
    </p:spTree>
    <p:extLst>
      <p:ext uri="{BB962C8B-B14F-4D97-AF65-F5344CB8AC3E}">
        <p14:creationId xmlns:p14="http://schemas.microsoft.com/office/powerpoint/2010/main" val="2994791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50</a:t>
            </a:fld>
            <a:endParaRPr kumimoji="1" lang="ja-JP" altLang="en-US"/>
          </a:p>
        </p:txBody>
      </p:sp>
    </p:spTree>
    <p:extLst>
      <p:ext uri="{BB962C8B-B14F-4D97-AF65-F5344CB8AC3E}">
        <p14:creationId xmlns:p14="http://schemas.microsoft.com/office/powerpoint/2010/main" val="9520009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eiryo UI" panose="020B0604030504040204" pitchFamily="50" charset="-128"/>
                <a:ea typeface="Meiryo UI" panose="020B0604030504040204" pitchFamily="50" charset="-128"/>
              </a:rPr>
              <a:t>ワーキングメモリーと人工知能の関係で最もよい例は、</a:t>
            </a:r>
            <a:r>
              <a:rPr lang="en-US" altLang="ja-JP" b="1" dirty="0">
                <a:latin typeface="Meiryo UI" panose="020B0604030504040204" pitchFamily="50" charset="-128"/>
                <a:ea typeface="Meiryo UI" panose="020B0604030504040204" pitchFamily="50" charset="-128"/>
              </a:rPr>
              <a:t>LSTM (Long-Short-Term Memory)</a:t>
            </a:r>
            <a:r>
              <a:rPr lang="ja-JP" altLang="en-US" dirty="0">
                <a:latin typeface="Meiryo UI" panose="020B0604030504040204" pitchFamily="50" charset="-128"/>
                <a:ea typeface="Meiryo UI" panose="020B0604030504040204" pitchFamily="50" charset="-128"/>
              </a:rPr>
              <a:t> </a:t>
            </a:r>
            <a:r>
              <a:rPr lang="en-US" altLang="ja-JP" dirty="0">
                <a:latin typeface="Meiryo UI" panose="020B0604030504040204" pitchFamily="50" charset="-128"/>
                <a:ea typeface="Meiryo UI" panose="020B0604030504040204" pitchFamily="50" charset="-128"/>
              </a:rPr>
              <a:t>(</a:t>
            </a:r>
            <a:r>
              <a:rPr lang="en-US" altLang="ja-JP" baseline="30000" dirty="0">
                <a:latin typeface="Meiryo UI" panose="020B0604030504040204" pitchFamily="50" charset="-128"/>
                <a:ea typeface="Meiryo UI" panose="020B0604030504040204" pitchFamily="50" charset="-128"/>
              </a:rPr>
              <a:t>6</a:t>
            </a:r>
            <a:r>
              <a:rPr lang="en-US" altLang="ja-JP" dirty="0">
                <a:latin typeface="Meiryo UI" panose="020B0604030504040204" pitchFamily="50" charset="-128"/>
                <a:ea typeface="Meiryo UI" panose="020B0604030504040204" pitchFamily="50" charset="-128"/>
              </a:rPr>
              <a:t>Hochreiter and </a:t>
            </a:r>
            <a:r>
              <a:rPr lang="en-US" altLang="ja-JP" dirty="0" err="1">
                <a:latin typeface="Meiryo UI" panose="020B0604030504040204" pitchFamily="50" charset="-128"/>
                <a:ea typeface="Meiryo UI" panose="020B0604030504040204" pitchFamily="50" charset="-128"/>
              </a:rPr>
              <a:t>Schmidhuber</a:t>
            </a:r>
            <a:r>
              <a:rPr lang="en-US" altLang="ja-JP" dirty="0">
                <a:latin typeface="Meiryo UI" panose="020B0604030504040204" pitchFamily="50" charset="-128"/>
                <a:ea typeface="Meiryo UI" panose="020B0604030504040204" pitchFamily="50" charset="-128"/>
              </a:rPr>
              <a:t>, 1997) </a:t>
            </a:r>
            <a:r>
              <a:rPr lang="ja-JP" altLang="en-US" dirty="0" err="1">
                <a:latin typeface="Meiryo UI" panose="020B0604030504040204" pitchFamily="50" charset="-128"/>
                <a:ea typeface="Meiryo UI" panose="020B0604030504040204" pitchFamily="50" charset="-128"/>
              </a:rPr>
              <a:t>。</a:t>
            </a:r>
            <a:endParaRPr lang="en-US" altLang="ja-JP" dirty="0">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latin typeface="Meiryo UI" panose="020B0604030504040204" pitchFamily="50" charset="-128"/>
                <a:ea typeface="Meiryo UI" panose="020B0604030504040204" pitchFamily="50" charset="-128"/>
              </a:rPr>
              <a:t>LSTM</a:t>
            </a:r>
            <a:r>
              <a:rPr lang="ja-JP" altLang="en-US" dirty="0">
                <a:latin typeface="Meiryo UI" panose="020B0604030504040204" pitchFamily="50" charset="-128"/>
                <a:ea typeface="Meiryo UI" panose="020B0604030504040204" pitchFamily="50" charset="-128"/>
              </a:rPr>
              <a:t>ではインプットの情報をある状態として、次に適切なアウトプットが必要になるまで保持しておく機能がある。</a:t>
            </a:r>
            <a:endParaRPr lang="en-US" altLang="ja-JP" dirty="0">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eiryo UI" panose="020B0604030504040204" pitchFamily="50" charset="-128"/>
                <a:ea typeface="Meiryo UI" panose="020B0604030504040204" pitchFamily="50" charset="-128"/>
              </a:rPr>
              <a:t>もともとはこの</a:t>
            </a:r>
            <a:r>
              <a:rPr lang="en-US" altLang="ja-JP" dirty="0">
                <a:latin typeface="Meiryo UI" panose="020B0604030504040204" pitchFamily="50" charset="-128"/>
                <a:ea typeface="Meiryo UI" panose="020B0604030504040204" pitchFamily="50" charset="-128"/>
              </a:rPr>
              <a:t>Sequence control</a:t>
            </a:r>
            <a:r>
              <a:rPr lang="ja-JP" altLang="en-US" dirty="0">
                <a:latin typeface="Meiryo UI" panose="020B0604030504040204" pitchFamily="50" charset="-128"/>
                <a:ea typeface="Meiryo UI" panose="020B0604030504040204" pitchFamily="50" charset="-128"/>
              </a:rPr>
              <a:t>と</a:t>
            </a:r>
            <a:r>
              <a:rPr lang="en-US" altLang="ja-JP" dirty="0">
                <a:latin typeface="Meiryo UI" panose="020B0604030504040204" pitchFamily="50" charset="-128"/>
                <a:ea typeface="Meiryo UI" panose="020B0604030504040204" pitchFamily="50" charset="-128"/>
              </a:rPr>
              <a:t>Memory storage</a:t>
            </a:r>
            <a:r>
              <a:rPr lang="ja-JP" altLang="en-US" dirty="0">
                <a:latin typeface="Meiryo UI" panose="020B0604030504040204" pitchFamily="50" charset="-128"/>
                <a:ea typeface="Meiryo UI" panose="020B0604030504040204" pitchFamily="50" charset="-128"/>
              </a:rPr>
              <a:t>が一緒になっていたが、最近では人間の脳をまねて、</a:t>
            </a:r>
            <a:r>
              <a:rPr lang="en-US" altLang="ja-JP" dirty="0">
                <a:latin typeface="Meiryo UI" panose="020B0604030504040204" pitchFamily="50" charset="-128"/>
                <a:ea typeface="Meiryo UI" panose="020B0604030504040204" pitchFamily="50" charset="-128"/>
              </a:rPr>
              <a:t>DNC (Differential Neural Computer)</a:t>
            </a:r>
            <a:r>
              <a:rPr lang="ja-JP" altLang="en-US" dirty="0">
                <a:latin typeface="Meiryo UI" panose="020B0604030504040204" pitchFamily="50" charset="-128"/>
                <a:ea typeface="Meiryo UI" panose="020B0604030504040204" pitchFamily="50" charset="-128"/>
              </a:rPr>
              <a:t>のように、この</a:t>
            </a:r>
            <a:r>
              <a:rPr lang="en-US" altLang="ja-JP" dirty="0">
                <a:latin typeface="Meiryo UI" panose="020B0604030504040204" pitchFamily="50" charset="-128"/>
                <a:ea typeface="Meiryo UI" panose="020B0604030504040204" pitchFamily="50" charset="-128"/>
              </a:rPr>
              <a:t>2</a:t>
            </a:r>
            <a:r>
              <a:rPr lang="ja-JP" altLang="en-US" dirty="0" err="1">
                <a:latin typeface="Meiryo UI" panose="020B0604030504040204" pitchFamily="50" charset="-128"/>
                <a:ea typeface="Meiryo UI" panose="020B0604030504040204" pitchFamily="50" charset="-128"/>
              </a:rPr>
              <a:t>つを</a:t>
            </a:r>
            <a:r>
              <a:rPr lang="ja-JP" altLang="en-US" dirty="0">
                <a:latin typeface="Meiryo UI" panose="020B0604030504040204" pitchFamily="50" charset="-128"/>
                <a:ea typeface="Meiryo UI" panose="020B0604030504040204" pitchFamily="50" charset="-128"/>
              </a:rPr>
              <a:t>別のモジュールとして分離する動き</a:t>
            </a:r>
            <a:r>
              <a:rPr lang="en-US" altLang="ja-JP" dirty="0">
                <a:latin typeface="Meiryo UI" panose="020B0604030504040204" pitchFamily="50" charset="-128"/>
                <a:ea typeface="Meiryo UI" panose="020B0604030504040204" pitchFamily="50" charset="-128"/>
              </a:rPr>
              <a:t>(</a:t>
            </a:r>
            <a:r>
              <a:rPr lang="en-US" altLang="ja-JP" baseline="30000" dirty="0">
                <a:latin typeface="Meiryo UI" panose="020B0604030504040204" pitchFamily="50" charset="-128"/>
                <a:ea typeface="Meiryo UI" panose="020B0604030504040204" pitchFamily="50" charset="-128"/>
              </a:rPr>
              <a:t>7</a:t>
            </a:r>
            <a:r>
              <a:rPr lang="en-US" altLang="ja-JP" dirty="0">
                <a:latin typeface="Meiryo UI" panose="020B0604030504040204" pitchFamily="50" charset="-128"/>
                <a:ea typeface="Meiryo UI" panose="020B0604030504040204" pitchFamily="50" charset="-128"/>
              </a:rPr>
              <a:t>Graves et al., 2016)</a:t>
            </a:r>
            <a:r>
              <a:rPr lang="ja-JP" altLang="en-US" dirty="0">
                <a:latin typeface="Meiryo UI" panose="020B0604030504040204" pitchFamily="50" charset="-128"/>
                <a:ea typeface="Meiryo UI" panose="020B0604030504040204" pitchFamily="50" charset="-128"/>
              </a:rPr>
              <a:t>もある。</a:t>
            </a:r>
            <a:endParaRPr lang="en-US" altLang="ja-JP" dirty="0">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1" dirty="0"/>
              <a:t>LSTM(Long short-term memory)</a:t>
            </a:r>
            <a:r>
              <a:rPr lang="ja-JP" altLang="en-US" b="1" dirty="0"/>
              <a:t>は、の拡張として</a:t>
            </a:r>
            <a:r>
              <a:rPr lang="en-US" altLang="ja-JP" b="1" dirty="0"/>
              <a:t>1995</a:t>
            </a:r>
            <a:r>
              <a:rPr lang="ja-JP" altLang="en-US" b="1" dirty="0"/>
              <a:t>年に登場した、時系列データ</a:t>
            </a:r>
            <a:r>
              <a:rPr lang="en-US" altLang="ja-JP" b="1" dirty="0"/>
              <a:t>(sequential data)</a:t>
            </a:r>
            <a:r>
              <a:rPr lang="ja-JP" altLang="en-US" b="1" dirty="0"/>
              <a:t>に対するモデル、あるいは構造</a:t>
            </a:r>
            <a:r>
              <a:rPr lang="en-US" altLang="ja-JP" b="1" dirty="0"/>
              <a:t>(architecture)</a:t>
            </a:r>
            <a:r>
              <a:rPr lang="ja-JP" altLang="en-US" b="1" dirty="0"/>
              <a:t>の</a:t>
            </a:r>
            <a:r>
              <a:rPr lang="en-US" altLang="ja-JP" b="1" dirty="0"/>
              <a:t>1</a:t>
            </a:r>
            <a:r>
              <a:rPr lang="ja-JP" altLang="en-US" b="1" dirty="0"/>
              <a:t>種です。</a:t>
            </a:r>
            <a:r>
              <a:rPr lang="ja-JP" altLang="en-US" dirty="0"/>
              <a:t>その名は、</a:t>
            </a:r>
            <a:r>
              <a:rPr lang="en-US" altLang="ja-JP" dirty="0"/>
              <a:t>Long term memory(</a:t>
            </a:r>
            <a:r>
              <a:rPr lang="ja-JP" altLang="en-US" dirty="0"/>
              <a:t>長期記憶</a:t>
            </a:r>
            <a:r>
              <a:rPr lang="en-US" altLang="ja-JP" dirty="0"/>
              <a:t>)</a:t>
            </a:r>
            <a:r>
              <a:rPr lang="ja-JP" altLang="en-US" dirty="0"/>
              <a:t>と</a:t>
            </a:r>
            <a:r>
              <a:rPr lang="en-US" altLang="ja-JP" dirty="0"/>
              <a:t>Short term memory(</a:t>
            </a:r>
            <a:r>
              <a:rPr lang="ja-JP" altLang="en-US" dirty="0"/>
              <a:t>短期記憶</a:t>
            </a:r>
            <a:r>
              <a:rPr lang="en-US" altLang="ja-JP" dirty="0"/>
              <a:t>)</a:t>
            </a:r>
            <a:r>
              <a:rPr lang="ja-JP" altLang="en-US" dirty="0"/>
              <a:t>という神経科学における用語から取られています。</a:t>
            </a:r>
            <a:r>
              <a:rPr lang="en-US" altLang="ja-JP" dirty="0"/>
              <a:t>LSTM</a:t>
            </a:r>
            <a:r>
              <a:rPr lang="ja-JP" altLang="en-US" dirty="0"/>
              <a:t>は</a:t>
            </a:r>
            <a:r>
              <a:rPr lang="en-US" altLang="ja-JP" b="1" dirty="0"/>
              <a:t>RNN</a:t>
            </a:r>
            <a:r>
              <a:rPr lang="ja-JP" altLang="en-US" b="1" dirty="0"/>
              <a:t>の中間層のユニットを</a:t>
            </a:r>
            <a:r>
              <a:rPr lang="en-US" altLang="ja-JP" b="1" dirty="0"/>
              <a:t>LSTM block</a:t>
            </a:r>
            <a:r>
              <a:rPr lang="ja-JP" altLang="en-US" b="1" dirty="0"/>
              <a:t>と呼ばれるメモリと</a:t>
            </a:r>
            <a:r>
              <a:rPr lang="en-US" altLang="ja-JP" b="1" dirty="0"/>
              <a:t>3</a:t>
            </a:r>
            <a:r>
              <a:rPr lang="ja-JP" altLang="en-US" b="1" dirty="0" err="1"/>
              <a:t>つの</a:t>
            </a:r>
            <a:r>
              <a:rPr lang="ja-JP" altLang="en-US" b="1" dirty="0"/>
              <a:t>ゲートを持つブロックに置き換える</a:t>
            </a:r>
            <a:r>
              <a:rPr lang="ja-JP" altLang="en-US" dirty="0"/>
              <a:t>ことで実現されています。</a:t>
            </a:r>
            <a:endParaRPr lang="ja-JP" altLang="en-US" dirty="0">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51</a:t>
            </a:fld>
            <a:endParaRPr kumimoji="1" lang="ja-JP" altLang="en-US"/>
          </a:p>
        </p:txBody>
      </p:sp>
    </p:spTree>
    <p:extLst>
      <p:ext uri="{BB962C8B-B14F-4D97-AF65-F5344CB8AC3E}">
        <p14:creationId xmlns:p14="http://schemas.microsoft.com/office/powerpoint/2010/main" val="3361104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1" dirty="0">
                <a:latin typeface="Meiryo UI" panose="020B0604030504040204" pitchFamily="50" charset="-128"/>
                <a:ea typeface="Meiryo UI" panose="020B0604030504040204" pitchFamily="50" charset="-128"/>
              </a:rPr>
              <a:t>2003</a:t>
            </a:r>
            <a:r>
              <a:rPr lang="ja-JP" altLang="en-US" b="1" dirty="0">
                <a:latin typeface="Meiryo UI" panose="020B0604030504040204" pitchFamily="50" charset="-128"/>
                <a:ea typeface="Meiryo UI" panose="020B0604030504040204" pitchFamily="50" charset="-128"/>
              </a:rPr>
              <a:t>年～</a:t>
            </a:r>
            <a:r>
              <a:rPr lang="en-US" altLang="ja-JP" b="1" dirty="0">
                <a:latin typeface="Meiryo UI" panose="020B0604030504040204" pitchFamily="50" charset="-128"/>
                <a:ea typeface="Meiryo UI" panose="020B0604030504040204" pitchFamily="50" charset="-128"/>
              </a:rPr>
              <a:t>2006</a:t>
            </a:r>
            <a:r>
              <a:rPr lang="ja-JP" altLang="en-US" b="1" dirty="0">
                <a:latin typeface="Meiryo UI" panose="020B0604030504040204" pitchFamily="50" charset="-128"/>
                <a:ea typeface="Meiryo UI" panose="020B0604030504040204" pitchFamily="50" charset="-128"/>
              </a:rPr>
              <a:t>年：光遺伝学の研究</a:t>
            </a:r>
          </a:p>
          <a:p>
            <a:r>
              <a:rPr lang="ja-JP" altLang="en-US" dirty="0">
                <a:latin typeface="Meiryo UI" panose="020B0604030504040204" pitchFamily="50" charset="-128"/>
                <a:ea typeface="Meiryo UI" panose="020B0604030504040204" pitchFamily="50" charset="-128"/>
              </a:rPr>
              <a:t>従来、外部から脳の機能を調べる場合は脳に電極を刺して電流を流す方法が一般的であった。もっとも、この方法では電流を流すことで電極付近の多くの神経細胞も同時に刺激し、損傷させる危険性があった。こうした理由から、脳内の特定の神経細胞が持つ機能を調べることは困難だった。こうした課題を解決したのが、光学と遺伝学を融合した</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光遺伝学</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であった。</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“チャネルロドプシン</a:t>
            </a:r>
            <a:r>
              <a:rPr lang="en-US" altLang="ja-JP" dirty="0">
                <a:latin typeface="Meiryo UI" panose="020B0604030504040204" pitchFamily="50" charset="-128"/>
                <a:ea typeface="Meiryo UI" panose="020B0604030504040204" pitchFamily="50" charset="-128"/>
              </a:rPr>
              <a:t>2”</a:t>
            </a:r>
            <a:r>
              <a:rPr lang="ja-JP" altLang="en-US" dirty="0">
                <a:latin typeface="Meiryo UI" panose="020B0604030504040204" pitchFamily="50" charset="-128"/>
                <a:ea typeface="Meiryo UI" panose="020B0604030504040204" pitchFamily="50" charset="-128"/>
              </a:rPr>
              <a:t>または“ハロロドプシン”というタンパク質を脳の特定部位に出現させると、光で刺激するだけで脳の活動を制御できることがわかった。</a:t>
            </a:r>
            <a:r>
              <a:rPr lang="en-US" altLang="ja-JP" dirty="0">
                <a:latin typeface="Meiryo UI" panose="020B0604030504040204" pitchFamily="50" charset="-128"/>
                <a:ea typeface="Meiryo UI" panose="020B0604030504040204" pitchFamily="50" charset="-128"/>
              </a:rPr>
              <a:t>2003</a:t>
            </a:r>
            <a:r>
              <a:rPr lang="ja-JP" altLang="en-US" dirty="0">
                <a:latin typeface="Meiryo UI" panose="020B0604030504040204" pitchFamily="50" charset="-128"/>
                <a:ea typeface="Meiryo UI" panose="020B0604030504040204" pitchFamily="50" charset="-128"/>
              </a:rPr>
              <a:t>年にドイツの研究グループがこのタンパク質を発見し、</a:t>
            </a:r>
            <a:r>
              <a:rPr lang="en-US" altLang="ja-JP" dirty="0">
                <a:latin typeface="Meiryo UI" panose="020B0604030504040204" pitchFamily="50" charset="-128"/>
                <a:ea typeface="Meiryo UI" panose="020B0604030504040204" pitchFamily="50" charset="-128"/>
              </a:rPr>
              <a:t>2005</a:t>
            </a:r>
            <a:r>
              <a:rPr lang="ja-JP" altLang="en-US" dirty="0">
                <a:latin typeface="Meiryo UI" panose="020B0604030504040204" pitchFamily="50" charset="-128"/>
                <a:ea typeface="Meiryo UI" panose="020B0604030504040204" pitchFamily="50" charset="-128"/>
              </a:rPr>
              <a:t>年にはアメリカの研究グループが神経細胞の活動を制御する方法へ応用することに成功した。こうした発見と応用によって確立された光遺伝学の技術により、光に反応するタンパク質を脳の特定部位に出現させ、電流の代わりに光で刺激するだけで脳の活動を制御することが可能となった。すなわち、脳に電極を指すことなく特定の神経細胞の機能を脳の外から操作し、調べられるようになった。</a:t>
            </a:r>
            <a:endParaRPr lang="en-US" altLang="ja-JP" dirty="0">
              <a:latin typeface="Meiryo UI" panose="020B0604030504040204" pitchFamily="50" charset="-128"/>
              <a:ea typeface="Meiryo UI" panose="020B0604030504040204" pitchFamily="50" charset="-128"/>
            </a:endParaRPr>
          </a:p>
          <a:p>
            <a:endParaRPr lang="en-US" altLang="ja-JP" dirty="0">
              <a:effectLst/>
              <a:latin typeface="Meiryo UI" panose="020B0604030504040204" pitchFamily="50" charset="-128"/>
              <a:ea typeface="Meiryo UI" panose="020B0604030504040204" pitchFamily="50" charset="-128"/>
            </a:endParaRPr>
          </a:p>
          <a:p>
            <a:r>
              <a:rPr lang="en-US" altLang="ja-JP" b="1" dirty="0">
                <a:latin typeface="Meiryo UI" panose="020B0604030504040204" pitchFamily="50" charset="-128"/>
                <a:ea typeface="Meiryo UI" panose="020B0604030504040204" pitchFamily="50" charset="-128"/>
              </a:rPr>
              <a:t>2014</a:t>
            </a:r>
            <a:r>
              <a:rPr lang="ja-JP" altLang="en-US" b="1" dirty="0">
                <a:latin typeface="Meiryo UI" panose="020B0604030504040204" pitchFamily="50" charset="-128"/>
                <a:ea typeface="Meiryo UI" panose="020B0604030504040204" pitchFamily="50" charset="-128"/>
              </a:rPr>
              <a:t>年：光遺伝学によってマウスのうつ状態を改善</a:t>
            </a:r>
          </a:p>
          <a:p>
            <a:r>
              <a:rPr lang="ja-JP" altLang="en-US" dirty="0">
                <a:latin typeface="Meiryo UI" panose="020B0604030504040204" pitchFamily="50" charset="-128"/>
                <a:ea typeface="Meiryo UI" panose="020B0604030504040204" pitchFamily="50" charset="-128"/>
              </a:rPr>
              <a:t>　マウスの海馬にある特定の神経細胞群（歯状回）に対して、光遺伝子の手法を用いることで</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嫌な出来事の記憶</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を</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楽しい出来事の記憶</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に書き換えることに成功した。</a:t>
            </a:r>
            <a:br>
              <a:rPr lang="ja-JP" altLang="en-US" dirty="0">
                <a:latin typeface="Meiryo UI" panose="020B0604030504040204" pitchFamily="50" charset="-128"/>
                <a:ea typeface="Meiryo UI" panose="020B0604030504040204" pitchFamily="50" charset="-128"/>
              </a:rPr>
            </a:br>
            <a:r>
              <a:rPr lang="ja-JP" altLang="en-US" dirty="0">
                <a:latin typeface="Meiryo UI" panose="020B0604030504040204" pitchFamily="50" charset="-128"/>
                <a:ea typeface="Meiryo UI" panose="020B0604030504040204" pitchFamily="50" charset="-128"/>
              </a:rPr>
              <a:t>　この実験では、予めマウスに“楽しい出来事”を体験させ、そのときに活動した脳の海馬体の歯状回という部位の神経細胞を“標識”させた。この神経細胞に光を当てることにより、意図的に細胞を活性化させることが可能となる。強制的にうつ状態にしたマウス（うつ状態が確認できるマウス）に対して標識とした神経細胞に光を当てることで、うつ症状の改善がみられた。すなわち、光による神経細胞群（歯状回）の活性化により、</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楽しい出来事の記憶</a:t>
            </a:r>
            <a:r>
              <a:rPr lang="en-US" altLang="ja-JP" dirty="0">
                <a:latin typeface="Meiryo UI" panose="020B0604030504040204" pitchFamily="50" charset="-128"/>
                <a:ea typeface="Meiryo UI" panose="020B0604030504040204" pitchFamily="50" charset="-128"/>
              </a:rPr>
              <a:t>』</a:t>
            </a:r>
            <a:r>
              <a:rPr lang="ja-JP" altLang="en-US" dirty="0" err="1">
                <a:latin typeface="Meiryo UI" panose="020B0604030504040204" pitchFamily="50" charset="-128"/>
                <a:ea typeface="Meiryo UI" panose="020B0604030504040204" pitchFamily="50" charset="-128"/>
              </a:rPr>
              <a:t>が想</a:t>
            </a:r>
            <a:r>
              <a:rPr lang="ja-JP" altLang="en-US" dirty="0">
                <a:latin typeface="Meiryo UI" panose="020B0604030504040204" pitchFamily="50" charset="-128"/>
                <a:ea typeface="Meiryo UI" panose="020B0604030504040204" pitchFamily="50" charset="-128"/>
              </a:rPr>
              <a:t>起され、うつの症状が改善した。この結果は今後のうつ病の治療法の発展に寄与することが期待されている。</a:t>
            </a:r>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53</a:t>
            </a:fld>
            <a:endParaRPr kumimoji="1" lang="ja-JP" altLang="en-US"/>
          </a:p>
        </p:txBody>
      </p:sp>
    </p:spTree>
    <p:extLst>
      <p:ext uri="{BB962C8B-B14F-4D97-AF65-F5344CB8AC3E}">
        <p14:creationId xmlns:p14="http://schemas.microsoft.com/office/powerpoint/2010/main" val="9427710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54</a:t>
            </a:fld>
            <a:endParaRPr kumimoji="1" lang="ja-JP" altLang="en-US"/>
          </a:p>
        </p:txBody>
      </p:sp>
    </p:spTree>
    <p:extLst>
      <p:ext uri="{BB962C8B-B14F-4D97-AF65-F5344CB8AC3E}">
        <p14:creationId xmlns:p14="http://schemas.microsoft.com/office/powerpoint/2010/main" val="317278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6</a:t>
            </a:fld>
            <a:endParaRPr kumimoji="1" lang="ja-JP" altLang="en-US"/>
          </a:p>
        </p:txBody>
      </p:sp>
    </p:spTree>
    <p:extLst>
      <p:ext uri="{BB962C8B-B14F-4D97-AF65-F5344CB8AC3E}">
        <p14:creationId xmlns:p14="http://schemas.microsoft.com/office/powerpoint/2010/main" val="11466578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55</a:t>
            </a:fld>
            <a:endParaRPr kumimoji="1" lang="ja-JP" altLang="en-US"/>
          </a:p>
        </p:txBody>
      </p:sp>
    </p:spTree>
    <p:extLst>
      <p:ext uri="{BB962C8B-B14F-4D97-AF65-F5344CB8AC3E}">
        <p14:creationId xmlns:p14="http://schemas.microsoft.com/office/powerpoint/2010/main" val="4519138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58</a:t>
            </a:fld>
            <a:endParaRPr kumimoji="1" lang="ja-JP" altLang="en-US"/>
          </a:p>
        </p:txBody>
      </p:sp>
    </p:spTree>
    <p:extLst>
      <p:ext uri="{BB962C8B-B14F-4D97-AF65-F5344CB8AC3E}">
        <p14:creationId xmlns:p14="http://schemas.microsoft.com/office/powerpoint/2010/main" val="12891415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59</a:t>
            </a:fld>
            <a:endParaRPr kumimoji="1" lang="ja-JP" altLang="en-US"/>
          </a:p>
        </p:txBody>
      </p:sp>
    </p:spTree>
    <p:extLst>
      <p:ext uri="{BB962C8B-B14F-4D97-AF65-F5344CB8AC3E}">
        <p14:creationId xmlns:p14="http://schemas.microsoft.com/office/powerpoint/2010/main" val="2699910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60</a:t>
            </a:fld>
            <a:endParaRPr kumimoji="1" lang="ja-JP" altLang="en-US"/>
          </a:p>
        </p:txBody>
      </p:sp>
    </p:spTree>
    <p:extLst>
      <p:ext uri="{BB962C8B-B14F-4D97-AF65-F5344CB8AC3E}">
        <p14:creationId xmlns:p14="http://schemas.microsoft.com/office/powerpoint/2010/main" val="33915364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61</a:t>
            </a:fld>
            <a:endParaRPr kumimoji="1" lang="ja-JP" altLang="en-US"/>
          </a:p>
        </p:txBody>
      </p:sp>
    </p:spTree>
    <p:extLst>
      <p:ext uri="{BB962C8B-B14F-4D97-AF65-F5344CB8AC3E}">
        <p14:creationId xmlns:p14="http://schemas.microsoft.com/office/powerpoint/2010/main" val="9618727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62</a:t>
            </a:fld>
            <a:endParaRPr kumimoji="1" lang="ja-JP" altLang="en-US"/>
          </a:p>
        </p:txBody>
      </p:sp>
    </p:spTree>
    <p:extLst>
      <p:ext uri="{BB962C8B-B14F-4D97-AF65-F5344CB8AC3E}">
        <p14:creationId xmlns:p14="http://schemas.microsoft.com/office/powerpoint/2010/main" val="41513600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アレン脳科学研究所が、ニューロンのカタログを作るという大規模な計画を発表した。</a:t>
            </a:r>
          </a:p>
          <a:p>
            <a:r>
              <a:rPr kumimoji="1" lang="ja-JP" altLang="en-US" dirty="0"/>
              <a:t>さまざまなニューロン（神経細胞）の三次元形状を集めた世界最大の公開カタログを作るという野心的な計画を、</a:t>
            </a:r>
            <a:r>
              <a:rPr kumimoji="1" lang="en-US" altLang="ja-JP" dirty="0"/>
              <a:t>2015</a:t>
            </a:r>
            <a:r>
              <a:rPr kumimoji="1" lang="ja-JP" altLang="en-US" dirty="0"/>
              <a:t>年</a:t>
            </a:r>
            <a:r>
              <a:rPr kumimoji="1" lang="en-US" altLang="ja-JP" dirty="0"/>
              <a:t>3</a:t>
            </a:r>
            <a:r>
              <a:rPr kumimoji="1" lang="ja-JP" altLang="en-US" dirty="0"/>
              <a:t>月</a:t>
            </a:r>
            <a:r>
              <a:rPr kumimoji="1" lang="en-US" altLang="ja-JP" dirty="0"/>
              <a:t>31</a:t>
            </a:r>
            <a:r>
              <a:rPr kumimoji="1" lang="ja-JP" altLang="en-US" dirty="0"/>
              <a:t>日、アレン脳科学研究所（米国ワシントン州シアトル）が打ち出した。この「ビッグニューロン（</a:t>
            </a:r>
            <a:r>
              <a:rPr kumimoji="1" lang="en-US" altLang="ja-JP" dirty="0" err="1"/>
              <a:t>BigNeuron</a:t>
            </a:r>
            <a:r>
              <a:rPr kumimoji="1" lang="ja-JP" altLang="en-US" dirty="0"/>
              <a:t>）計画」は、解析方法を統一して研究の基礎になる大規模データベースを構築しようというものであり、それによって、ヒトの脳の働きを解明し、模擬しようとする研究を後押しすることを目指している。日本からは、前橋工科大学、東京大学の研究者らが加わっている。一方でこの計画は、「ニューロンをどのように分類するべきか」という、基本的であり、また、時に研究者の感情も絡む厄介な問題をクローズアップすることにもなりそうだ。</a:t>
            </a:r>
          </a:p>
          <a:p>
            <a:r>
              <a:rPr kumimoji="1" lang="ja-JP" altLang="en-US" dirty="0"/>
              <a:t> </a:t>
            </a:r>
          </a:p>
          <a:p>
            <a:r>
              <a:rPr kumimoji="1" lang="ja-JP" altLang="en-US" dirty="0"/>
              <a:t>現在、大規模な脳研究計画がいくつも進んでいる。欧州の「ヒューマン・ブレイン・プロジェクト」は、スーパーコンピューターでヒトの脳をシミュレーションしようとするものだ。米国の「ブレイン・イニシアチブ」は、ニューロンのネットワークがヒトの思考と行動を作り出す仕組みを明らかにしようとしている。しかし、こうした計画の前には、意外な問題が立ちはだかっている。「脳の中のニューロンにどれだけ多くのタイプがあるのか、まだ分かっていないのです」と、コロンビア大学（米国ニューヨーク市）の神経科学者</a:t>
            </a:r>
            <a:r>
              <a:rPr kumimoji="1" lang="en-US" altLang="ja-JP" dirty="0"/>
              <a:t>Rafael </a:t>
            </a:r>
            <a:r>
              <a:rPr kumimoji="1" lang="en-US" altLang="ja-JP" dirty="0" err="1"/>
              <a:t>Yuste</a:t>
            </a:r>
            <a:r>
              <a:rPr kumimoji="1" lang="ja-JP" altLang="en-US" dirty="0"/>
              <a:t>は指摘する。</a:t>
            </a:r>
          </a:p>
          <a:p>
            <a:r>
              <a:rPr kumimoji="1" lang="ja-JP" altLang="en-US" dirty="0"/>
              <a:t>ニューロンは細かく枝分かれしている。その三次元形状を顕微鏡画像をもとに再構築する作業は難しく、誤りが起こりやすい。そこで、ビッグニューロン計画では、ショウジョウバエ、ゼブラフィッシュ、マウス、ヒトなど、さまざまな種のニューロンの顕微鏡画像を数万個分集め、それをテストデータにして再構築用コンピューターアルゴリズムを比較し、基準として使える最良のアルゴリズムをまず選び出す。次に、それを使ってニューロンの詳細なカタログを作る。</a:t>
            </a:r>
          </a:p>
          <a:p>
            <a:r>
              <a:rPr kumimoji="1" lang="ja-JP" altLang="en-US" dirty="0"/>
              <a:t>ニューロンの詳細で正確な形状を得ることは、ニューロンが電気的、化学的シグナルによって情報伝報を行う仕組みを解明するために役立ち、そのふるまいを正確にモデル化するには不可欠だ。</a:t>
            </a:r>
          </a:p>
          <a:p>
            <a:r>
              <a:rPr kumimoji="1" lang="ja-JP" altLang="en-US" dirty="0"/>
              <a:t>ビッグニューロン計画は、ゼロからスタートするわけではない。ニューロンのタイプの研究は、スペインの神経解剖学者サンティアゴ・ラモン・イ・カハール（</a:t>
            </a:r>
            <a:r>
              <a:rPr kumimoji="1" lang="en-US" altLang="ja-JP" dirty="0"/>
              <a:t>Santiago Ramón y </a:t>
            </a:r>
            <a:r>
              <a:rPr kumimoji="1" lang="en-US" altLang="ja-JP" dirty="0" err="1"/>
              <a:t>Cajal</a:t>
            </a:r>
            <a:r>
              <a:rPr kumimoji="1" lang="ja-JP" altLang="en-US" dirty="0"/>
              <a:t>）が基礎を築いた。カハールは</a:t>
            </a:r>
            <a:r>
              <a:rPr kumimoji="1" lang="en-US" altLang="ja-JP" dirty="0"/>
              <a:t>19</a:t>
            </a:r>
            <a:r>
              <a:rPr kumimoji="1" lang="ja-JP" altLang="en-US" dirty="0"/>
              <a:t>世紀後半、顕微鏡でニューロンを観察してスケッチしている。星状細胞（</a:t>
            </a:r>
            <a:r>
              <a:rPr kumimoji="1" lang="en-US" altLang="ja-JP" dirty="0"/>
              <a:t>stellate neuron</a:t>
            </a:r>
            <a:r>
              <a:rPr kumimoji="1" lang="ja-JP" altLang="en-US" dirty="0"/>
              <a:t>）は星型の形状から、錐体細胞（</a:t>
            </a:r>
            <a:r>
              <a:rPr kumimoji="1" lang="en-US" altLang="ja-JP" dirty="0"/>
              <a:t>pyramidal neuron</a:t>
            </a:r>
            <a:r>
              <a:rPr kumimoji="1" lang="ja-JP" altLang="en-US" dirty="0"/>
              <a:t>）は先がとがった形状から名付けられた。</a:t>
            </a:r>
          </a:p>
          <a:p>
            <a:r>
              <a:rPr kumimoji="1" lang="ja-JP" altLang="en-US" dirty="0"/>
              <a:t>ニューロンの数は、マウスの脳では数千万個、人間の脳では数百億個にのぼることから、これまで観察・記述されてきたニューロンはおそらく、その多様性のごく一部とみられる。ビッグニューロン計画を率いるアレン脳科学研究所の</a:t>
            </a:r>
            <a:r>
              <a:rPr kumimoji="1" lang="en-US" altLang="ja-JP" dirty="0" err="1"/>
              <a:t>Hanchuan</a:t>
            </a:r>
            <a:r>
              <a:rPr kumimoji="1" lang="en-US" altLang="ja-JP" dirty="0"/>
              <a:t> Peng</a:t>
            </a:r>
            <a:r>
              <a:rPr kumimoji="1" lang="ja-JP" altLang="en-US" dirty="0"/>
              <a:t>は、「脳にはあまりに多くのニューロンがあり、また、神経科学者たちがこれまでに収集してきたデータは、そのうちのごく一部でしかありませんでした」と話す。</a:t>
            </a:r>
          </a:p>
          <a:p>
            <a:r>
              <a:rPr kumimoji="1" lang="ja-JP" altLang="en-US" dirty="0"/>
              <a:t>もっと多くのニューロンのカタログを作る必要があるが、数百枚あるいは数千枚の二次元顕微鏡画像の山から三次元構造を復元する作業は簡単ではない。ニューロンの枝状の形は、しばしば鋭角に曲がったり、輪を描いて戻ってきたり、互いに交差したりする。だから、全ての枝の行方を追うことは、人間にとっても機械にとっても骨の折れる作業なのだ。人の手で三次元構造を復元するには、単純なニューロンでも数日かかるかもしれない。もっと複雑な細胞になると数カ月かかる可能性がある。</a:t>
            </a:r>
          </a:p>
          <a:p>
            <a:r>
              <a:rPr kumimoji="1" lang="ja-JP" altLang="en-US" dirty="0"/>
              <a:t>一方、コンピュータープログラムは、ニューロンの三次元構造を人間と同じようには復元できないことが多いものの、一部のプログラムは、難しいケースでもわずか数時間で処理できる場合もある。うまくいくかどうかは、入力データと実験条件にかかっている。</a:t>
            </a:r>
          </a:p>
          <a:p>
            <a:r>
              <a:rPr kumimoji="1" lang="ja-JP" altLang="en-US" dirty="0"/>
              <a:t>そこで、ビッグニューロン計画では、第一段階として三次元構造の再構築に最良のアルゴリズムを見いだすことにした。まず、計画発表から最初の数カ月で、プログラム開発者たちには最良と考えられる再構築用アルゴリズムの提供を募り、神経科学者たちにはニューロンの画像データの提供を募る。次に、スーパーコンピューターを使い、提供された数万個のニューロンの画像データを再構築用アルゴリズムで処理して、復元結果を互いに比較する。人間による復元結果がある場合はそれとも比較する。人間による復元は今なお、基準となるものと考えられているからだ。これらの全てのデータとアルゴリズムは、誰もがアクセスできるようになる予定だ。</a:t>
            </a:r>
          </a:p>
          <a:p>
            <a:r>
              <a:rPr kumimoji="1" lang="ja-JP" altLang="en-US" dirty="0"/>
              <a:t>ビッグニューロン計画の会合や研究会を後援すると表明した組織には、ヒューマン・ブレイン・プロジェクト（</a:t>
            </a:r>
            <a:r>
              <a:rPr kumimoji="1" lang="en-US" altLang="ja-JP" dirty="0"/>
              <a:t>HBP</a:t>
            </a:r>
            <a:r>
              <a:rPr kumimoji="1" lang="ja-JP" altLang="en-US" dirty="0"/>
              <a:t>）、生物医学分野の公益団体ウェルカムトラスト（英国ロンドン）、ハワード・ヒューズ医学研究所・ジャネリアファーム研究所（米国バージニア州アシュバーン）などがある。オークリッジ国立研究所（米国テネシー州）、ローレンスバークレー国立研究所（米国カリフォルニア州）、</a:t>
            </a:r>
            <a:r>
              <a:rPr kumimoji="1" lang="en-US" altLang="ja-JP" dirty="0"/>
              <a:t>HBP</a:t>
            </a:r>
            <a:r>
              <a:rPr kumimoji="1" lang="ja-JP" altLang="en-US" dirty="0"/>
              <a:t>は、スーパーコンピューターを提供する。ただ、アレン脳科学研究所は、ビッグニューロン計画にかかる費用の見積もりをまだ公表していない。</a:t>
            </a:r>
          </a:p>
          <a:p>
            <a:r>
              <a:rPr kumimoji="1" lang="ja-JP" altLang="en-US" dirty="0"/>
              <a:t>ビッグニューロン計画を主導している研究者たちは、アルゴリズムの比較テストを</a:t>
            </a:r>
            <a:r>
              <a:rPr kumimoji="1" lang="en-US" altLang="ja-JP" dirty="0"/>
              <a:t>2015</a:t>
            </a:r>
            <a:r>
              <a:rPr kumimoji="1" lang="ja-JP" altLang="en-US" dirty="0"/>
              <a:t>年内に終え、</a:t>
            </a:r>
            <a:r>
              <a:rPr kumimoji="1" lang="en-US" altLang="ja-JP" dirty="0"/>
              <a:t>2016</a:t>
            </a:r>
            <a:r>
              <a:rPr kumimoji="1" lang="ja-JP" altLang="en-US" dirty="0"/>
              <a:t>年にはニューロンの形状の注釈付き大規模データベースの構築に取りかかりたいと考えている。しかし、ビッグニューロン計画により、もう</a:t>
            </a:r>
            <a:r>
              <a:rPr kumimoji="1" lang="en-US" altLang="ja-JP" dirty="0"/>
              <a:t>1</a:t>
            </a:r>
            <a:r>
              <a:rPr kumimoji="1" lang="ja-JP" altLang="en-US" dirty="0" err="1"/>
              <a:t>つの</a:t>
            </a:r>
            <a:r>
              <a:rPr kumimoji="1" lang="ja-JP" altLang="en-US" dirty="0"/>
              <a:t>大きな問題が浮き彫りになるだろう、と</a:t>
            </a:r>
            <a:r>
              <a:rPr kumimoji="1" lang="en-US" altLang="ja-JP" dirty="0" err="1"/>
              <a:t>Yuste</a:t>
            </a:r>
            <a:r>
              <a:rPr kumimoji="1" lang="ja-JP" altLang="en-US" dirty="0"/>
              <a:t>は考えている。つまり、研究者たちは、細胞タイプの間のどこに境界線を引くかについて合意する必要があるのだ。</a:t>
            </a:r>
          </a:p>
          <a:p>
            <a:r>
              <a:rPr kumimoji="1" lang="ja-JP" altLang="en-US" dirty="0"/>
              <a:t>研究者たちは一般的に、シャンデリア細胞など、いくつかのニューロンタイプについては合意している。他のタイプのニューロン、例えば昔からある錐体細胞（大脳皮質の神経細胞の約</a:t>
            </a:r>
            <a:r>
              <a:rPr kumimoji="1" lang="en-US" altLang="ja-JP" dirty="0"/>
              <a:t>80</a:t>
            </a:r>
            <a:r>
              <a:rPr kumimoji="1" lang="ja-JP" altLang="en-US" dirty="0"/>
              <a:t>％を占める）などのカテゴリーについては、分類はそれほど明確ではない。錐体細胞は、実際には多くの異なるタイプを包含していると主張する研究者たちがいる一方で、やや異質の細胞を含めた</a:t>
            </a:r>
            <a:r>
              <a:rPr kumimoji="1" lang="en-US" altLang="ja-JP" dirty="0"/>
              <a:t>1</a:t>
            </a:r>
            <a:r>
              <a:rPr kumimoji="1" lang="ja-JP" altLang="en-US" dirty="0" err="1"/>
              <a:t>つの</a:t>
            </a:r>
            <a:r>
              <a:rPr kumimoji="1" lang="ja-JP" altLang="en-US" dirty="0"/>
              <a:t>タイプだとみなす研究者たちもいる。</a:t>
            </a:r>
          </a:p>
          <a:p>
            <a:r>
              <a:rPr kumimoji="1" lang="ja-JP" altLang="en-US" dirty="0"/>
              <a:t>名誉欲も問題だ。いくつかの細胞タイプの名称には、それを報告した研究者たちの名前が付けられているからだ。「研究者たちは、この問題になるととても感情的になってしまいます」と</a:t>
            </a:r>
            <a:r>
              <a:rPr kumimoji="1" lang="en-US" altLang="ja-JP" dirty="0" err="1"/>
              <a:t>Yuste</a:t>
            </a:r>
            <a:r>
              <a:rPr kumimoji="1" lang="ja-JP" altLang="en-US" dirty="0"/>
              <a:t>は話す。</a:t>
            </a:r>
          </a:p>
          <a:p>
            <a:r>
              <a:rPr kumimoji="1" lang="ja-JP" altLang="en-US" dirty="0"/>
              <a:t>「問題は、ニューロンの分類が長きにわたり、主に定量的ではない記述と顕微鏡画像の主観的な判定に基づいていたことです」と</a:t>
            </a:r>
            <a:r>
              <a:rPr kumimoji="1" lang="en-US" altLang="ja-JP" dirty="0" err="1"/>
              <a:t>Yuste</a:t>
            </a:r>
            <a:r>
              <a:rPr kumimoji="1" lang="ja-JP" altLang="en-US" dirty="0"/>
              <a:t>は指摘する。画像撮影技術と自動分析アルゴリズムは進歩している。より詳細なデータと定量的な手段に基づいて細胞を分類できるはずだ。</a:t>
            </a:r>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64</a:t>
            </a:fld>
            <a:endParaRPr kumimoji="1" lang="ja-JP" altLang="en-US"/>
          </a:p>
        </p:txBody>
      </p:sp>
    </p:spTree>
    <p:extLst>
      <p:ext uri="{BB962C8B-B14F-4D97-AF65-F5344CB8AC3E}">
        <p14:creationId xmlns:p14="http://schemas.microsoft.com/office/powerpoint/2010/main" val="16399485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65</a:t>
            </a:fld>
            <a:endParaRPr kumimoji="1" lang="ja-JP" altLang="en-US"/>
          </a:p>
        </p:txBody>
      </p:sp>
    </p:spTree>
    <p:extLst>
      <p:ext uri="{BB962C8B-B14F-4D97-AF65-F5344CB8AC3E}">
        <p14:creationId xmlns:p14="http://schemas.microsoft.com/office/powerpoint/2010/main" val="9337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2012</a:t>
            </a:r>
            <a:r>
              <a:rPr kumimoji="1" lang="ja-JP" altLang="en-US" dirty="0"/>
              <a:t>年に始まった「広州出生コホート研究（</a:t>
            </a:r>
            <a:r>
              <a:rPr kumimoji="1" lang="en-US" altLang="ja-JP" dirty="0"/>
              <a:t>Born in Guangzhou Cohort Study</a:t>
            </a:r>
            <a:r>
              <a:rPr kumimoji="1" lang="ja-JP" altLang="en-US" dirty="0"/>
              <a:t>：</a:t>
            </a:r>
            <a:r>
              <a:rPr kumimoji="1" lang="en-US" altLang="ja-JP" dirty="0"/>
              <a:t>BIGCS</a:t>
            </a:r>
            <a:r>
              <a:rPr kumimoji="1" lang="ja-JP" altLang="en-US" dirty="0"/>
              <a:t>）」には、約</a:t>
            </a:r>
            <a:r>
              <a:rPr kumimoji="1" lang="en-US" altLang="ja-JP" dirty="0"/>
              <a:t>3</a:t>
            </a:r>
            <a:r>
              <a:rPr kumimoji="1" lang="ja-JP" altLang="en-US" dirty="0"/>
              <a:t>万</a:t>
            </a:r>
            <a:r>
              <a:rPr kumimoji="1" lang="en-US" altLang="ja-JP" dirty="0"/>
              <a:t>3000</a:t>
            </a:r>
            <a:r>
              <a:rPr kumimoji="1" lang="ja-JP" altLang="en-US" dirty="0"/>
              <a:t>人の乳幼児とその母親がペアで参加している</a:t>
            </a:r>
            <a:r>
              <a:rPr kumimoji="1" lang="en-US" altLang="ja-JP" dirty="0"/>
              <a:t>1</a:t>
            </a:r>
            <a:r>
              <a:rPr kumimoji="1" lang="ja-JP" altLang="en-US" dirty="0" err="1"/>
              <a:t>。</a:t>
            </a:r>
            <a:r>
              <a:rPr kumimoji="1" lang="ja-JP" altLang="en-US" dirty="0"/>
              <a:t>研究チームは、</a:t>
            </a:r>
            <a:r>
              <a:rPr kumimoji="1" lang="en-US" altLang="ja-JP" dirty="0"/>
              <a:t>2020</a:t>
            </a:r>
            <a:r>
              <a:rPr kumimoji="1" lang="ja-JP" altLang="en-US" dirty="0"/>
              <a:t>年までに参加者を</a:t>
            </a:r>
            <a:r>
              <a:rPr kumimoji="1" lang="en-US" altLang="ja-JP" dirty="0"/>
              <a:t>5</a:t>
            </a:r>
            <a:r>
              <a:rPr kumimoji="1" lang="ja-JP" altLang="en-US" dirty="0"/>
              <a:t>万組まで増やしたいとしている。</a:t>
            </a:r>
            <a:r>
              <a:rPr kumimoji="1" lang="en-US" altLang="ja-JP" dirty="0"/>
              <a:t>3</a:t>
            </a:r>
            <a:r>
              <a:rPr kumimoji="1" lang="ja-JP" altLang="en-US" dirty="0"/>
              <a:t>世代にわたる研究ができるように、</a:t>
            </a:r>
            <a:r>
              <a:rPr kumimoji="1" lang="en-US" altLang="ja-JP" dirty="0"/>
              <a:t>2018</a:t>
            </a:r>
            <a:r>
              <a:rPr kumimoji="1" lang="ja-JP" altLang="en-US" dirty="0"/>
              <a:t>年から乳幼児の母方の祖母</a:t>
            </a:r>
            <a:r>
              <a:rPr kumimoji="1" lang="en-US" altLang="ja-JP" dirty="0"/>
              <a:t>5000</a:t>
            </a:r>
            <a:r>
              <a:rPr kumimoji="1" lang="ja-JP" altLang="en-US" dirty="0"/>
              <a:t>人の募集も始まった。</a:t>
            </a:r>
          </a:p>
          <a:p>
            <a:r>
              <a:rPr kumimoji="1" lang="ja-JP" altLang="en-US" dirty="0"/>
              <a:t>広州プロジェクトは、マイクロバイオームと疾患との関連を詳細に調べられる点で、過去にノルウェーとデンマークで実施された大規模出生コホート研究とは一線を画している。米国と英国でも、大規模出生コホート研究でマイクロバイオームのデータも収集する予定だったが、いずれも参加者を募集する時点で問題が生じて取りやめになった。米国の研究の方は、予算オーバーと管理上の問題にも苦しんだ。</a:t>
            </a:r>
          </a:p>
          <a:p>
            <a:r>
              <a:rPr kumimoji="1" lang="ja-JP" altLang="en-US" dirty="0"/>
              <a:t>これまでのところ、中国のチームはこうした問題を回避できている。便、血液、胎盤組織、臍帯を含む</a:t>
            </a:r>
            <a:r>
              <a:rPr kumimoji="1" lang="en-US" altLang="ja-JP" dirty="0"/>
              <a:t>160</a:t>
            </a:r>
            <a:r>
              <a:rPr kumimoji="1" lang="ja-JP" altLang="en-US" dirty="0"/>
              <a:t>万点の生体試料が潤沢に収集されている。調査は広範にわたっていて、参加者の食習慣、メンタルヘルス、およびその他の生活習慣因子（自宅のカビの量など）が記録されている。</a:t>
            </a:r>
          </a:p>
          <a:p>
            <a:r>
              <a:rPr kumimoji="1" lang="ja-JP" altLang="en-US" dirty="0"/>
              <a:t>中国南部には香をたく習慣があるが、広州プロジェクトのデータに基づくある研究から、香の煙への曝露が妊婦の高血圧症のリスクを高めることが明らかになった。</a:t>
            </a:r>
          </a:p>
          <a:p>
            <a:r>
              <a:rPr kumimoji="1" lang="ja-JP" altLang="en-US" dirty="0"/>
              <a:t>別の研究では、研究に参加した女性の</a:t>
            </a:r>
            <a:r>
              <a:rPr kumimoji="1" lang="en-US" altLang="ja-JP" dirty="0"/>
              <a:t>40</a:t>
            </a:r>
            <a:r>
              <a:rPr kumimoji="1" lang="ja-JP" altLang="en-US" dirty="0"/>
              <a:t>％以上が、妊娠中にプロゲステロン（黄体ホルモンの一種で、早産のリスクを下げる薬剤）を処方される時期が早すぎたことが示された</a:t>
            </a:r>
            <a:r>
              <a:rPr kumimoji="1" lang="en-US" altLang="ja-JP" dirty="0"/>
              <a:t>3</a:t>
            </a:r>
            <a:r>
              <a:rPr kumimoji="1" lang="ja-JP" altLang="en-US" dirty="0" err="1"/>
              <a:t>。</a:t>
            </a:r>
            <a:r>
              <a:rPr kumimoji="1" lang="ja-JP" altLang="en-US" dirty="0"/>
              <a:t>妊娠</a:t>
            </a:r>
            <a:r>
              <a:rPr kumimoji="1" lang="en-US" altLang="ja-JP" dirty="0"/>
              <a:t>14</a:t>
            </a:r>
            <a:r>
              <a:rPr kumimoji="1" lang="ja-JP" altLang="en-US" dirty="0"/>
              <a:t>週未満の女性にこの薬剤を投与すると、早産のリスクを下げられないだけでなく、帝王切開が必要になるリスクや産後うつになるリスクが高まるという。論文著者らは、この知見を「公衆衛生上の緊急の問題」としている。</a:t>
            </a:r>
          </a:p>
          <a:p>
            <a:r>
              <a:rPr kumimoji="1" lang="ja-JP" altLang="en-US" dirty="0"/>
              <a:t>他の研究も進行中だ。バーミンガム大学（英国）と中国最大規模のゲノムシーケンシング機関である</a:t>
            </a:r>
            <a:r>
              <a:rPr kumimoji="1" lang="en-US" altLang="ja-JP" dirty="0"/>
              <a:t>BGI</a:t>
            </a:r>
            <a:r>
              <a:rPr kumimoji="1" lang="ja-JP" altLang="en-US" dirty="0"/>
              <a:t>（深圳）のチームは、経膣分娩で生まれ、産道を通過する際に母親のマイクロバイオームに曝露された乳幼児のマイクロバイオームが、帝王切開で生まれた乳幼児のマイクロバイオームとどのように異なるかを明らかにしようとしている。同様の研究は、より小さな規模ではすでに実施されているが、</a:t>
            </a:r>
            <a:r>
              <a:rPr kumimoji="1" lang="en-US" altLang="ja-JP" dirty="0"/>
              <a:t>Dominguez-Bello</a:t>
            </a:r>
            <a:r>
              <a:rPr kumimoji="1" lang="ja-JP" altLang="en-US" dirty="0"/>
              <a:t>によると、広州コホート研究は、出生前後に投与される薬や環境汚染物質など、乳幼児のマイクロバイオームに影響を及ぼす可能性のある他の変数を分離できるだけの検定力があるという。</a:t>
            </a:r>
          </a:p>
          <a:p>
            <a:r>
              <a:rPr kumimoji="1" lang="ja-JP" altLang="en-US" dirty="0"/>
              <a:t>広州市婦人小児医療センターの疫学者で、広州プロジェクトの責任者を務める</a:t>
            </a:r>
            <a:r>
              <a:rPr kumimoji="1" lang="en-US" altLang="ja-JP" dirty="0" err="1"/>
              <a:t>Xiu</a:t>
            </a:r>
            <a:r>
              <a:rPr kumimoji="1" lang="en-US" altLang="ja-JP" dirty="0"/>
              <a:t> </a:t>
            </a:r>
            <a:r>
              <a:rPr kumimoji="1" lang="en-US" altLang="ja-JP" dirty="0" err="1"/>
              <a:t>Qiu</a:t>
            </a:r>
            <a:r>
              <a:rPr kumimoji="1" lang="ja-JP" altLang="en-US" dirty="0"/>
              <a:t>（邱琇）は、このコホートデータを利用して、自身の過去の研究で得られたある知見の検証を進めている。それは、第</a:t>
            </a:r>
            <a:r>
              <a:rPr kumimoji="1" lang="en-US" altLang="ja-JP" dirty="0"/>
              <a:t>2</a:t>
            </a:r>
            <a:r>
              <a:rPr kumimoji="1" lang="ja-JP" altLang="en-US" dirty="0"/>
              <a:t>子を妊娠中の高齢妊婦の方が、第</a:t>
            </a:r>
            <a:r>
              <a:rPr kumimoji="1" lang="en-US" altLang="ja-JP" dirty="0"/>
              <a:t>1</a:t>
            </a:r>
            <a:r>
              <a:rPr kumimoji="1" lang="ja-JP" altLang="en-US" dirty="0"/>
              <a:t>子を妊娠中の女性よりうつ病になるリスクが低いという、意外だがまだ確定的ではない発見についてだ。彼女は当初、すでに子がいる女性が第</a:t>
            </a:r>
            <a:r>
              <a:rPr kumimoji="1" lang="en-US" altLang="ja-JP" dirty="0"/>
              <a:t>2</a:t>
            </a:r>
            <a:r>
              <a:rPr kumimoji="1" lang="ja-JP" altLang="en-US" dirty="0"/>
              <a:t>子を妊娠したときの方が、より大きなストレスがかかる上、経済的な負担も大きいため、うつ病になりやすいだろうと予想していた。</a:t>
            </a:r>
            <a:r>
              <a:rPr kumimoji="1" lang="en-US" altLang="ja-JP" dirty="0"/>
              <a:t>2016</a:t>
            </a:r>
            <a:r>
              <a:rPr kumimoji="1" lang="ja-JP" altLang="en-US" dirty="0"/>
              <a:t>年に中国の一人っ子政策が廃止されたため、今回の出生コホート研究は、第</a:t>
            </a:r>
            <a:r>
              <a:rPr kumimoji="1" lang="en-US" altLang="ja-JP" dirty="0"/>
              <a:t>2</a:t>
            </a:r>
            <a:r>
              <a:rPr kumimoji="1" lang="ja-JP" altLang="en-US" dirty="0"/>
              <a:t>子を妊娠する女性（その多くが高齢妊婦である）をこれまでより多く調べる機会を与えてくれると彼女は言う。</a:t>
            </a:r>
          </a:p>
          <a:p>
            <a:r>
              <a:rPr kumimoji="1" lang="ja-JP" altLang="en-US" dirty="0"/>
              <a:t>一方、シンシナティ小児病院（米国オハイオ州）の小児科医</a:t>
            </a:r>
            <a:r>
              <a:rPr kumimoji="1" lang="en-US" altLang="ja-JP" dirty="0"/>
              <a:t>Sing </a:t>
            </a:r>
            <a:r>
              <a:rPr kumimoji="1" lang="en-US" altLang="ja-JP" dirty="0" err="1"/>
              <a:t>Sing</a:t>
            </a:r>
            <a:r>
              <a:rPr kumimoji="1" lang="en-US" altLang="ja-JP" dirty="0"/>
              <a:t> Way</a:t>
            </a:r>
            <a:r>
              <a:rPr kumimoji="1" lang="ja-JP" altLang="en-US" dirty="0"/>
              <a:t>は、研究に祖母が追加されたことで得られるデータから、母親に由来する細胞が子の体内で存続できる理由を解明したいと考えている。マウスの研究では、こうした細胞は子が妊娠した際に彼らを保護する役割を担うことが示唆されている、と</a:t>
            </a:r>
            <a:r>
              <a:rPr kumimoji="1" lang="en-US" altLang="ja-JP" dirty="0"/>
              <a:t>Way</a:t>
            </a:r>
            <a:r>
              <a:rPr kumimoji="1" lang="ja-JP" altLang="en-US" dirty="0"/>
              <a:t>は言う。</a:t>
            </a:r>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66</a:t>
            </a:fld>
            <a:endParaRPr kumimoji="1" lang="ja-JP" altLang="en-US"/>
          </a:p>
        </p:txBody>
      </p:sp>
    </p:spTree>
    <p:extLst>
      <p:ext uri="{BB962C8B-B14F-4D97-AF65-F5344CB8AC3E}">
        <p14:creationId xmlns:p14="http://schemas.microsoft.com/office/powerpoint/2010/main" val="38888328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ヒトの脳活動計測によってわれわれが知りたいのは，精神活動・行動の生物学的基盤となる脳の神経活動である。その最小単位は百億とも二百億とも言われる脳の神経細胞</a:t>
            </a:r>
            <a:r>
              <a:rPr kumimoji="1" lang="en-US" altLang="ja-JP" dirty="0"/>
              <a:t>(</a:t>
            </a:r>
            <a:r>
              <a:rPr kumimoji="1" lang="ja-JP" altLang="en-US" dirty="0"/>
              <a:t>ニューロン</a:t>
            </a:r>
            <a:r>
              <a:rPr kumimoji="1" lang="en-US" altLang="ja-JP" dirty="0"/>
              <a:t>:Neuron) </a:t>
            </a:r>
            <a:r>
              <a:rPr kumimoji="1" lang="ja-JP" altLang="en-US" dirty="0"/>
              <a:t>の電気的活動だが，個々のニューロンの活動を非侵襲的に計測する事は不可能である。しかしニューロンの活動に伴ってさまざまな生理学的活動が生じる。ニューロンが電気的に活動するにはエネルギーとしてアデノシン三リン酸</a:t>
            </a:r>
            <a:r>
              <a:rPr kumimoji="1" lang="en-US" altLang="ja-JP" dirty="0"/>
              <a:t>(Adenosine triphosphate: ATP) </a:t>
            </a:r>
            <a:r>
              <a:rPr kumimoji="1" lang="ja-JP" altLang="en-US" dirty="0"/>
              <a:t>を必要とし，</a:t>
            </a:r>
            <a:r>
              <a:rPr kumimoji="1" lang="en-US" altLang="ja-JP" dirty="0"/>
              <a:t>ATP </a:t>
            </a:r>
            <a:r>
              <a:rPr kumimoji="1" lang="ja-JP" altLang="en-US" dirty="0"/>
              <a:t>の産生には酸素によって糖</a:t>
            </a:r>
            <a:r>
              <a:rPr kumimoji="1" lang="en-US" altLang="ja-JP" dirty="0"/>
              <a:t>(</a:t>
            </a:r>
            <a:r>
              <a:rPr kumimoji="1" lang="ja-JP" altLang="en-US" dirty="0"/>
              <a:t>グルコース</a:t>
            </a:r>
            <a:r>
              <a:rPr kumimoji="1" lang="en-US" altLang="ja-JP" dirty="0"/>
              <a:t>) </a:t>
            </a:r>
            <a:r>
              <a:rPr kumimoji="1" lang="ja-JP" altLang="en-US" dirty="0" err="1"/>
              <a:t>を解</a:t>
            </a:r>
            <a:r>
              <a:rPr kumimoji="1" lang="ja-JP" altLang="en-US" dirty="0"/>
              <a:t>糖する代謝活動が必要となる。したがって神経活動に伴って代謝活動</a:t>
            </a:r>
            <a:r>
              <a:rPr kumimoji="1" lang="en-US" altLang="ja-JP" dirty="0"/>
              <a:t>(</a:t>
            </a:r>
            <a:r>
              <a:rPr kumimoji="1" lang="ja-JP" altLang="en-US" dirty="0"/>
              <a:t>酸素代謝，糖代謝</a:t>
            </a:r>
            <a:r>
              <a:rPr kumimoji="1" lang="en-US" altLang="ja-JP" dirty="0"/>
              <a:t>) </a:t>
            </a:r>
            <a:r>
              <a:rPr kumimoji="1" lang="ja-JP" altLang="en-US" dirty="0"/>
              <a:t>が生じる。この神経活動と代謝活動の連関を</a:t>
            </a:r>
            <a:r>
              <a:rPr kumimoji="1" lang="en-US" altLang="ja-JP" dirty="0" err="1"/>
              <a:t>Neurometaboliccoupling</a:t>
            </a:r>
            <a:r>
              <a:rPr kumimoji="1" lang="ja-JP" altLang="en-US" dirty="0"/>
              <a:t>と呼ぶ。酸素とグルコースは脳内にほとんど貯蔵されていないので，代謝活動に伴って血液を介して酸素とグルコースを供給するために局所脳血流が増大する。この代謝活動と血流変化の連関を</a:t>
            </a:r>
            <a:r>
              <a:rPr kumimoji="1" lang="en-US" altLang="ja-JP" dirty="0"/>
              <a:t>Flow-metabolism coupling (Fig.1) </a:t>
            </a:r>
            <a:r>
              <a:rPr kumimoji="1" lang="ja-JP" altLang="en-US" dirty="0"/>
              <a:t>と呼ぶ。すなわち神経活動</a:t>
            </a:r>
            <a:r>
              <a:rPr kumimoji="1" lang="en-US" altLang="ja-JP" dirty="0"/>
              <a:t>(</a:t>
            </a:r>
            <a:r>
              <a:rPr kumimoji="1" lang="ja-JP" altLang="en-US" dirty="0"/>
              <a:t>脳活動の一次信号</a:t>
            </a:r>
            <a:r>
              <a:rPr kumimoji="1" lang="en-US" altLang="ja-JP" dirty="0"/>
              <a:t>: primary signal) </a:t>
            </a:r>
            <a:r>
              <a:rPr kumimoji="1" lang="ja-JP" altLang="en-US" dirty="0"/>
              <a:t>に伴って代謝活動</a:t>
            </a:r>
            <a:r>
              <a:rPr kumimoji="1" lang="en-US" altLang="ja-JP" dirty="0"/>
              <a:t>(</a:t>
            </a:r>
            <a:r>
              <a:rPr kumimoji="1" lang="ja-JP" altLang="en-US" dirty="0"/>
              <a:t>二次信号</a:t>
            </a:r>
            <a:r>
              <a:rPr kumimoji="1" lang="en-US" altLang="ja-JP" dirty="0"/>
              <a:t>: secondary signal) </a:t>
            </a:r>
            <a:r>
              <a:rPr kumimoji="1" lang="ja-JP" altLang="en-US" dirty="0"/>
              <a:t>が生じると共に血流が増大する </a:t>
            </a:r>
            <a:r>
              <a:rPr kumimoji="1" lang="en-US" altLang="ja-JP" dirty="0"/>
              <a:t>(</a:t>
            </a:r>
            <a:r>
              <a:rPr kumimoji="1" lang="ja-JP" altLang="en-US" dirty="0"/>
              <a:t>三次信号</a:t>
            </a:r>
            <a:r>
              <a:rPr kumimoji="1" lang="en-US" altLang="ja-JP" dirty="0"/>
              <a:t>: tertiary signal)</a:t>
            </a:r>
            <a:r>
              <a:rPr kumimoji="1" lang="ja-JP" altLang="en-US" dirty="0" err="1"/>
              <a:t>。</a:t>
            </a:r>
            <a:r>
              <a:rPr kumimoji="1" lang="ja-JP" altLang="en-US" dirty="0"/>
              <a:t>この一連の過程 </a:t>
            </a:r>
            <a:r>
              <a:rPr kumimoji="1" lang="en-US" altLang="ja-JP" dirty="0"/>
              <a:t>(Fig.1{ 1 ⃝! 2 ⃝! 3 ⃝ ) </a:t>
            </a:r>
            <a:r>
              <a:rPr kumimoji="1" lang="ja-JP" altLang="en-US" dirty="0"/>
              <a:t>をまとめて</a:t>
            </a:r>
            <a:r>
              <a:rPr kumimoji="1" lang="en-US" altLang="ja-JP" dirty="0"/>
              <a:t>Neurovascular coupling (Fig.1) </a:t>
            </a:r>
            <a:r>
              <a:rPr kumimoji="1" lang="ja-JP" altLang="en-US" dirty="0"/>
              <a:t>と呼び，</a:t>
            </a:r>
            <a:r>
              <a:rPr kumimoji="1" lang="en-US" altLang="ja-JP" dirty="0" err="1"/>
              <a:t>Neuro</a:t>
            </a:r>
            <a:r>
              <a:rPr kumimoji="1" lang="en-US" altLang="ja-JP" dirty="0"/>
              <a:t>-vascular unit (Fig.1) </a:t>
            </a:r>
            <a:r>
              <a:rPr kumimoji="1" lang="ja-JP" altLang="en-US" dirty="0"/>
              <a:t>を介して必要なエネルギーを血液からニューロンに供給する</a:t>
            </a:r>
            <a:r>
              <a:rPr kumimoji="1" lang="en-US" altLang="ja-JP" dirty="0"/>
              <a:t>[182]</a:t>
            </a:r>
            <a:r>
              <a:rPr kumimoji="1" lang="ja-JP" altLang="en-US" dirty="0" err="1"/>
              <a:t>。</a:t>
            </a:r>
            <a:r>
              <a:rPr kumimoji="1" lang="ja-JP" altLang="en-US" dirty="0"/>
              <a:t>*</a:t>
            </a:r>
            <a:r>
              <a:rPr kumimoji="1" lang="en-US" altLang="ja-JP" dirty="0"/>
              <a:t>1</a:t>
            </a:r>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67</a:t>
            </a:fld>
            <a:endParaRPr kumimoji="1" lang="ja-JP" altLang="en-US"/>
          </a:p>
        </p:txBody>
      </p:sp>
    </p:spTree>
    <p:extLst>
      <p:ext uri="{BB962C8B-B14F-4D97-AF65-F5344CB8AC3E}">
        <p14:creationId xmlns:p14="http://schemas.microsoft.com/office/powerpoint/2010/main" val="2480123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8</a:t>
            </a:fld>
            <a:endParaRPr kumimoji="1" lang="ja-JP" altLang="en-US"/>
          </a:p>
        </p:txBody>
      </p:sp>
    </p:spTree>
    <p:extLst>
      <p:ext uri="{BB962C8B-B14F-4D97-AF65-F5344CB8AC3E}">
        <p14:creationId xmlns:p14="http://schemas.microsoft.com/office/powerpoint/2010/main" val="15305338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エガス・モニス（</a:t>
            </a:r>
            <a:r>
              <a:rPr kumimoji="1" lang="en-US" altLang="ja-JP" dirty="0" err="1"/>
              <a:t>Egas</a:t>
            </a:r>
            <a:r>
              <a:rPr kumimoji="1" lang="en-US" altLang="ja-JP" dirty="0"/>
              <a:t> Moniz</a:t>
            </a:r>
            <a:r>
              <a:rPr kumimoji="1" lang="ja-JP" altLang="en-US" dirty="0" err="1"/>
              <a:t>，</a:t>
            </a:r>
            <a:r>
              <a:rPr kumimoji="1" lang="en-US" altLang="ja-JP" dirty="0"/>
              <a:t>1875─1955</a:t>
            </a:r>
            <a:r>
              <a:rPr kumimoji="1" lang="ja-JP" altLang="en-US" dirty="0"/>
              <a:t>）は、</a:t>
            </a:r>
            <a:r>
              <a:rPr kumimoji="1" lang="en-US" altLang="ja-JP" dirty="0"/>
              <a:t>prefrontal leucotomy</a:t>
            </a:r>
            <a:r>
              <a:rPr kumimoji="1" lang="ja-JP" altLang="en-US" dirty="0"/>
              <a:t>（前頭葉白質切截術，いわゆるロボトミー） の創始者である。</a:t>
            </a:r>
            <a:r>
              <a:rPr kumimoji="1" lang="en-US" altLang="ja-JP" dirty="0"/>
              <a:t>1935 </a:t>
            </a:r>
            <a:r>
              <a:rPr kumimoji="1" lang="ja-JP" altLang="en-US" dirty="0"/>
              <a:t>年にこの治療法を始めて行った。最初</a:t>
            </a:r>
          </a:p>
          <a:p>
            <a:r>
              <a:rPr kumimoji="1" lang="ja-JP" altLang="en-US" dirty="0"/>
              <a:t>の症例はリスボンの娼婦で，双極性障害（躁うつ病）であったと伝えられている。この技法は特にアメリカで発展し，</a:t>
            </a:r>
            <a:r>
              <a:rPr kumimoji="1" lang="en-US" altLang="ja-JP" dirty="0"/>
              <a:t>20 </a:t>
            </a:r>
            <a:r>
              <a:rPr kumimoji="1" lang="ja-JP" altLang="en-US" dirty="0"/>
              <a:t>数年にわたり統合失調症の主要な治療法であった。</a:t>
            </a:r>
            <a:r>
              <a:rPr kumimoji="1" lang="en-US" altLang="ja-JP" dirty="0"/>
              <a:t>1949 </a:t>
            </a:r>
            <a:r>
              <a:rPr kumimoji="1" lang="ja-JP" altLang="en-US" dirty="0"/>
              <a:t>年，モニスは前頭葉白質切截術の開拓によりノーベル賞を受賞した。</a:t>
            </a:r>
          </a:p>
          <a:p>
            <a:r>
              <a:rPr kumimoji="1" lang="en-US" altLang="ja-JP" dirty="0"/>
              <a:t>1936</a:t>
            </a:r>
            <a:r>
              <a:rPr kumimoji="1" lang="ja-JP" altLang="en-US" dirty="0"/>
              <a:t>年にモニスの論文がでると，その数ヵ月後，精神科医フリーマンは脳外科医ワットの助けを得て，アメリカで最初の</a:t>
            </a:r>
            <a:r>
              <a:rPr kumimoji="1" lang="en-US" altLang="ja-JP" dirty="0"/>
              <a:t>prefrontal leucotomy </a:t>
            </a:r>
            <a:r>
              <a:rPr kumimoji="1" lang="ja-JP" altLang="en-US" dirty="0"/>
              <a:t>を実施した。彼らは統合失調症の他，感情障害，不安障害など，実に多くの症例にこの手術を行い，術式の改良を進めた。</a:t>
            </a:r>
          </a:p>
          <a:p>
            <a:r>
              <a:rPr kumimoji="1" lang="en-US" altLang="ja-JP" dirty="0"/>
              <a:t>1940 </a:t>
            </a:r>
            <a:r>
              <a:rPr kumimoji="1" lang="ja-JP" altLang="en-US" dirty="0"/>
              <a:t>年代と</a:t>
            </a:r>
            <a:r>
              <a:rPr kumimoji="1" lang="en-US" altLang="ja-JP" dirty="0"/>
              <a:t>1950 </a:t>
            </a:r>
            <a:r>
              <a:rPr kumimoji="1" lang="ja-JP" altLang="en-US" dirty="0"/>
              <a:t>年代の</a:t>
            </a:r>
            <a:r>
              <a:rPr kumimoji="1" lang="en-US" altLang="ja-JP" dirty="0"/>
              <a:t>20 </a:t>
            </a:r>
            <a:r>
              <a:rPr kumimoji="1" lang="ja-JP" altLang="en-US" dirty="0"/>
              <a:t>年間で，全世界で</a:t>
            </a:r>
            <a:r>
              <a:rPr kumimoji="1" lang="en-US" altLang="ja-JP" dirty="0"/>
              <a:t>4 </a:t>
            </a:r>
            <a:r>
              <a:rPr kumimoji="1" lang="ja-JP" altLang="en-US" dirty="0"/>
              <a:t>万人を超える患者に手術が施された。うち，半数はアメリカで行われた。わずかな予後調査によれば，感情障害の約</a:t>
            </a:r>
            <a:r>
              <a:rPr kumimoji="1" lang="en-US" altLang="ja-JP" dirty="0"/>
              <a:t>60 </a:t>
            </a:r>
            <a:r>
              <a:rPr kumimoji="1" lang="ja-JP" altLang="en-US" dirty="0"/>
              <a:t>％が良くなり，統合失調症では約</a:t>
            </a:r>
            <a:r>
              <a:rPr kumimoji="1" lang="en-US" altLang="ja-JP" dirty="0"/>
              <a:t>30 </a:t>
            </a:r>
            <a:r>
              <a:rPr kumimoji="1" lang="ja-JP" altLang="en-US" dirty="0"/>
              <a:t>％が非常に良くなったとされる。しかし、致命的な障害を負った者も少なくない。</a:t>
            </a:r>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70</a:t>
            </a:fld>
            <a:endParaRPr kumimoji="1" lang="ja-JP" altLang="en-US"/>
          </a:p>
        </p:txBody>
      </p:sp>
    </p:spTree>
    <p:extLst>
      <p:ext uri="{BB962C8B-B14F-4D97-AF65-F5344CB8AC3E}">
        <p14:creationId xmlns:p14="http://schemas.microsoft.com/office/powerpoint/2010/main" val="981343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9</a:t>
            </a:fld>
            <a:endParaRPr kumimoji="1" lang="ja-JP" altLang="en-US"/>
          </a:p>
        </p:txBody>
      </p:sp>
    </p:spTree>
    <p:extLst>
      <p:ext uri="{BB962C8B-B14F-4D97-AF65-F5344CB8AC3E}">
        <p14:creationId xmlns:p14="http://schemas.microsoft.com/office/powerpoint/2010/main" val="3956097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1" dirty="0"/>
              <a:t>Attention</a:t>
            </a:r>
            <a:r>
              <a:rPr lang="ja-JP" altLang="en-US" b="1" dirty="0"/>
              <a:t>（注意）</a:t>
            </a:r>
            <a:r>
              <a:rPr lang="en-US" altLang="ja-JP" b="1" dirty="0"/>
              <a:t>CNN (Convolutional Neural Network)</a:t>
            </a:r>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10</a:t>
            </a:fld>
            <a:endParaRPr kumimoji="1" lang="ja-JP" altLang="en-US"/>
          </a:p>
        </p:txBody>
      </p:sp>
    </p:spTree>
    <p:extLst>
      <p:ext uri="{BB962C8B-B14F-4D97-AF65-F5344CB8AC3E}">
        <p14:creationId xmlns:p14="http://schemas.microsoft.com/office/powerpoint/2010/main" val="2420235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エピソード記憶を有効に人工知能に取り組んだ例が、</a:t>
            </a:r>
            <a:r>
              <a:rPr lang="en-US" altLang="ja-JP" b="1" dirty="0"/>
              <a:t>DQN (Deep Q-Network)</a:t>
            </a:r>
            <a:r>
              <a:rPr lang="ja-JP" altLang="en-US" dirty="0"/>
              <a:t>です。</a:t>
            </a:r>
            <a:r>
              <a:rPr lang="en-US" altLang="ja-JP" dirty="0" err="1"/>
              <a:t>DeepMind</a:t>
            </a:r>
            <a:r>
              <a:rPr lang="ja-JP" altLang="en-US" dirty="0"/>
              <a:t>発のブレイクスルーを起こした人工知能で、特徴となっているのは</a:t>
            </a:r>
            <a:r>
              <a:rPr lang="ja-JP" altLang="en-US" b="1" dirty="0"/>
              <a:t>深層学習（</a:t>
            </a:r>
            <a:r>
              <a:rPr lang="en-US" altLang="ja-JP" b="1" dirty="0"/>
              <a:t>Deep Learning</a:t>
            </a:r>
            <a:r>
              <a:rPr lang="ja-JP" altLang="en-US" b="1" dirty="0"/>
              <a:t>） </a:t>
            </a:r>
            <a:r>
              <a:rPr lang="en-US" altLang="ja-JP" b="1" dirty="0"/>
              <a:t>+ </a:t>
            </a:r>
            <a:r>
              <a:rPr lang="ja-JP" altLang="en-US" b="1" dirty="0"/>
              <a:t>強化学習（</a:t>
            </a:r>
            <a:r>
              <a:rPr lang="en-US" altLang="ja-JP" b="1" dirty="0"/>
              <a:t>Reinforcement Learning</a:t>
            </a:r>
            <a:r>
              <a:rPr lang="ja-JP" altLang="en-US" b="1" dirty="0"/>
              <a:t>）</a:t>
            </a:r>
            <a:r>
              <a:rPr lang="ja-JP" altLang="en-US" dirty="0"/>
              <a:t>という組み合わせです。</a:t>
            </a:r>
            <a:r>
              <a:rPr lang="en-US" altLang="ja-JP" dirty="0"/>
              <a:t>Atari 2600 video games</a:t>
            </a:r>
            <a:r>
              <a:rPr lang="ja-JP" altLang="en-US" dirty="0"/>
              <a:t>というインベーダーなどの古典的なビデオゲームを、画像のピクセル情報のみをインプットに</a:t>
            </a:r>
            <a:r>
              <a:rPr lang="en-US" altLang="ja-JP" dirty="0"/>
              <a:t>0</a:t>
            </a:r>
            <a:r>
              <a:rPr lang="ja-JP" altLang="en-US" dirty="0"/>
              <a:t>から学習していき、人間を越えるパフォーマンスを出した話 </a:t>
            </a:r>
            <a:r>
              <a:rPr lang="en-US" altLang="ja-JP" dirty="0"/>
              <a:t>(</a:t>
            </a:r>
            <a:r>
              <a:rPr lang="en-US" altLang="ja-JP" baseline="30000" dirty="0"/>
              <a:t>5</a:t>
            </a:r>
            <a:r>
              <a:rPr lang="en-US" altLang="ja-JP" dirty="0"/>
              <a:t>Mnih et al., 2015)</a:t>
            </a:r>
            <a:r>
              <a:rPr lang="ja-JP" altLang="en-US" dirty="0"/>
              <a:t>は有名ですが、そのパフォーマンスの</a:t>
            </a:r>
            <a:r>
              <a:rPr lang="en-US" altLang="ja-JP" dirty="0"/>
              <a:t>1</a:t>
            </a:r>
            <a:r>
              <a:rPr lang="ja-JP" altLang="en-US" dirty="0" err="1"/>
              <a:t>つの</a:t>
            </a:r>
            <a:r>
              <a:rPr lang="ja-JP" altLang="en-US" dirty="0"/>
              <a:t>カギは、</a:t>
            </a:r>
            <a:r>
              <a:rPr lang="en-US" altLang="ja-JP" dirty="0"/>
              <a:t>"experience-replay"</a:t>
            </a:r>
            <a:r>
              <a:rPr lang="ja-JP" altLang="en-US" dirty="0"/>
              <a:t>という、ネットワークがトレーニングデータの一部を保管し、オフラインで繰り返し再生することで、過去の成功と失敗を学びなおす仕組みにあります。この仕組みにより、人工知能はデータをより効率的に使い、学習することができます。この記憶を繰り返し再生する仕組みは、人間の場合睡眠中に特に起きます。</a:t>
            </a:r>
          </a:p>
          <a:p>
            <a:r>
              <a:rPr lang="ja-JP" altLang="en-US" dirty="0"/>
              <a:t>　人の場合、脳の中で記憶が繰り返し再生されることで長期にわたって保存されるのですが、もちろんその利点は</a:t>
            </a:r>
            <a:r>
              <a:rPr lang="en-US" altLang="ja-JP" b="1" dirty="0"/>
              <a:t>Episodic control</a:t>
            </a:r>
            <a:r>
              <a:rPr lang="ja-JP" altLang="en-US" b="1" dirty="0"/>
              <a:t>（エピソード的コントロール）</a:t>
            </a:r>
            <a:r>
              <a:rPr lang="ja-JP" altLang="en-US" dirty="0"/>
              <a:t>にあります。要は、新しい状況を目の前にしたとき、過去の似た状況を参照し、次の行動の手掛かりにすることです。</a:t>
            </a:r>
            <a:r>
              <a:rPr lang="en-US" altLang="ja-JP" dirty="0"/>
              <a:t>DQN</a:t>
            </a:r>
            <a:r>
              <a:rPr lang="ja-JP" altLang="en-US" dirty="0"/>
              <a:t>は「エピソード記憶」を持っているので、例えば取り組んでいるビデオゲームで新しい場面に直面した時、過去の似た状況を参照し、次の一手を選択することができます。</a:t>
            </a:r>
          </a:p>
          <a:p>
            <a:r>
              <a:rPr lang="ja-JP" altLang="en-US" dirty="0"/>
              <a:t>　具体的には、トレーニングの中で経験してきた場面 </a:t>
            </a:r>
            <a:r>
              <a:rPr lang="en-US" altLang="ja-JP" dirty="0"/>
              <a:t>(states)</a:t>
            </a:r>
            <a:r>
              <a:rPr lang="ja-JP" altLang="en-US" dirty="0"/>
              <a:t>と、その場面で可能な行動 </a:t>
            </a:r>
            <a:r>
              <a:rPr lang="en-US" altLang="ja-JP" dirty="0"/>
              <a:t>(action)</a:t>
            </a:r>
            <a:r>
              <a:rPr lang="ja-JP" altLang="en-US" dirty="0"/>
              <a:t>を取った時に対応する最大の報酬値 </a:t>
            </a:r>
            <a:r>
              <a:rPr lang="en-US" altLang="ja-JP" dirty="0"/>
              <a:t>(Q-value)</a:t>
            </a:r>
            <a:r>
              <a:rPr lang="ja-JP" altLang="en-US" dirty="0"/>
              <a:t>を、記憶として</a:t>
            </a:r>
            <a:r>
              <a:rPr lang="en-US" altLang="ja-JP" dirty="0"/>
              <a:t>DQN</a:t>
            </a:r>
            <a:r>
              <a:rPr lang="ja-JP" altLang="en-US" dirty="0"/>
              <a:t>は持っています。新しい場面に直面した時、過去の近い場面 </a:t>
            </a:r>
            <a:r>
              <a:rPr lang="en-US" altLang="ja-JP" dirty="0"/>
              <a:t>(k-means)</a:t>
            </a:r>
            <a:r>
              <a:rPr lang="ja-JP" altLang="en-US" dirty="0"/>
              <a:t>で可能な行動の選択肢それぞれの</a:t>
            </a:r>
            <a:r>
              <a:rPr lang="en-US" altLang="ja-JP" dirty="0"/>
              <a:t>Q-value</a:t>
            </a:r>
            <a:r>
              <a:rPr lang="ja-JP" altLang="en-US" dirty="0"/>
              <a:t>を計算し、最も利益の大きいと思われる行動をします。</a:t>
            </a:r>
            <a:r>
              <a:rPr lang="en-US" altLang="ja-JP" dirty="0"/>
              <a:t>DQN</a:t>
            </a:r>
            <a:r>
              <a:rPr lang="ja-JP" altLang="en-US" dirty="0"/>
              <a:t>が示したように、こうしたエピソード記憶的なものを持つ人工知能には、既存の人工知能をはるかに超えたパフォーマンスが期待できます。</a:t>
            </a:r>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11</a:t>
            </a:fld>
            <a:endParaRPr kumimoji="1" lang="ja-JP" altLang="en-US"/>
          </a:p>
        </p:txBody>
      </p:sp>
    </p:spTree>
    <p:extLst>
      <p:ext uri="{BB962C8B-B14F-4D97-AF65-F5344CB8AC3E}">
        <p14:creationId xmlns:p14="http://schemas.microsoft.com/office/powerpoint/2010/main" val="3090991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12</a:t>
            </a:fld>
            <a:endParaRPr kumimoji="1" lang="ja-JP" altLang="en-US"/>
          </a:p>
        </p:txBody>
      </p:sp>
    </p:spTree>
    <p:extLst>
      <p:ext uri="{BB962C8B-B14F-4D97-AF65-F5344CB8AC3E}">
        <p14:creationId xmlns:p14="http://schemas.microsoft.com/office/powerpoint/2010/main" val="1179395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115C23DA-B494-4F7B-AE16-4E2936BE1444}" type="datetimeFigureOut">
              <a:rPr kumimoji="1" lang="ja-JP" altLang="en-US" smtClean="0"/>
              <a:t>2024/12/25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C2281AA-AF9B-4BD3-8F5F-F1F496473A9D}" type="slidenum">
              <a:rPr kumimoji="1" lang="ja-JP" altLang="en-US" smtClean="0"/>
              <a:t>‹#›</a:t>
            </a:fld>
            <a:endParaRPr kumimoji="1" lang="ja-JP" altLang="en-US"/>
          </a:p>
        </p:txBody>
      </p:sp>
    </p:spTree>
    <p:extLst>
      <p:ext uri="{BB962C8B-B14F-4D97-AF65-F5344CB8AC3E}">
        <p14:creationId xmlns:p14="http://schemas.microsoft.com/office/powerpoint/2010/main" val="3876624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115C23DA-B494-4F7B-AE16-4E2936BE1444}" type="datetimeFigureOut">
              <a:rPr kumimoji="1" lang="ja-JP" altLang="en-US" smtClean="0"/>
              <a:t>2024/12/25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C2281AA-AF9B-4BD3-8F5F-F1F496473A9D}" type="slidenum">
              <a:rPr kumimoji="1" lang="ja-JP" altLang="en-US" smtClean="0"/>
              <a:t>‹#›</a:t>
            </a:fld>
            <a:endParaRPr kumimoji="1" lang="ja-JP" altLang="en-US"/>
          </a:p>
        </p:txBody>
      </p:sp>
    </p:spTree>
    <p:extLst>
      <p:ext uri="{BB962C8B-B14F-4D97-AF65-F5344CB8AC3E}">
        <p14:creationId xmlns:p14="http://schemas.microsoft.com/office/powerpoint/2010/main" val="3843412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115C23DA-B494-4F7B-AE16-4E2936BE1444}" type="datetimeFigureOut">
              <a:rPr kumimoji="1" lang="ja-JP" altLang="en-US" smtClean="0"/>
              <a:t>2024/12/25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C2281AA-AF9B-4BD3-8F5F-F1F496473A9D}" type="slidenum">
              <a:rPr kumimoji="1" lang="ja-JP" altLang="en-US" smtClean="0"/>
              <a:t>‹#›</a:t>
            </a:fld>
            <a:endParaRPr kumimoji="1" lang="ja-JP" altLang="en-US"/>
          </a:p>
        </p:txBody>
      </p:sp>
    </p:spTree>
    <p:extLst>
      <p:ext uri="{BB962C8B-B14F-4D97-AF65-F5344CB8AC3E}">
        <p14:creationId xmlns:p14="http://schemas.microsoft.com/office/powerpoint/2010/main" val="2592894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115C23DA-B494-4F7B-AE16-4E2936BE1444}" type="datetimeFigureOut">
              <a:rPr kumimoji="1" lang="ja-JP" altLang="en-US" smtClean="0"/>
              <a:t>2024/12/25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C2281AA-AF9B-4BD3-8F5F-F1F496473A9D}" type="slidenum">
              <a:rPr kumimoji="1" lang="ja-JP" altLang="en-US" smtClean="0"/>
              <a:t>‹#›</a:t>
            </a:fld>
            <a:endParaRPr kumimoji="1" lang="ja-JP" altLang="en-US"/>
          </a:p>
        </p:txBody>
      </p:sp>
    </p:spTree>
    <p:extLst>
      <p:ext uri="{BB962C8B-B14F-4D97-AF65-F5344CB8AC3E}">
        <p14:creationId xmlns:p14="http://schemas.microsoft.com/office/powerpoint/2010/main" val="78895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115C23DA-B494-4F7B-AE16-4E2936BE1444}" type="datetimeFigureOut">
              <a:rPr kumimoji="1" lang="ja-JP" altLang="en-US" smtClean="0"/>
              <a:t>2024/12/25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C2281AA-AF9B-4BD3-8F5F-F1F496473A9D}" type="slidenum">
              <a:rPr kumimoji="1" lang="ja-JP" altLang="en-US" smtClean="0"/>
              <a:t>‹#›</a:t>
            </a:fld>
            <a:endParaRPr kumimoji="1" lang="ja-JP" altLang="en-US"/>
          </a:p>
        </p:txBody>
      </p:sp>
    </p:spTree>
    <p:extLst>
      <p:ext uri="{BB962C8B-B14F-4D97-AF65-F5344CB8AC3E}">
        <p14:creationId xmlns:p14="http://schemas.microsoft.com/office/powerpoint/2010/main" val="830055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115C23DA-B494-4F7B-AE16-4E2936BE1444}" type="datetimeFigureOut">
              <a:rPr kumimoji="1" lang="ja-JP" altLang="en-US" smtClean="0"/>
              <a:t>2024/12/25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C2281AA-AF9B-4BD3-8F5F-F1F496473A9D}" type="slidenum">
              <a:rPr kumimoji="1" lang="ja-JP" altLang="en-US" smtClean="0"/>
              <a:t>‹#›</a:t>
            </a:fld>
            <a:endParaRPr kumimoji="1" lang="ja-JP" altLang="en-US"/>
          </a:p>
        </p:txBody>
      </p:sp>
    </p:spTree>
    <p:extLst>
      <p:ext uri="{BB962C8B-B14F-4D97-AF65-F5344CB8AC3E}">
        <p14:creationId xmlns:p14="http://schemas.microsoft.com/office/powerpoint/2010/main" val="1692290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115C23DA-B494-4F7B-AE16-4E2936BE1444}" type="datetimeFigureOut">
              <a:rPr kumimoji="1" lang="ja-JP" altLang="en-US" smtClean="0"/>
              <a:t>2024/12/25</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0C2281AA-AF9B-4BD3-8F5F-F1F496473A9D}" type="slidenum">
              <a:rPr kumimoji="1" lang="ja-JP" altLang="en-US" smtClean="0"/>
              <a:t>‹#›</a:t>
            </a:fld>
            <a:endParaRPr kumimoji="1" lang="ja-JP" altLang="en-US"/>
          </a:p>
        </p:txBody>
      </p:sp>
    </p:spTree>
    <p:extLst>
      <p:ext uri="{BB962C8B-B14F-4D97-AF65-F5344CB8AC3E}">
        <p14:creationId xmlns:p14="http://schemas.microsoft.com/office/powerpoint/2010/main" val="3435050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115C23DA-B494-4F7B-AE16-4E2936BE1444}" type="datetimeFigureOut">
              <a:rPr kumimoji="1" lang="ja-JP" altLang="en-US" smtClean="0"/>
              <a:t>2024/12/25</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0C2281AA-AF9B-4BD3-8F5F-F1F496473A9D}" type="slidenum">
              <a:rPr kumimoji="1" lang="ja-JP" altLang="en-US" smtClean="0"/>
              <a:t>‹#›</a:t>
            </a:fld>
            <a:endParaRPr kumimoji="1" lang="ja-JP" altLang="en-US"/>
          </a:p>
        </p:txBody>
      </p:sp>
    </p:spTree>
    <p:extLst>
      <p:ext uri="{BB962C8B-B14F-4D97-AF65-F5344CB8AC3E}">
        <p14:creationId xmlns:p14="http://schemas.microsoft.com/office/powerpoint/2010/main" val="1881707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115C23DA-B494-4F7B-AE16-4E2936BE1444}" type="datetimeFigureOut">
              <a:rPr kumimoji="1" lang="ja-JP" altLang="en-US" smtClean="0"/>
              <a:t>2024/12/25</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0C2281AA-AF9B-4BD3-8F5F-F1F496473A9D}" type="slidenum">
              <a:rPr kumimoji="1" lang="ja-JP" altLang="en-US" smtClean="0"/>
              <a:t>‹#›</a:t>
            </a:fld>
            <a:endParaRPr kumimoji="1" lang="ja-JP" altLang="en-US"/>
          </a:p>
        </p:txBody>
      </p:sp>
    </p:spTree>
    <p:extLst>
      <p:ext uri="{BB962C8B-B14F-4D97-AF65-F5344CB8AC3E}">
        <p14:creationId xmlns:p14="http://schemas.microsoft.com/office/powerpoint/2010/main" val="2719567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115C23DA-B494-4F7B-AE16-4E2936BE1444}" type="datetimeFigureOut">
              <a:rPr kumimoji="1" lang="ja-JP" altLang="en-US" smtClean="0"/>
              <a:t>2024/12/25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C2281AA-AF9B-4BD3-8F5F-F1F496473A9D}" type="slidenum">
              <a:rPr kumimoji="1" lang="ja-JP" altLang="en-US" smtClean="0"/>
              <a:t>‹#›</a:t>
            </a:fld>
            <a:endParaRPr kumimoji="1" lang="ja-JP" altLang="en-US"/>
          </a:p>
        </p:txBody>
      </p:sp>
    </p:spTree>
    <p:extLst>
      <p:ext uri="{BB962C8B-B14F-4D97-AF65-F5344CB8AC3E}">
        <p14:creationId xmlns:p14="http://schemas.microsoft.com/office/powerpoint/2010/main" val="2282790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115C23DA-B494-4F7B-AE16-4E2936BE1444}" type="datetimeFigureOut">
              <a:rPr kumimoji="1" lang="ja-JP" altLang="en-US" smtClean="0"/>
              <a:t>2024/12/25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C2281AA-AF9B-4BD3-8F5F-F1F496473A9D}" type="slidenum">
              <a:rPr kumimoji="1" lang="ja-JP" altLang="en-US" smtClean="0"/>
              <a:t>‹#›</a:t>
            </a:fld>
            <a:endParaRPr kumimoji="1" lang="ja-JP" altLang="en-US"/>
          </a:p>
        </p:txBody>
      </p:sp>
    </p:spTree>
    <p:extLst>
      <p:ext uri="{BB962C8B-B14F-4D97-AF65-F5344CB8AC3E}">
        <p14:creationId xmlns:p14="http://schemas.microsoft.com/office/powerpoint/2010/main" val="257141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5C23DA-B494-4F7B-AE16-4E2936BE1444}" type="datetimeFigureOut">
              <a:rPr kumimoji="1" lang="ja-JP" altLang="en-US" smtClean="0"/>
              <a:t>2024/12/25</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2281AA-AF9B-4BD3-8F5F-F1F496473A9D}" type="slidenum">
              <a:rPr kumimoji="1" lang="ja-JP" altLang="en-US" smtClean="0"/>
              <a:t>‹#›</a:t>
            </a:fld>
            <a:endParaRPr kumimoji="1" lang="ja-JP" altLang="en-US"/>
          </a:p>
        </p:txBody>
      </p:sp>
    </p:spTree>
    <p:extLst>
      <p:ext uri="{BB962C8B-B14F-4D97-AF65-F5344CB8AC3E}">
        <p14:creationId xmlns:p14="http://schemas.microsoft.com/office/powerpoint/2010/main" val="2810832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hyperlink" Target="https://arxiv.org/pdf/1502.03044.pdf"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image" Target="../media/image64.png"/></Relationships>
</file>

<file path=ppt/slides/_rels/slide11.xml.rels><?xml version="1.0" encoding="UTF-8" standalone="yes"?>
<Relationships xmlns="http://schemas.openxmlformats.org/package/2006/relationships"><Relationship Id="rId8" Type="http://schemas.openxmlformats.org/officeDocument/2006/relationships/image" Target="../media/image71.jpg"/><Relationship Id="rId3" Type="http://schemas.openxmlformats.org/officeDocument/2006/relationships/image" Target="../media/image66.png"/><Relationship Id="rId7" Type="http://schemas.openxmlformats.org/officeDocument/2006/relationships/image" Target="../media/image70.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69.jpeg"/><Relationship Id="rId5" Type="http://schemas.openxmlformats.org/officeDocument/2006/relationships/image" Target="../media/image68.png"/><Relationship Id="rId4" Type="http://schemas.openxmlformats.org/officeDocument/2006/relationships/image" Target="../media/image67.png"/></Relationships>
</file>

<file path=ppt/slides/_rels/slide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image" Target="../media/image1.png"/><Relationship Id="rId7" Type="http://schemas.openxmlformats.org/officeDocument/2006/relationships/image" Target="../media/image7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jpg"/><Relationship Id="rId4" Type="http://schemas.openxmlformats.org/officeDocument/2006/relationships/image" Target="../media/image73.png"/></Relationships>
</file>

<file path=ppt/slides/_rels/slide1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17.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86.jpeg"/><Relationship Id="rId3" Type="http://schemas.openxmlformats.org/officeDocument/2006/relationships/image" Target="../media/image81.png"/><Relationship Id="rId7" Type="http://schemas.openxmlformats.org/officeDocument/2006/relationships/image" Target="../media/image85.gif"/><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83.jpeg"/><Relationship Id="rId4" Type="http://schemas.openxmlformats.org/officeDocument/2006/relationships/image" Target="../media/image82.jpg"/><Relationship Id="rId9" Type="http://schemas.openxmlformats.org/officeDocument/2006/relationships/image" Target="../media/image87.jpg"/></Relationships>
</file>

<file path=ppt/slides/_rels/slide19.xml.rels><?xml version="1.0" encoding="UTF-8" standalone="yes"?>
<Relationships xmlns="http://schemas.openxmlformats.org/package/2006/relationships"><Relationship Id="rId3" Type="http://schemas.openxmlformats.org/officeDocument/2006/relationships/hyperlink" Target="https://www.jstage.jst.go.jp/article/rigaku/43/5/43_43-5kikaku_Kaneko_Fuminari/_pdf"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90.png"/><Relationship Id="rId1" Type="http://schemas.openxmlformats.org/officeDocument/2006/relationships/slideLayout" Target="../slideLayouts/slideLayout1.xml"/><Relationship Id="rId4" Type="http://schemas.openxmlformats.org/officeDocument/2006/relationships/image" Target="../media/image92.png"/></Relationships>
</file>

<file path=ppt/slides/_rels/slide22.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93.jpg"/><Relationship Id="rId1" Type="http://schemas.openxmlformats.org/officeDocument/2006/relationships/slideLayout" Target="../slideLayouts/slideLayout1.xml"/><Relationship Id="rId5" Type="http://schemas.openxmlformats.org/officeDocument/2006/relationships/image" Target="../media/image96.jpg"/><Relationship Id="rId4" Type="http://schemas.openxmlformats.org/officeDocument/2006/relationships/image" Target="../media/image95.jpg"/></Relationships>
</file>

<file path=ppt/slides/_rels/slide23.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http://outlook.wustl.edu/2013/jun/human-connectome-project" TargetMode="External"/><Relationship Id="rId1" Type="http://schemas.openxmlformats.org/officeDocument/2006/relationships/slideLayout" Target="../slideLayouts/slideLayout1.xml"/><Relationship Id="rId5" Type="http://schemas.openxmlformats.org/officeDocument/2006/relationships/hyperlink" Target="http://www.nature.com/scientificamerican/journal/v306/n6/pdf/scientificamerican0612-50.pdf" TargetMode="External"/><Relationship Id="rId4" Type="http://schemas.openxmlformats.org/officeDocument/2006/relationships/image" Target="../media/image101.png"/></Relationships>
</file>

<file path=ppt/slides/_rels/slide2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107.jpg"/><Relationship Id="rId3" Type="http://schemas.openxmlformats.org/officeDocument/2006/relationships/image" Target="../media/image102.png"/><Relationship Id="rId7" Type="http://schemas.openxmlformats.org/officeDocument/2006/relationships/image" Target="../media/image106.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05.jpg"/><Relationship Id="rId5" Type="http://schemas.openxmlformats.org/officeDocument/2006/relationships/image" Target="../media/image104.png"/><Relationship Id="rId4" Type="http://schemas.openxmlformats.org/officeDocument/2006/relationships/image" Target="../media/image103.png"/><Relationship Id="rId9" Type="http://schemas.openxmlformats.org/officeDocument/2006/relationships/image" Target="../media/image108.jpg"/></Relationships>
</file>

<file path=ppt/slides/_rels/slide2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16.jpg"/><Relationship Id="rId5" Type="http://schemas.openxmlformats.org/officeDocument/2006/relationships/image" Target="../media/image115.jpg"/><Relationship Id="rId4" Type="http://schemas.openxmlformats.org/officeDocument/2006/relationships/image" Target="../media/image114.jpg"/></Relationships>
</file>

<file path=ppt/slides/_rels/slide32.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18.jpg"/></Relationships>
</file>

<file path=ppt/slides/_rels/slide33.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20.emf"/></Relationships>
</file>

<file path=ppt/slides/_rels/slide3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hyperlink" Target="http://www.akira3132.info/basal_ganglia.html" TargetMode="External"/><Relationship Id="rId4" Type="http://schemas.openxmlformats.org/officeDocument/2006/relationships/image" Target="../media/image122.png"/></Relationships>
</file>

<file path=ppt/slides/_rels/slide3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hyperlink" Target="http://hidewo-house.com/illust/001.gif"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124.png"/></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hyperlink" Target="http://release.nikkei.co.jp/attach_file/0466355_01.jpg" TargetMode="External"/><Relationship Id="rId2" Type="http://schemas.openxmlformats.org/officeDocument/2006/relationships/image" Target="../media/image125.jp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27.png"/></Relationships>
</file>

<file path=ppt/slides/_rels/slide41.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image" Target="../media/image128.jp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18" Type="http://schemas.openxmlformats.org/officeDocument/2006/relationships/image" Target="../media/image146.jpg"/><Relationship Id="rId3" Type="http://schemas.openxmlformats.org/officeDocument/2006/relationships/image" Target="../media/image131.png"/><Relationship Id="rId21" Type="http://schemas.openxmlformats.org/officeDocument/2006/relationships/image" Target="../media/image149.jpg"/><Relationship Id="rId7" Type="http://schemas.openxmlformats.org/officeDocument/2006/relationships/image" Target="../media/image135.png"/><Relationship Id="rId12" Type="http://schemas.openxmlformats.org/officeDocument/2006/relationships/image" Target="../media/image140.jpg"/><Relationship Id="rId17" Type="http://schemas.openxmlformats.org/officeDocument/2006/relationships/image" Target="../media/image145.jpg"/><Relationship Id="rId2" Type="http://schemas.openxmlformats.org/officeDocument/2006/relationships/notesSlide" Target="../notesSlides/notesSlide30.xml"/><Relationship Id="rId16" Type="http://schemas.openxmlformats.org/officeDocument/2006/relationships/image" Target="../media/image144.png"/><Relationship Id="rId20" Type="http://schemas.openxmlformats.org/officeDocument/2006/relationships/image" Target="../media/image148.png"/><Relationship Id="rId1" Type="http://schemas.openxmlformats.org/officeDocument/2006/relationships/slideLayout" Target="../slideLayouts/slideLayout1.xml"/><Relationship Id="rId6" Type="http://schemas.openxmlformats.org/officeDocument/2006/relationships/image" Target="../media/image134.jpg"/><Relationship Id="rId11" Type="http://schemas.openxmlformats.org/officeDocument/2006/relationships/image" Target="../media/image139.png"/><Relationship Id="rId5" Type="http://schemas.openxmlformats.org/officeDocument/2006/relationships/image" Target="../media/image133.jpg"/><Relationship Id="rId15" Type="http://schemas.openxmlformats.org/officeDocument/2006/relationships/image" Target="../media/image143.png"/><Relationship Id="rId10" Type="http://schemas.openxmlformats.org/officeDocument/2006/relationships/image" Target="../media/image138.jpg"/><Relationship Id="rId19" Type="http://schemas.openxmlformats.org/officeDocument/2006/relationships/image" Target="../media/image147.png"/><Relationship Id="rId4" Type="http://schemas.openxmlformats.org/officeDocument/2006/relationships/image" Target="../media/image132.jpg"/><Relationship Id="rId9" Type="http://schemas.openxmlformats.org/officeDocument/2006/relationships/image" Target="../media/image137.png"/><Relationship Id="rId14" Type="http://schemas.openxmlformats.org/officeDocument/2006/relationships/image" Target="../media/image142.jpg"/></Relationships>
</file>

<file path=ppt/slides/_rels/slide45.xml.rels><?xml version="1.0" encoding="UTF-8" standalone="yes"?>
<Relationships xmlns="http://schemas.openxmlformats.org/package/2006/relationships"><Relationship Id="rId3" Type="http://schemas.openxmlformats.org/officeDocument/2006/relationships/image" Target="../media/image150.emf"/><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152.jpg"/><Relationship Id="rId4" Type="http://schemas.openxmlformats.org/officeDocument/2006/relationships/image" Target="../media/image151.jpg"/></Relationships>
</file>

<file path=ppt/slides/_rels/slide46.xml.rels><?xml version="1.0" encoding="UTF-8" standalone="yes"?>
<Relationships xmlns="http://schemas.openxmlformats.org/package/2006/relationships"><Relationship Id="rId3" Type="http://schemas.openxmlformats.org/officeDocument/2006/relationships/image" Target="../media/image153.jpg"/><Relationship Id="rId7" Type="http://schemas.openxmlformats.org/officeDocument/2006/relationships/image" Target="../media/image157.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4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jpg"/></Relationships>
</file>

<file path=ppt/slides/_rels/slide48.xml.rels><?xml version="1.0" encoding="UTF-8" standalone="yes"?>
<Relationships xmlns="http://schemas.openxmlformats.org/package/2006/relationships"><Relationship Id="rId13" Type="http://schemas.openxmlformats.org/officeDocument/2006/relationships/image" Target="../media/image172.png"/><Relationship Id="rId18" Type="http://schemas.openxmlformats.org/officeDocument/2006/relationships/image" Target="../media/image177.png"/><Relationship Id="rId26" Type="http://schemas.openxmlformats.org/officeDocument/2006/relationships/image" Target="../media/image185.jpg"/><Relationship Id="rId39" Type="http://schemas.openxmlformats.org/officeDocument/2006/relationships/image" Target="../media/image198.jpg"/><Relationship Id="rId21" Type="http://schemas.openxmlformats.org/officeDocument/2006/relationships/image" Target="../media/image180.png"/><Relationship Id="rId34" Type="http://schemas.openxmlformats.org/officeDocument/2006/relationships/image" Target="../media/image193.png"/><Relationship Id="rId42" Type="http://schemas.openxmlformats.org/officeDocument/2006/relationships/image" Target="../media/image201.png"/><Relationship Id="rId47" Type="http://schemas.openxmlformats.org/officeDocument/2006/relationships/image" Target="../media/image206.png"/><Relationship Id="rId50" Type="http://schemas.openxmlformats.org/officeDocument/2006/relationships/image" Target="../media/image209.jpg"/><Relationship Id="rId55" Type="http://schemas.openxmlformats.org/officeDocument/2006/relationships/image" Target="../media/image214.png"/><Relationship Id="rId7" Type="http://schemas.openxmlformats.org/officeDocument/2006/relationships/image" Target="../media/image166.png"/><Relationship Id="rId2" Type="http://schemas.openxmlformats.org/officeDocument/2006/relationships/notesSlide" Target="../notesSlides/notesSlide34.xml"/><Relationship Id="rId16" Type="http://schemas.openxmlformats.org/officeDocument/2006/relationships/image" Target="../media/image175.png"/><Relationship Id="rId29" Type="http://schemas.openxmlformats.org/officeDocument/2006/relationships/image" Target="../media/image188.jpg"/><Relationship Id="rId11" Type="http://schemas.openxmlformats.org/officeDocument/2006/relationships/image" Target="../media/image170.png"/><Relationship Id="rId24" Type="http://schemas.openxmlformats.org/officeDocument/2006/relationships/image" Target="../media/image183.png"/><Relationship Id="rId32" Type="http://schemas.openxmlformats.org/officeDocument/2006/relationships/image" Target="../media/image191.png"/><Relationship Id="rId37" Type="http://schemas.openxmlformats.org/officeDocument/2006/relationships/image" Target="../media/image196.png"/><Relationship Id="rId40" Type="http://schemas.openxmlformats.org/officeDocument/2006/relationships/image" Target="../media/image199.png"/><Relationship Id="rId45" Type="http://schemas.openxmlformats.org/officeDocument/2006/relationships/image" Target="../media/image204.png"/><Relationship Id="rId53" Type="http://schemas.openxmlformats.org/officeDocument/2006/relationships/image" Target="../media/image212.jpg"/><Relationship Id="rId5" Type="http://schemas.openxmlformats.org/officeDocument/2006/relationships/image" Target="../media/image164.png"/><Relationship Id="rId10" Type="http://schemas.openxmlformats.org/officeDocument/2006/relationships/image" Target="../media/image169.png"/><Relationship Id="rId19" Type="http://schemas.openxmlformats.org/officeDocument/2006/relationships/image" Target="../media/image178.png"/><Relationship Id="rId31" Type="http://schemas.openxmlformats.org/officeDocument/2006/relationships/image" Target="../media/image190.png"/><Relationship Id="rId44" Type="http://schemas.openxmlformats.org/officeDocument/2006/relationships/image" Target="../media/image203.jpg"/><Relationship Id="rId52" Type="http://schemas.openxmlformats.org/officeDocument/2006/relationships/image" Target="../media/image211.png"/><Relationship Id="rId4" Type="http://schemas.openxmlformats.org/officeDocument/2006/relationships/image" Target="../media/image163.png"/><Relationship Id="rId9" Type="http://schemas.openxmlformats.org/officeDocument/2006/relationships/image" Target="../media/image168.png"/><Relationship Id="rId14" Type="http://schemas.openxmlformats.org/officeDocument/2006/relationships/image" Target="../media/image173.jpg"/><Relationship Id="rId22" Type="http://schemas.openxmlformats.org/officeDocument/2006/relationships/image" Target="../media/image181.jpg"/><Relationship Id="rId27" Type="http://schemas.openxmlformats.org/officeDocument/2006/relationships/image" Target="../media/image186.png"/><Relationship Id="rId30" Type="http://schemas.openxmlformats.org/officeDocument/2006/relationships/image" Target="../media/image189.png"/><Relationship Id="rId35" Type="http://schemas.openxmlformats.org/officeDocument/2006/relationships/image" Target="../media/image194.png"/><Relationship Id="rId43" Type="http://schemas.openxmlformats.org/officeDocument/2006/relationships/image" Target="../media/image202.jpg"/><Relationship Id="rId48" Type="http://schemas.openxmlformats.org/officeDocument/2006/relationships/image" Target="../media/image207.png"/><Relationship Id="rId8" Type="http://schemas.openxmlformats.org/officeDocument/2006/relationships/image" Target="../media/image167.png"/><Relationship Id="rId51" Type="http://schemas.openxmlformats.org/officeDocument/2006/relationships/image" Target="../media/image210.jpg"/><Relationship Id="rId3" Type="http://schemas.openxmlformats.org/officeDocument/2006/relationships/image" Target="../media/image162.png"/><Relationship Id="rId12" Type="http://schemas.openxmlformats.org/officeDocument/2006/relationships/image" Target="../media/image171.png"/><Relationship Id="rId17" Type="http://schemas.openxmlformats.org/officeDocument/2006/relationships/image" Target="../media/image176.png"/><Relationship Id="rId25" Type="http://schemas.openxmlformats.org/officeDocument/2006/relationships/image" Target="../media/image184.png"/><Relationship Id="rId33" Type="http://schemas.openxmlformats.org/officeDocument/2006/relationships/image" Target="../media/image192.png"/><Relationship Id="rId38" Type="http://schemas.openxmlformats.org/officeDocument/2006/relationships/image" Target="../media/image197.png"/><Relationship Id="rId46" Type="http://schemas.openxmlformats.org/officeDocument/2006/relationships/image" Target="../media/image205.png"/><Relationship Id="rId20" Type="http://schemas.openxmlformats.org/officeDocument/2006/relationships/image" Target="../media/image179.png"/><Relationship Id="rId41" Type="http://schemas.openxmlformats.org/officeDocument/2006/relationships/image" Target="../media/image200.png"/><Relationship Id="rId54" Type="http://schemas.openxmlformats.org/officeDocument/2006/relationships/image" Target="../media/image213.png"/><Relationship Id="rId1" Type="http://schemas.openxmlformats.org/officeDocument/2006/relationships/slideLayout" Target="../slideLayouts/slideLayout1.xml"/><Relationship Id="rId6" Type="http://schemas.openxmlformats.org/officeDocument/2006/relationships/image" Target="../media/image165.png"/><Relationship Id="rId15" Type="http://schemas.openxmlformats.org/officeDocument/2006/relationships/image" Target="../media/image174.jpg"/><Relationship Id="rId23" Type="http://schemas.openxmlformats.org/officeDocument/2006/relationships/image" Target="../media/image182.jpg"/><Relationship Id="rId28" Type="http://schemas.openxmlformats.org/officeDocument/2006/relationships/image" Target="../media/image187.png"/><Relationship Id="rId36" Type="http://schemas.openxmlformats.org/officeDocument/2006/relationships/image" Target="../media/image195.png"/><Relationship Id="rId49" Type="http://schemas.openxmlformats.org/officeDocument/2006/relationships/image" Target="../media/image208.png"/></Relationships>
</file>

<file path=ppt/slides/_rels/slide49.xml.rels><?xml version="1.0" encoding="UTF-8" standalone="yes"?>
<Relationships xmlns="http://schemas.openxmlformats.org/package/2006/relationships"><Relationship Id="rId13" Type="http://schemas.openxmlformats.org/officeDocument/2006/relationships/image" Target="../media/image225.png"/><Relationship Id="rId18" Type="http://schemas.openxmlformats.org/officeDocument/2006/relationships/image" Target="../media/image230.jpg"/><Relationship Id="rId26" Type="http://schemas.openxmlformats.org/officeDocument/2006/relationships/image" Target="../media/image238.png"/><Relationship Id="rId39" Type="http://schemas.openxmlformats.org/officeDocument/2006/relationships/image" Target="../media/image251.png"/><Relationship Id="rId21" Type="http://schemas.openxmlformats.org/officeDocument/2006/relationships/image" Target="../media/image233.jpg"/><Relationship Id="rId34" Type="http://schemas.openxmlformats.org/officeDocument/2006/relationships/image" Target="../media/image246.png"/><Relationship Id="rId7" Type="http://schemas.openxmlformats.org/officeDocument/2006/relationships/image" Target="../media/image219.png"/><Relationship Id="rId2" Type="http://schemas.openxmlformats.org/officeDocument/2006/relationships/notesSlide" Target="../notesSlides/notesSlide35.xml"/><Relationship Id="rId16" Type="http://schemas.openxmlformats.org/officeDocument/2006/relationships/image" Target="../media/image228.jpg"/><Relationship Id="rId20" Type="http://schemas.openxmlformats.org/officeDocument/2006/relationships/image" Target="../media/image232.png"/><Relationship Id="rId29" Type="http://schemas.openxmlformats.org/officeDocument/2006/relationships/image" Target="../media/image241.png"/><Relationship Id="rId41" Type="http://schemas.openxmlformats.org/officeDocument/2006/relationships/image" Target="../media/image253.png"/><Relationship Id="rId1" Type="http://schemas.openxmlformats.org/officeDocument/2006/relationships/slideLayout" Target="../slideLayouts/slideLayout1.xml"/><Relationship Id="rId6" Type="http://schemas.openxmlformats.org/officeDocument/2006/relationships/image" Target="../media/image218.png"/><Relationship Id="rId11" Type="http://schemas.openxmlformats.org/officeDocument/2006/relationships/image" Target="../media/image223.png"/><Relationship Id="rId24" Type="http://schemas.openxmlformats.org/officeDocument/2006/relationships/image" Target="../media/image236.png"/><Relationship Id="rId32" Type="http://schemas.openxmlformats.org/officeDocument/2006/relationships/image" Target="../media/image244.jpg"/><Relationship Id="rId37" Type="http://schemas.openxmlformats.org/officeDocument/2006/relationships/image" Target="../media/image249.jpg"/><Relationship Id="rId40" Type="http://schemas.openxmlformats.org/officeDocument/2006/relationships/image" Target="../media/image252.png"/><Relationship Id="rId5" Type="http://schemas.openxmlformats.org/officeDocument/2006/relationships/image" Target="../media/image217.png"/><Relationship Id="rId15" Type="http://schemas.openxmlformats.org/officeDocument/2006/relationships/image" Target="../media/image227.png"/><Relationship Id="rId23" Type="http://schemas.openxmlformats.org/officeDocument/2006/relationships/image" Target="../media/image235.png"/><Relationship Id="rId28" Type="http://schemas.openxmlformats.org/officeDocument/2006/relationships/image" Target="../media/image240.png"/><Relationship Id="rId36" Type="http://schemas.openxmlformats.org/officeDocument/2006/relationships/image" Target="../media/image248.png"/><Relationship Id="rId10" Type="http://schemas.openxmlformats.org/officeDocument/2006/relationships/image" Target="../media/image222.jpg"/><Relationship Id="rId19" Type="http://schemas.openxmlformats.org/officeDocument/2006/relationships/image" Target="../media/image231.jpg"/><Relationship Id="rId31" Type="http://schemas.openxmlformats.org/officeDocument/2006/relationships/image" Target="../media/image243.png"/><Relationship Id="rId4" Type="http://schemas.openxmlformats.org/officeDocument/2006/relationships/image" Target="../media/image216.png"/><Relationship Id="rId9" Type="http://schemas.openxmlformats.org/officeDocument/2006/relationships/image" Target="../media/image221.png"/><Relationship Id="rId14" Type="http://schemas.openxmlformats.org/officeDocument/2006/relationships/image" Target="../media/image226.jpg"/><Relationship Id="rId22" Type="http://schemas.openxmlformats.org/officeDocument/2006/relationships/image" Target="../media/image234.jpg"/><Relationship Id="rId27" Type="http://schemas.openxmlformats.org/officeDocument/2006/relationships/image" Target="../media/image239.png"/><Relationship Id="rId30" Type="http://schemas.openxmlformats.org/officeDocument/2006/relationships/image" Target="../media/image242.png"/><Relationship Id="rId35" Type="http://schemas.openxmlformats.org/officeDocument/2006/relationships/image" Target="../media/image247.png"/><Relationship Id="rId8" Type="http://schemas.openxmlformats.org/officeDocument/2006/relationships/image" Target="../media/image220.png"/><Relationship Id="rId3" Type="http://schemas.openxmlformats.org/officeDocument/2006/relationships/image" Target="../media/image215.png"/><Relationship Id="rId12" Type="http://schemas.openxmlformats.org/officeDocument/2006/relationships/image" Target="../media/image224.png"/><Relationship Id="rId17" Type="http://schemas.openxmlformats.org/officeDocument/2006/relationships/image" Target="../media/image229.png"/><Relationship Id="rId25" Type="http://schemas.openxmlformats.org/officeDocument/2006/relationships/image" Target="../media/image237.png"/><Relationship Id="rId33" Type="http://schemas.openxmlformats.org/officeDocument/2006/relationships/image" Target="../media/image245.jpg"/><Relationship Id="rId38" Type="http://schemas.openxmlformats.org/officeDocument/2006/relationships/image" Target="../media/image250.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55.png"/></Relationships>
</file>

<file path=ppt/slides/_rels/slide52.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jp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58.gif"/><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260.emf"/><Relationship Id="rId4" Type="http://schemas.openxmlformats.org/officeDocument/2006/relationships/image" Target="../media/image259.emf"/></Relationships>
</file>

<file path=ppt/slides/_rels/slide54.xml.rels><?xml version="1.0" encoding="UTF-8" standalone="yes"?>
<Relationships xmlns="http://schemas.openxmlformats.org/package/2006/relationships"><Relationship Id="rId8" Type="http://schemas.openxmlformats.org/officeDocument/2006/relationships/image" Target="../media/image266.png"/><Relationship Id="rId13" Type="http://schemas.openxmlformats.org/officeDocument/2006/relationships/image" Target="../media/image270.png"/><Relationship Id="rId3" Type="http://schemas.openxmlformats.org/officeDocument/2006/relationships/image" Target="../media/image261.jpeg"/><Relationship Id="rId7" Type="http://schemas.openxmlformats.org/officeDocument/2006/relationships/image" Target="../media/image265.jpeg"/><Relationship Id="rId12" Type="http://schemas.openxmlformats.org/officeDocument/2006/relationships/image" Target="../media/image269.jpe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64.jpeg"/><Relationship Id="rId11" Type="http://schemas.openxmlformats.org/officeDocument/2006/relationships/image" Target="../media/image268.jpeg"/><Relationship Id="rId5" Type="http://schemas.openxmlformats.org/officeDocument/2006/relationships/image" Target="../media/image263.jpeg"/><Relationship Id="rId10" Type="http://schemas.openxmlformats.org/officeDocument/2006/relationships/image" Target="../media/image267.png"/><Relationship Id="rId4" Type="http://schemas.openxmlformats.org/officeDocument/2006/relationships/image" Target="../media/image262.jpeg"/><Relationship Id="rId9" Type="http://schemas.openxmlformats.org/officeDocument/2006/relationships/oleObject" Target="../embeddings/oleObject1.bin"/></Relationships>
</file>

<file path=ppt/slides/_rels/slide55.xml.rels><?xml version="1.0" encoding="UTF-8" standalone="yes"?>
<Relationships xmlns="http://schemas.openxmlformats.org/package/2006/relationships"><Relationship Id="rId3" Type="http://schemas.openxmlformats.org/officeDocument/2006/relationships/hyperlink" Target="https://www.flickr.com/photos/nihgov/38686503251/" TargetMode="External"/><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72.png"/><Relationship Id="rId5" Type="http://schemas.openxmlformats.org/officeDocument/2006/relationships/image" Target="../media/image1.png"/><Relationship Id="rId4" Type="http://schemas.openxmlformats.org/officeDocument/2006/relationships/image" Target="../media/image271.jpeg"/></Relationships>
</file>

<file path=ppt/slides/_rels/slide56.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3" Type="http://schemas.openxmlformats.org/officeDocument/2006/relationships/image" Target="../media/image284.jpg"/><Relationship Id="rId18" Type="http://schemas.openxmlformats.org/officeDocument/2006/relationships/image" Target="../media/image289.png"/><Relationship Id="rId26" Type="http://schemas.openxmlformats.org/officeDocument/2006/relationships/image" Target="../media/image297.png"/><Relationship Id="rId39" Type="http://schemas.openxmlformats.org/officeDocument/2006/relationships/image" Target="../media/image310.png"/><Relationship Id="rId21" Type="http://schemas.openxmlformats.org/officeDocument/2006/relationships/image" Target="../media/image292.png"/><Relationship Id="rId34" Type="http://schemas.openxmlformats.org/officeDocument/2006/relationships/image" Target="../media/image305.png"/><Relationship Id="rId42" Type="http://schemas.openxmlformats.org/officeDocument/2006/relationships/image" Target="../media/image313.jpg"/><Relationship Id="rId7" Type="http://schemas.openxmlformats.org/officeDocument/2006/relationships/image" Target="../media/image278.png"/><Relationship Id="rId2" Type="http://schemas.openxmlformats.org/officeDocument/2006/relationships/notesSlide" Target="../notesSlides/notesSlide41.xml"/><Relationship Id="rId16" Type="http://schemas.openxmlformats.org/officeDocument/2006/relationships/image" Target="../media/image287.png"/><Relationship Id="rId20" Type="http://schemas.openxmlformats.org/officeDocument/2006/relationships/image" Target="../media/image291.jpg"/><Relationship Id="rId29" Type="http://schemas.openxmlformats.org/officeDocument/2006/relationships/image" Target="../media/image300.png"/><Relationship Id="rId41" Type="http://schemas.openxmlformats.org/officeDocument/2006/relationships/image" Target="../media/image312.jpg"/><Relationship Id="rId1" Type="http://schemas.openxmlformats.org/officeDocument/2006/relationships/slideLayout" Target="../slideLayouts/slideLayout1.xml"/><Relationship Id="rId6" Type="http://schemas.openxmlformats.org/officeDocument/2006/relationships/image" Target="../media/image277.png"/><Relationship Id="rId11" Type="http://schemas.openxmlformats.org/officeDocument/2006/relationships/image" Target="../media/image282.png"/><Relationship Id="rId24" Type="http://schemas.openxmlformats.org/officeDocument/2006/relationships/image" Target="../media/image295.png"/><Relationship Id="rId32" Type="http://schemas.openxmlformats.org/officeDocument/2006/relationships/image" Target="../media/image303.png"/><Relationship Id="rId37" Type="http://schemas.openxmlformats.org/officeDocument/2006/relationships/image" Target="../media/image308.png"/><Relationship Id="rId40" Type="http://schemas.openxmlformats.org/officeDocument/2006/relationships/image" Target="../media/image311.jpg"/><Relationship Id="rId5" Type="http://schemas.openxmlformats.org/officeDocument/2006/relationships/image" Target="../media/image276.png"/><Relationship Id="rId15" Type="http://schemas.openxmlformats.org/officeDocument/2006/relationships/image" Target="../media/image286.jpg"/><Relationship Id="rId23" Type="http://schemas.openxmlformats.org/officeDocument/2006/relationships/image" Target="../media/image294.png"/><Relationship Id="rId28" Type="http://schemas.openxmlformats.org/officeDocument/2006/relationships/image" Target="../media/image299.png"/><Relationship Id="rId36" Type="http://schemas.openxmlformats.org/officeDocument/2006/relationships/image" Target="../media/image307.jpg"/><Relationship Id="rId10" Type="http://schemas.openxmlformats.org/officeDocument/2006/relationships/image" Target="../media/image281.png"/><Relationship Id="rId19" Type="http://schemas.openxmlformats.org/officeDocument/2006/relationships/image" Target="../media/image290.png"/><Relationship Id="rId31" Type="http://schemas.openxmlformats.org/officeDocument/2006/relationships/image" Target="../media/image302.png"/><Relationship Id="rId44" Type="http://schemas.openxmlformats.org/officeDocument/2006/relationships/image" Target="../media/image315.png"/><Relationship Id="rId4" Type="http://schemas.openxmlformats.org/officeDocument/2006/relationships/image" Target="../media/image275.png"/><Relationship Id="rId9" Type="http://schemas.openxmlformats.org/officeDocument/2006/relationships/image" Target="../media/image280.png"/><Relationship Id="rId14" Type="http://schemas.openxmlformats.org/officeDocument/2006/relationships/image" Target="../media/image285.png"/><Relationship Id="rId22" Type="http://schemas.openxmlformats.org/officeDocument/2006/relationships/image" Target="../media/image293.png"/><Relationship Id="rId27" Type="http://schemas.openxmlformats.org/officeDocument/2006/relationships/image" Target="../media/image298.jpg"/><Relationship Id="rId30" Type="http://schemas.openxmlformats.org/officeDocument/2006/relationships/image" Target="../media/image301.jpg"/><Relationship Id="rId35" Type="http://schemas.openxmlformats.org/officeDocument/2006/relationships/image" Target="../media/image306.png"/><Relationship Id="rId43" Type="http://schemas.openxmlformats.org/officeDocument/2006/relationships/image" Target="../media/image314.jpg"/><Relationship Id="rId8" Type="http://schemas.openxmlformats.org/officeDocument/2006/relationships/image" Target="../media/image279.png"/><Relationship Id="rId3" Type="http://schemas.openxmlformats.org/officeDocument/2006/relationships/image" Target="../media/image274.png"/><Relationship Id="rId12" Type="http://schemas.openxmlformats.org/officeDocument/2006/relationships/image" Target="../media/image283.png"/><Relationship Id="rId17" Type="http://schemas.openxmlformats.org/officeDocument/2006/relationships/image" Target="../media/image288.png"/><Relationship Id="rId25" Type="http://schemas.openxmlformats.org/officeDocument/2006/relationships/image" Target="../media/image296.png"/><Relationship Id="rId33" Type="http://schemas.openxmlformats.org/officeDocument/2006/relationships/image" Target="../media/image304.png"/><Relationship Id="rId38" Type="http://schemas.openxmlformats.org/officeDocument/2006/relationships/image" Target="../media/image309.png"/></Relationships>
</file>

<file path=ppt/slides/_rels/slide59.xml.rels><?xml version="1.0" encoding="UTF-8" standalone="yes"?>
<Relationships xmlns="http://schemas.openxmlformats.org/package/2006/relationships"><Relationship Id="rId3" Type="http://schemas.openxmlformats.org/officeDocument/2006/relationships/image" Target="../media/image316.gif"/><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317.jp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316.gif"/><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318.jpeg"/></Relationships>
</file>

<file path=ppt/slides/_rels/slide65.xml.rels><?xml version="1.0" encoding="UTF-8" standalone="yes"?>
<Relationships xmlns="http://schemas.openxmlformats.org/package/2006/relationships"><Relationship Id="rId8" Type="http://schemas.openxmlformats.org/officeDocument/2006/relationships/image" Target="../media/image323.png"/><Relationship Id="rId13" Type="http://schemas.openxmlformats.org/officeDocument/2006/relationships/image" Target="../media/image328.png"/><Relationship Id="rId3" Type="http://schemas.openxmlformats.org/officeDocument/2006/relationships/image" Target="../media/image270.png"/><Relationship Id="rId7" Type="http://schemas.openxmlformats.org/officeDocument/2006/relationships/image" Target="../media/image322.jpg"/><Relationship Id="rId12" Type="http://schemas.openxmlformats.org/officeDocument/2006/relationships/image" Target="../media/image327.png"/><Relationship Id="rId2" Type="http://schemas.openxmlformats.org/officeDocument/2006/relationships/notesSlide" Target="../notesSlides/notesSlide47.xml"/><Relationship Id="rId16" Type="http://schemas.openxmlformats.org/officeDocument/2006/relationships/image" Target="../media/image331.png"/><Relationship Id="rId1" Type="http://schemas.openxmlformats.org/officeDocument/2006/relationships/slideLayout" Target="../slideLayouts/slideLayout1.xml"/><Relationship Id="rId6" Type="http://schemas.openxmlformats.org/officeDocument/2006/relationships/image" Target="../media/image321.png"/><Relationship Id="rId11" Type="http://schemas.openxmlformats.org/officeDocument/2006/relationships/image" Target="../media/image326.png"/><Relationship Id="rId5" Type="http://schemas.openxmlformats.org/officeDocument/2006/relationships/image" Target="../media/image320.jpg"/><Relationship Id="rId15" Type="http://schemas.openxmlformats.org/officeDocument/2006/relationships/image" Target="../media/image330.png"/><Relationship Id="rId10" Type="http://schemas.openxmlformats.org/officeDocument/2006/relationships/image" Target="../media/image325.jpg"/><Relationship Id="rId4" Type="http://schemas.openxmlformats.org/officeDocument/2006/relationships/image" Target="../media/image319.png"/><Relationship Id="rId9" Type="http://schemas.openxmlformats.org/officeDocument/2006/relationships/image" Target="../media/image324.jpg"/><Relationship Id="rId14" Type="http://schemas.openxmlformats.org/officeDocument/2006/relationships/image" Target="../media/image329.png"/></Relationships>
</file>

<file path=ppt/slides/_rels/slide66.xml.rels><?xml version="1.0" encoding="UTF-8" standalone="yes"?>
<Relationships xmlns="http://schemas.openxmlformats.org/package/2006/relationships"><Relationship Id="rId3" Type="http://schemas.openxmlformats.org/officeDocument/2006/relationships/image" Target="../media/image332.jp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335.png"/><Relationship Id="rId5" Type="http://schemas.openxmlformats.org/officeDocument/2006/relationships/image" Target="../media/image334.jpg"/><Relationship Id="rId4" Type="http://schemas.openxmlformats.org/officeDocument/2006/relationships/image" Target="../media/image333.png"/></Relationships>
</file>

<file path=ppt/slides/_rels/slide67.xml.rels><?xml version="1.0" encoding="UTF-8" standalone="yes"?>
<Relationships xmlns="http://schemas.openxmlformats.org/package/2006/relationships"><Relationship Id="rId8" Type="http://schemas.openxmlformats.org/officeDocument/2006/relationships/image" Target="../media/image341.jpg"/><Relationship Id="rId13" Type="http://schemas.openxmlformats.org/officeDocument/2006/relationships/image" Target="../media/image345.png"/><Relationship Id="rId3" Type="http://schemas.openxmlformats.org/officeDocument/2006/relationships/image" Target="../media/image336.jpg"/><Relationship Id="rId7" Type="http://schemas.openxmlformats.org/officeDocument/2006/relationships/image" Target="../media/image340.png"/><Relationship Id="rId12" Type="http://schemas.openxmlformats.org/officeDocument/2006/relationships/hyperlink" Target="http://www.wormatlas.org/neu" TargetMode="External"/><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339.png"/><Relationship Id="rId11" Type="http://schemas.openxmlformats.org/officeDocument/2006/relationships/image" Target="../media/image344.png"/><Relationship Id="rId5" Type="http://schemas.openxmlformats.org/officeDocument/2006/relationships/image" Target="../media/image338.png"/><Relationship Id="rId10" Type="http://schemas.openxmlformats.org/officeDocument/2006/relationships/image" Target="../media/image343.png"/><Relationship Id="rId4" Type="http://schemas.openxmlformats.org/officeDocument/2006/relationships/image" Target="../media/image337.png"/><Relationship Id="rId9" Type="http://schemas.openxmlformats.org/officeDocument/2006/relationships/image" Target="../media/image342.png"/></Relationships>
</file>

<file path=ppt/slides/_rels/slide68.xml.rels><?xml version="1.0" encoding="UTF-8" standalone="yes"?>
<Relationships xmlns="http://schemas.openxmlformats.org/package/2006/relationships"><Relationship Id="rId13" Type="http://schemas.openxmlformats.org/officeDocument/2006/relationships/hyperlink" Target="https://www.nimh.nih.gov/research-priorities/rdoc/constructs/potential-threat-anxiety.shtml#cell_183" TargetMode="External"/><Relationship Id="rId18" Type="http://schemas.openxmlformats.org/officeDocument/2006/relationships/hyperlink" Target="https://www.nimh.nih.gov/research-priorities/rdoc/constructs/sustained-threat.shtml" TargetMode="External"/><Relationship Id="rId26" Type="http://schemas.openxmlformats.org/officeDocument/2006/relationships/hyperlink" Target="https://www.nimh.nih.gov/research-priorities/rdoc/constructs/loss.shtml#molecule_186" TargetMode="External"/><Relationship Id="rId39" Type="http://schemas.openxmlformats.org/officeDocument/2006/relationships/image" Target="../media/image346.png"/><Relationship Id="rId21" Type="http://schemas.openxmlformats.org/officeDocument/2006/relationships/hyperlink" Target="https://www.nimh.nih.gov/research-priorities/rdoc/constructs/sustained-threat.shtml#circuit_185" TargetMode="External"/><Relationship Id="rId34" Type="http://schemas.openxmlformats.org/officeDocument/2006/relationships/hyperlink" Target="https://www.nimh.nih.gov/research-priorities/rdoc/constructs/frustrative-nonreward.shtml#circuit_187" TargetMode="External"/><Relationship Id="rId7" Type="http://schemas.openxmlformats.org/officeDocument/2006/relationships/hyperlink" Target="https://www.nimh.nih.gov/research-priorities/rdoc/constructs/acute-threat-fear.shtml#physfunction_184" TargetMode="External"/><Relationship Id="rId2" Type="http://schemas.openxmlformats.org/officeDocument/2006/relationships/hyperlink" Target="https://www.nimh.nih.gov/research-priorities/rdoc/update-on-genes-in-the-rdoc-matrix.shtml" TargetMode="External"/><Relationship Id="rId16" Type="http://schemas.openxmlformats.org/officeDocument/2006/relationships/hyperlink" Target="https://www.nimh.nih.gov/research-priorities/rdoc/constructs/potential-threat-anxiety.shtml#selfreport_183" TargetMode="External"/><Relationship Id="rId20" Type="http://schemas.openxmlformats.org/officeDocument/2006/relationships/hyperlink" Target="https://www.nimh.nih.gov/research-priorities/rdoc/constructs/sustained-threat.shtml#cell_185" TargetMode="External"/><Relationship Id="rId29" Type="http://schemas.openxmlformats.org/officeDocument/2006/relationships/hyperlink" Target="https://www.nimh.nih.gov/research-priorities/rdoc/constructs/loss.shtml#behavior_186" TargetMode="Externa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www.nimh.nih.gov/research-priorities/rdoc/constructs/acute-threat-fear.shtml#circuit_184" TargetMode="External"/><Relationship Id="rId11" Type="http://schemas.openxmlformats.org/officeDocument/2006/relationships/hyperlink" Target="https://www.nimh.nih.gov/research-priorities/rdoc/constructs/potential-threat-anxiety.shtml" TargetMode="External"/><Relationship Id="rId24" Type="http://schemas.openxmlformats.org/officeDocument/2006/relationships/hyperlink" Target="https://www.nimh.nih.gov/research-priorities/rdoc/constructs/sustained-threat.shtml#selfreport_185" TargetMode="External"/><Relationship Id="rId32" Type="http://schemas.openxmlformats.org/officeDocument/2006/relationships/hyperlink" Target="https://www.nimh.nih.gov/research-priorities/rdoc/constructs/frustrative-nonreward.shtml" TargetMode="External"/><Relationship Id="rId37" Type="http://schemas.openxmlformats.org/officeDocument/2006/relationships/hyperlink" Target="https://www.nimh.nih.gov/research-priorities/rdoc/constructs/frustrative-nonreward.shtml#paradigm_187" TargetMode="External"/><Relationship Id="rId40" Type="http://schemas.openxmlformats.org/officeDocument/2006/relationships/image" Target="../media/image347.png"/><Relationship Id="rId5" Type="http://schemas.openxmlformats.org/officeDocument/2006/relationships/hyperlink" Target="https://www.nimh.nih.gov/research-priorities/rdoc/constructs/acute-threat-fear.shtml#cell_184" TargetMode="External"/><Relationship Id="rId15" Type="http://schemas.openxmlformats.org/officeDocument/2006/relationships/hyperlink" Target="https://www.nimh.nih.gov/research-priorities/rdoc/constructs/potential-threat-anxiety.shtml#physfunction_183" TargetMode="External"/><Relationship Id="rId23" Type="http://schemas.openxmlformats.org/officeDocument/2006/relationships/hyperlink" Target="https://www.nimh.nih.gov/research-priorities/rdoc/constructs/sustained-threat.shtml#behavior_185" TargetMode="External"/><Relationship Id="rId28" Type="http://schemas.openxmlformats.org/officeDocument/2006/relationships/hyperlink" Target="https://www.nimh.nih.gov/research-priorities/rdoc/constructs/loss.shtml#physfunction_186" TargetMode="External"/><Relationship Id="rId36" Type="http://schemas.openxmlformats.org/officeDocument/2006/relationships/hyperlink" Target="https://www.nimh.nih.gov/research-priorities/rdoc/constructs/frustrative-nonreward.shtml#selfreport_187" TargetMode="External"/><Relationship Id="rId10" Type="http://schemas.openxmlformats.org/officeDocument/2006/relationships/hyperlink" Target="https://www.nimh.nih.gov/research-priorities/rdoc/constructs/acute-threat-fear.shtml#paradigm_184" TargetMode="External"/><Relationship Id="rId19" Type="http://schemas.openxmlformats.org/officeDocument/2006/relationships/hyperlink" Target="https://www.nimh.nih.gov/research-priorities/rdoc/constructs/sustained-threat.shtml#molecule_185" TargetMode="External"/><Relationship Id="rId31" Type="http://schemas.openxmlformats.org/officeDocument/2006/relationships/hyperlink" Target="https://www.nimh.nih.gov/research-priorities/rdoc/constructs/loss.shtml#paradigm_186" TargetMode="External"/><Relationship Id="rId4" Type="http://schemas.openxmlformats.org/officeDocument/2006/relationships/hyperlink" Target="https://www.nimh.nih.gov/research-priorities/rdoc/constructs/acute-threat-fear.shtml#molecule_184" TargetMode="External"/><Relationship Id="rId9" Type="http://schemas.openxmlformats.org/officeDocument/2006/relationships/hyperlink" Target="https://www.nimh.nih.gov/research-priorities/rdoc/constructs/acute-threat-fear.shtml#selfreport_184" TargetMode="External"/><Relationship Id="rId14" Type="http://schemas.openxmlformats.org/officeDocument/2006/relationships/hyperlink" Target="https://www.nimh.nih.gov/research-priorities/rdoc/constructs/potential-threat-anxiety.shtml#circuit_183" TargetMode="External"/><Relationship Id="rId22" Type="http://schemas.openxmlformats.org/officeDocument/2006/relationships/hyperlink" Target="https://www.nimh.nih.gov/research-priorities/rdoc/constructs/sustained-threat.shtml#physfunction_185" TargetMode="External"/><Relationship Id="rId27" Type="http://schemas.openxmlformats.org/officeDocument/2006/relationships/hyperlink" Target="https://www.nimh.nih.gov/research-priorities/rdoc/constructs/loss.shtml#circuit_186" TargetMode="External"/><Relationship Id="rId30" Type="http://schemas.openxmlformats.org/officeDocument/2006/relationships/hyperlink" Target="https://www.nimh.nih.gov/research-priorities/rdoc/constructs/loss.shtml#selfreport_186" TargetMode="External"/><Relationship Id="rId35" Type="http://schemas.openxmlformats.org/officeDocument/2006/relationships/hyperlink" Target="https://www.nimh.nih.gov/research-priorities/rdoc/constructs/frustrative-nonreward.shtml#behavior_187" TargetMode="External"/><Relationship Id="rId8" Type="http://schemas.openxmlformats.org/officeDocument/2006/relationships/hyperlink" Target="https://www.nimh.nih.gov/research-priorities/rdoc/constructs/acute-threat-fear.shtml#behavior_184" TargetMode="External"/><Relationship Id="rId3" Type="http://schemas.openxmlformats.org/officeDocument/2006/relationships/hyperlink" Target="https://www.nimh.nih.gov/research-priorities/rdoc/constructs/acute-threat-fear.shtml" TargetMode="External"/><Relationship Id="rId12" Type="http://schemas.openxmlformats.org/officeDocument/2006/relationships/hyperlink" Target="https://www.nimh.nih.gov/research-priorities/rdoc/constructs/potential-threat-anxiety.shtml#molecule_183" TargetMode="External"/><Relationship Id="rId17" Type="http://schemas.openxmlformats.org/officeDocument/2006/relationships/hyperlink" Target="https://www.nimh.nih.gov/research-priorities/rdoc/constructs/potential-threat-anxiety.shtml#paradigm_183" TargetMode="External"/><Relationship Id="rId25" Type="http://schemas.openxmlformats.org/officeDocument/2006/relationships/hyperlink" Target="https://www.nimh.nih.gov/research-priorities/rdoc/constructs/loss.shtml" TargetMode="External"/><Relationship Id="rId33" Type="http://schemas.openxmlformats.org/officeDocument/2006/relationships/hyperlink" Target="https://www.nimh.nih.gov/research-priorities/rdoc/constructs/frustrative-nonreward.shtml#molecule_187" TargetMode="External"/><Relationship Id="rId38" Type="http://schemas.openxmlformats.org/officeDocument/2006/relationships/hyperlink" Target="https://www.nimh.nih.gov/research-priorities/rdoc/index.shtml" TargetMode="External"/></Relationships>
</file>

<file path=ppt/slides/_rels/slide69.xml.rels><?xml version="1.0" encoding="UTF-8" standalone="yes"?>
<Relationships xmlns="http://schemas.openxmlformats.org/package/2006/relationships"><Relationship Id="rId2" Type="http://schemas.openxmlformats.org/officeDocument/2006/relationships/image" Target="../media/image348.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70.xml.rels><?xml version="1.0" encoding="UTF-8" standalone="yes"?>
<Relationships xmlns="http://schemas.openxmlformats.org/package/2006/relationships"><Relationship Id="rId3" Type="http://schemas.openxmlformats.org/officeDocument/2006/relationships/image" Target="../media/image349.jp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350.jpg"/></Relationships>
</file>

<file path=ppt/slides/_rels/slide71.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51.jp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image" Target="../media/image35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3" Type="http://schemas.openxmlformats.org/officeDocument/2006/relationships/image" Target="../media/image26.png"/><Relationship Id="rId18" Type="http://schemas.openxmlformats.org/officeDocument/2006/relationships/image" Target="../media/image31.png"/><Relationship Id="rId26" Type="http://schemas.openxmlformats.org/officeDocument/2006/relationships/image" Target="../media/image39.png"/><Relationship Id="rId39" Type="http://schemas.openxmlformats.org/officeDocument/2006/relationships/image" Target="../media/image52.png"/><Relationship Id="rId21" Type="http://schemas.openxmlformats.org/officeDocument/2006/relationships/image" Target="../media/image34.png"/><Relationship Id="rId34" Type="http://schemas.openxmlformats.org/officeDocument/2006/relationships/image" Target="../media/image47.png"/><Relationship Id="rId42" Type="http://schemas.openxmlformats.org/officeDocument/2006/relationships/image" Target="../media/image55.png"/><Relationship Id="rId47" Type="http://schemas.openxmlformats.org/officeDocument/2006/relationships/image" Target="../media/image60.png"/><Relationship Id="rId50" Type="http://schemas.openxmlformats.org/officeDocument/2006/relationships/image" Target="../media/image63.jpg"/><Relationship Id="rId7" Type="http://schemas.openxmlformats.org/officeDocument/2006/relationships/image" Target="../media/image20.png"/><Relationship Id="rId2" Type="http://schemas.openxmlformats.org/officeDocument/2006/relationships/notesSlide" Target="../notesSlides/notesSlide6.xml"/><Relationship Id="rId16" Type="http://schemas.openxmlformats.org/officeDocument/2006/relationships/image" Target="../media/image29.jpg"/><Relationship Id="rId29" Type="http://schemas.openxmlformats.org/officeDocument/2006/relationships/image" Target="../media/image42.png"/><Relationship Id="rId11" Type="http://schemas.openxmlformats.org/officeDocument/2006/relationships/image" Target="../media/image24.png"/><Relationship Id="rId24" Type="http://schemas.openxmlformats.org/officeDocument/2006/relationships/image" Target="../media/image37.png"/><Relationship Id="rId32" Type="http://schemas.openxmlformats.org/officeDocument/2006/relationships/image" Target="../media/image45.png"/><Relationship Id="rId37" Type="http://schemas.openxmlformats.org/officeDocument/2006/relationships/image" Target="../media/image50.png"/><Relationship Id="rId40" Type="http://schemas.openxmlformats.org/officeDocument/2006/relationships/image" Target="../media/image53.png"/><Relationship Id="rId45" Type="http://schemas.openxmlformats.org/officeDocument/2006/relationships/image" Target="../media/image58.png"/><Relationship Id="rId5" Type="http://schemas.openxmlformats.org/officeDocument/2006/relationships/image" Target="../media/image18.png"/><Relationship Id="rId15" Type="http://schemas.openxmlformats.org/officeDocument/2006/relationships/image" Target="../media/image28.png"/><Relationship Id="rId23" Type="http://schemas.openxmlformats.org/officeDocument/2006/relationships/image" Target="../media/image36.png"/><Relationship Id="rId28" Type="http://schemas.openxmlformats.org/officeDocument/2006/relationships/image" Target="../media/image41.png"/><Relationship Id="rId36" Type="http://schemas.openxmlformats.org/officeDocument/2006/relationships/image" Target="../media/image49.png"/><Relationship Id="rId49" Type="http://schemas.openxmlformats.org/officeDocument/2006/relationships/image" Target="../media/image62.jpg"/><Relationship Id="rId10" Type="http://schemas.openxmlformats.org/officeDocument/2006/relationships/image" Target="../media/image23.png"/><Relationship Id="rId19" Type="http://schemas.openxmlformats.org/officeDocument/2006/relationships/image" Target="../media/image32.jpg"/><Relationship Id="rId31" Type="http://schemas.openxmlformats.org/officeDocument/2006/relationships/image" Target="../media/image44.png"/><Relationship Id="rId44" Type="http://schemas.openxmlformats.org/officeDocument/2006/relationships/image" Target="../media/image57.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jpg"/><Relationship Id="rId22" Type="http://schemas.openxmlformats.org/officeDocument/2006/relationships/image" Target="../media/image35.png"/><Relationship Id="rId27" Type="http://schemas.openxmlformats.org/officeDocument/2006/relationships/image" Target="../media/image40.png"/><Relationship Id="rId30" Type="http://schemas.openxmlformats.org/officeDocument/2006/relationships/image" Target="../media/image43.jpg"/><Relationship Id="rId35" Type="http://schemas.openxmlformats.org/officeDocument/2006/relationships/image" Target="../media/image48.png"/><Relationship Id="rId43" Type="http://schemas.openxmlformats.org/officeDocument/2006/relationships/image" Target="../media/image56.png"/><Relationship Id="rId48" Type="http://schemas.openxmlformats.org/officeDocument/2006/relationships/image" Target="../media/image61.png"/><Relationship Id="rId8" Type="http://schemas.openxmlformats.org/officeDocument/2006/relationships/image" Target="../media/image21.png"/><Relationship Id="rId3" Type="http://schemas.openxmlformats.org/officeDocument/2006/relationships/image" Target="../media/image16.png"/><Relationship Id="rId12" Type="http://schemas.openxmlformats.org/officeDocument/2006/relationships/image" Target="../media/image25.png"/><Relationship Id="rId17" Type="http://schemas.openxmlformats.org/officeDocument/2006/relationships/image" Target="../media/image30.jpg"/><Relationship Id="rId25" Type="http://schemas.openxmlformats.org/officeDocument/2006/relationships/image" Target="../media/image38.jpg"/><Relationship Id="rId33" Type="http://schemas.openxmlformats.org/officeDocument/2006/relationships/image" Target="../media/image46.png"/><Relationship Id="rId38" Type="http://schemas.openxmlformats.org/officeDocument/2006/relationships/image" Target="../media/image51.png"/><Relationship Id="rId46" Type="http://schemas.openxmlformats.org/officeDocument/2006/relationships/image" Target="../media/image59.png"/><Relationship Id="rId20" Type="http://schemas.openxmlformats.org/officeDocument/2006/relationships/image" Target="../media/image33.jpg"/><Relationship Id="rId41"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角丸四角形 3"/>
          <p:cNvSpPr/>
          <p:nvPr/>
        </p:nvSpPr>
        <p:spPr>
          <a:xfrm>
            <a:off x="3206750" y="1035302"/>
            <a:ext cx="6064250" cy="5784597"/>
          </a:xfrm>
          <a:prstGeom prst="roundRect">
            <a:avLst/>
          </a:prstGeom>
          <a:solidFill>
            <a:schemeClr val="accent5">
              <a:lumMod val="75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142808" y="-41916"/>
            <a:ext cx="6131807" cy="1077218"/>
          </a:xfrm>
          <a:prstGeom prst="rect">
            <a:avLst/>
          </a:prstGeom>
        </p:spPr>
        <p:txBody>
          <a:bodyPr wrap="none">
            <a:spAutoFit/>
          </a:bodyPr>
          <a:lstStyle/>
          <a:p>
            <a:pPr algn="dist"/>
            <a:r>
              <a:rPr lang="ja-JP" altLang="en-US" sz="3200" b="1" dirty="0">
                <a:latin typeface="Meiryo UI" panose="020B0604030504040204" pitchFamily="50" charset="-128"/>
                <a:ea typeface="Meiryo UI" panose="020B0604030504040204" pitchFamily="50" charset="-128"/>
              </a:rPr>
              <a:t>ヒトがネットワークで「つながる世界」</a:t>
            </a:r>
            <a:endParaRPr lang="en-US" altLang="ja-JP" sz="3200" b="1" dirty="0">
              <a:latin typeface="Meiryo UI" panose="020B0604030504040204" pitchFamily="50" charset="-128"/>
              <a:ea typeface="Meiryo UI" panose="020B0604030504040204" pitchFamily="50" charset="-128"/>
            </a:endParaRPr>
          </a:p>
          <a:p>
            <a:pPr algn="dist"/>
            <a:r>
              <a:rPr lang="en-US" altLang="ja-JP" sz="3200" b="1" dirty="0" err="1">
                <a:latin typeface="Meiryo UI" panose="020B0604030504040204" pitchFamily="50" charset="-128"/>
                <a:ea typeface="Meiryo UI" panose="020B0604030504040204" pitchFamily="50" charset="-128"/>
              </a:rPr>
              <a:t>IoA</a:t>
            </a:r>
            <a:r>
              <a:rPr lang="ja-JP" altLang="en-US" sz="3200" b="1" dirty="0">
                <a:latin typeface="Meiryo UI" panose="020B0604030504040204" pitchFamily="50" charset="-128"/>
                <a:ea typeface="Meiryo UI" panose="020B0604030504040204" pitchFamily="50" charset="-128"/>
              </a:rPr>
              <a:t>（</a:t>
            </a:r>
            <a:r>
              <a:rPr lang="en-US" altLang="ja-JP" sz="3200" b="1" dirty="0">
                <a:latin typeface="Meiryo UI" panose="020B0604030504040204" pitchFamily="50" charset="-128"/>
                <a:ea typeface="Meiryo UI" panose="020B0604030504040204" pitchFamily="50" charset="-128"/>
              </a:rPr>
              <a:t>Internet of Abilities</a:t>
            </a:r>
            <a:r>
              <a:rPr lang="ja-JP" altLang="en-US" sz="3200" b="1" dirty="0">
                <a:latin typeface="Meiryo UI" panose="020B0604030504040204" pitchFamily="50" charset="-128"/>
                <a:ea typeface="Meiryo UI" panose="020B0604030504040204" pitchFamily="50" charset="-128"/>
              </a:rPr>
              <a:t>）</a:t>
            </a:r>
            <a:endParaRPr lang="ja-JP" altLang="en-US" sz="3200" dirty="0">
              <a:latin typeface="Meiryo UI" panose="020B0604030504040204" pitchFamily="50" charset="-128"/>
              <a:ea typeface="Meiryo UI" panose="020B0604030504040204" pitchFamily="50" charset="-128"/>
            </a:endParaRPr>
          </a:p>
        </p:txBody>
      </p:sp>
      <p:sp>
        <p:nvSpPr>
          <p:cNvPr id="9" name="二等辺三角形 8"/>
          <p:cNvSpPr/>
          <p:nvPr/>
        </p:nvSpPr>
        <p:spPr>
          <a:xfrm rot="10800000">
            <a:off x="3587750" y="3994150"/>
            <a:ext cx="5232400" cy="2556573"/>
          </a:xfrm>
          <a:prstGeom prst="triangl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二等辺三角形 9"/>
          <p:cNvSpPr/>
          <p:nvPr/>
        </p:nvSpPr>
        <p:spPr>
          <a:xfrm>
            <a:off x="3587750" y="1437577"/>
            <a:ext cx="5232400" cy="2556573"/>
          </a:xfrm>
          <a:prstGeom prst="triangl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5245100" y="1989332"/>
            <a:ext cx="1917700" cy="461665"/>
          </a:xfrm>
          <a:prstGeom prst="rect">
            <a:avLst/>
          </a:prstGeom>
          <a:noFill/>
        </p:spPr>
        <p:txBody>
          <a:bodyPr wrap="square" rtlCol="0">
            <a:spAutoFit/>
          </a:bodyPr>
          <a:lstStyle/>
          <a:p>
            <a:pPr algn="ctr"/>
            <a:r>
              <a:rPr kumimoji="1" lang="en-US" altLang="ja-JP" sz="2400" dirty="0">
                <a:latin typeface="Britannic Bold" panose="020B0903060703020204" pitchFamily="34" charset="0"/>
              </a:rPr>
              <a:t>Physical</a:t>
            </a:r>
            <a:endParaRPr kumimoji="1" lang="ja-JP" altLang="en-US" sz="2400" dirty="0">
              <a:latin typeface="Britannic Bold" panose="020B0903060703020204" pitchFamily="34" charset="0"/>
            </a:endParaRPr>
          </a:p>
        </p:txBody>
      </p:sp>
      <p:sp>
        <p:nvSpPr>
          <p:cNvPr id="12" name="テキスト ボックス 11"/>
          <p:cNvSpPr txBox="1"/>
          <p:nvPr/>
        </p:nvSpPr>
        <p:spPr>
          <a:xfrm>
            <a:off x="3206750" y="3611564"/>
            <a:ext cx="2908300" cy="461665"/>
          </a:xfrm>
          <a:prstGeom prst="rect">
            <a:avLst/>
          </a:prstGeom>
          <a:noFill/>
        </p:spPr>
        <p:txBody>
          <a:bodyPr wrap="square" rtlCol="0">
            <a:spAutoFit/>
          </a:bodyPr>
          <a:lstStyle/>
          <a:p>
            <a:pPr algn="ctr"/>
            <a:r>
              <a:rPr kumimoji="1" lang="en-US" altLang="ja-JP" sz="2400" dirty="0">
                <a:latin typeface="Britannic Bold" panose="020B0903060703020204" pitchFamily="34" charset="0"/>
              </a:rPr>
              <a:t>Perception</a:t>
            </a:r>
            <a:endParaRPr kumimoji="1" lang="ja-JP" altLang="en-US" sz="2400" dirty="0">
              <a:latin typeface="Britannic Bold" panose="020B0903060703020204" pitchFamily="34" charset="0"/>
            </a:endParaRPr>
          </a:p>
        </p:txBody>
      </p:sp>
      <p:sp>
        <p:nvSpPr>
          <p:cNvPr id="13" name="テキスト ボックス 12"/>
          <p:cNvSpPr txBox="1"/>
          <p:nvPr/>
        </p:nvSpPr>
        <p:spPr>
          <a:xfrm>
            <a:off x="6902450" y="3613600"/>
            <a:ext cx="1917700" cy="461665"/>
          </a:xfrm>
          <a:prstGeom prst="rect">
            <a:avLst/>
          </a:prstGeom>
          <a:noFill/>
        </p:spPr>
        <p:txBody>
          <a:bodyPr wrap="square" rtlCol="0">
            <a:spAutoFit/>
          </a:bodyPr>
          <a:lstStyle/>
          <a:p>
            <a:pPr algn="ctr"/>
            <a:r>
              <a:rPr kumimoji="1" lang="en-US" altLang="ja-JP" sz="2400" dirty="0">
                <a:latin typeface="Britannic Bold" panose="020B0903060703020204" pitchFamily="34" charset="0"/>
              </a:rPr>
              <a:t>Presence</a:t>
            </a:r>
            <a:endParaRPr kumimoji="1" lang="ja-JP" altLang="en-US" sz="2400" dirty="0">
              <a:latin typeface="Britannic Bold" panose="020B0903060703020204" pitchFamily="34" charset="0"/>
            </a:endParaRPr>
          </a:p>
        </p:txBody>
      </p:sp>
      <p:sp>
        <p:nvSpPr>
          <p:cNvPr id="14" name="テキスト ボックス 13"/>
          <p:cNvSpPr txBox="1"/>
          <p:nvPr/>
        </p:nvSpPr>
        <p:spPr>
          <a:xfrm>
            <a:off x="5245100" y="5506846"/>
            <a:ext cx="1917700" cy="461665"/>
          </a:xfrm>
          <a:prstGeom prst="rect">
            <a:avLst/>
          </a:prstGeom>
          <a:noFill/>
        </p:spPr>
        <p:txBody>
          <a:bodyPr wrap="square" rtlCol="0">
            <a:spAutoFit/>
          </a:bodyPr>
          <a:lstStyle/>
          <a:p>
            <a:pPr algn="ctr"/>
            <a:r>
              <a:rPr kumimoji="1" lang="en-US" altLang="ja-JP" sz="2400" dirty="0">
                <a:latin typeface="Britannic Bold" panose="020B0903060703020204" pitchFamily="34" charset="0"/>
              </a:rPr>
              <a:t>Cognition</a:t>
            </a:r>
            <a:endParaRPr kumimoji="1" lang="ja-JP" altLang="en-US" sz="2400" dirty="0">
              <a:latin typeface="Britannic Bold" panose="020B0903060703020204" pitchFamily="34" charset="0"/>
            </a:endParaRPr>
          </a:p>
        </p:txBody>
      </p:sp>
      <p:sp>
        <p:nvSpPr>
          <p:cNvPr id="15" name="テキスト ボックス 14"/>
          <p:cNvSpPr txBox="1"/>
          <p:nvPr/>
        </p:nvSpPr>
        <p:spPr>
          <a:xfrm>
            <a:off x="3399985" y="1573833"/>
            <a:ext cx="1917700" cy="830997"/>
          </a:xfrm>
          <a:prstGeom prst="rect">
            <a:avLst/>
          </a:prstGeom>
          <a:noFill/>
        </p:spPr>
        <p:txBody>
          <a:bodyPr wrap="square" rtlCol="0">
            <a:spAutoFit/>
          </a:bodyPr>
          <a:lstStyle/>
          <a:p>
            <a:pPr algn="ctr"/>
            <a:r>
              <a:rPr kumimoji="1" lang="ja-JP" altLang="en-US" sz="2400" u="sng" dirty="0">
                <a:solidFill>
                  <a:schemeClr val="bg1"/>
                </a:solidFill>
                <a:latin typeface="Britannic Bold" panose="020B0903060703020204" pitchFamily="34" charset="0"/>
              </a:rPr>
              <a:t>物理</a:t>
            </a:r>
            <a:endParaRPr kumimoji="1" lang="en-US" altLang="ja-JP" sz="2400" u="sng" dirty="0">
              <a:solidFill>
                <a:schemeClr val="bg1"/>
              </a:solidFill>
              <a:latin typeface="Britannic Bold" panose="020B0903060703020204" pitchFamily="34" charset="0"/>
            </a:endParaRPr>
          </a:p>
          <a:p>
            <a:pPr algn="ctr"/>
            <a:r>
              <a:rPr kumimoji="1" lang="ja-JP" altLang="en-US" sz="2400" u="sng" dirty="0">
                <a:solidFill>
                  <a:schemeClr val="bg1"/>
                </a:solidFill>
                <a:latin typeface="Britannic Bold" panose="020B0903060703020204" pitchFamily="34" charset="0"/>
              </a:rPr>
              <a:t>環境</a:t>
            </a:r>
          </a:p>
        </p:txBody>
      </p:sp>
      <p:sp>
        <p:nvSpPr>
          <p:cNvPr id="16" name="テキスト ボックス 15"/>
          <p:cNvSpPr txBox="1"/>
          <p:nvPr/>
        </p:nvSpPr>
        <p:spPr>
          <a:xfrm>
            <a:off x="7454575" y="1557667"/>
            <a:ext cx="1196046" cy="830997"/>
          </a:xfrm>
          <a:prstGeom prst="rect">
            <a:avLst/>
          </a:prstGeom>
          <a:noFill/>
        </p:spPr>
        <p:txBody>
          <a:bodyPr wrap="square" rtlCol="0">
            <a:spAutoFit/>
          </a:bodyPr>
          <a:lstStyle/>
          <a:p>
            <a:pPr algn="ctr"/>
            <a:r>
              <a:rPr kumimoji="1" lang="ja-JP" altLang="en-US" sz="2400" u="sng" dirty="0">
                <a:solidFill>
                  <a:schemeClr val="bg1"/>
                </a:solidFill>
                <a:latin typeface="Britannic Bold" panose="020B0903060703020204" pitchFamily="34" charset="0"/>
              </a:rPr>
              <a:t>機械</a:t>
            </a:r>
            <a:endParaRPr kumimoji="1" lang="en-US" altLang="ja-JP" sz="2400" u="sng" dirty="0">
              <a:solidFill>
                <a:schemeClr val="bg1"/>
              </a:solidFill>
              <a:latin typeface="Britannic Bold" panose="020B0903060703020204" pitchFamily="34" charset="0"/>
            </a:endParaRPr>
          </a:p>
          <a:p>
            <a:pPr algn="ctr"/>
            <a:r>
              <a:rPr lang="ja-JP" altLang="en-US" sz="2400" u="sng" dirty="0">
                <a:solidFill>
                  <a:schemeClr val="bg1"/>
                </a:solidFill>
                <a:latin typeface="Britannic Bold" panose="020B0903060703020204" pitchFamily="34" charset="0"/>
              </a:rPr>
              <a:t>制御</a:t>
            </a:r>
            <a:endParaRPr kumimoji="1" lang="ja-JP" altLang="en-US" sz="2400" u="sng" dirty="0">
              <a:solidFill>
                <a:schemeClr val="bg1"/>
              </a:solidFill>
              <a:latin typeface="Britannic Bold" panose="020B0903060703020204" pitchFamily="34" charset="0"/>
            </a:endParaRPr>
          </a:p>
        </p:txBody>
      </p:sp>
      <p:sp>
        <p:nvSpPr>
          <p:cNvPr id="17" name="テキスト ボックス 16"/>
          <p:cNvSpPr txBox="1"/>
          <p:nvPr/>
        </p:nvSpPr>
        <p:spPr>
          <a:xfrm>
            <a:off x="3735451" y="5423273"/>
            <a:ext cx="1104900" cy="830997"/>
          </a:xfrm>
          <a:prstGeom prst="rect">
            <a:avLst/>
          </a:prstGeom>
          <a:noFill/>
        </p:spPr>
        <p:txBody>
          <a:bodyPr wrap="square" rtlCol="0">
            <a:spAutoFit/>
          </a:bodyPr>
          <a:lstStyle/>
          <a:p>
            <a:pPr algn="ctr"/>
            <a:r>
              <a:rPr kumimoji="1" lang="ja-JP" altLang="en-US" sz="2400" u="sng" dirty="0">
                <a:solidFill>
                  <a:schemeClr val="bg1"/>
                </a:solidFill>
                <a:latin typeface="Britannic Bold" panose="020B0903060703020204" pitchFamily="34" charset="0"/>
              </a:rPr>
              <a:t>情報</a:t>
            </a:r>
            <a:endParaRPr kumimoji="1" lang="en-US" altLang="ja-JP" sz="2400" u="sng" dirty="0">
              <a:solidFill>
                <a:schemeClr val="bg1"/>
              </a:solidFill>
              <a:latin typeface="Britannic Bold" panose="020B0903060703020204" pitchFamily="34" charset="0"/>
            </a:endParaRPr>
          </a:p>
          <a:p>
            <a:pPr algn="ctr"/>
            <a:r>
              <a:rPr lang="ja-JP" altLang="en-US" sz="2400" u="sng" dirty="0">
                <a:solidFill>
                  <a:schemeClr val="bg1"/>
                </a:solidFill>
                <a:latin typeface="Britannic Bold" panose="020B0903060703020204" pitchFamily="34" charset="0"/>
              </a:rPr>
              <a:t>知識</a:t>
            </a:r>
            <a:endParaRPr kumimoji="1" lang="ja-JP" altLang="en-US" sz="2400" u="sng" dirty="0">
              <a:solidFill>
                <a:schemeClr val="bg1"/>
              </a:solidFill>
              <a:latin typeface="Britannic Bold" panose="020B0903060703020204" pitchFamily="34" charset="0"/>
            </a:endParaRPr>
          </a:p>
        </p:txBody>
      </p:sp>
      <p:sp>
        <p:nvSpPr>
          <p:cNvPr id="18" name="テキスト ボックス 17"/>
          <p:cNvSpPr txBox="1"/>
          <p:nvPr/>
        </p:nvSpPr>
        <p:spPr>
          <a:xfrm>
            <a:off x="7654573" y="5244570"/>
            <a:ext cx="1196046" cy="830997"/>
          </a:xfrm>
          <a:prstGeom prst="rect">
            <a:avLst/>
          </a:prstGeom>
          <a:noFill/>
        </p:spPr>
        <p:txBody>
          <a:bodyPr wrap="square" rtlCol="0">
            <a:spAutoFit/>
          </a:bodyPr>
          <a:lstStyle/>
          <a:p>
            <a:pPr algn="ctr"/>
            <a:r>
              <a:rPr lang="ja-JP" altLang="en-US" sz="2400" u="sng" dirty="0">
                <a:solidFill>
                  <a:schemeClr val="bg1"/>
                </a:solidFill>
                <a:latin typeface="Britannic Bold" panose="020B0903060703020204" pitchFamily="34" charset="0"/>
              </a:rPr>
              <a:t>人間</a:t>
            </a:r>
            <a:endParaRPr lang="en-US" altLang="ja-JP" sz="2400" u="sng" dirty="0">
              <a:solidFill>
                <a:schemeClr val="bg1"/>
              </a:solidFill>
              <a:latin typeface="Britannic Bold" panose="020B0903060703020204" pitchFamily="34" charset="0"/>
            </a:endParaRPr>
          </a:p>
          <a:p>
            <a:pPr algn="ctr"/>
            <a:r>
              <a:rPr kumimoji="1" lang="ja-JP" altLang="en-US" sz="2400" u="sng" dirty="0">
                <a:solidFill>
                  <a:schemeClr val="bg1"/>
                </a:solidFill>
                <a:latin typeface="Britannic Bold" panose="020B0903060703020204" pitchFamily="34" charset="0"/>
              </a:rPr>
              <a:t>生体</a:t>
            </a:r>
          </a:p>
        </p:txBody>
      </p:sp>
      <p:sp>
        <p:nvSpPr>
          <p:cNvPr id="19" name="テキスト ボックス 18"/>
          <p:cNvSpPr txBox="1"/>
          <p:nvPr/>
        </p:nvSpPr>
        <p:spPr>
          <a:xfrm>
            <a:off x="5346700" y="5321515"/>
            <a:ext cx="1714500" cy="338554"/>
          </a:xfrm>
          <a:prstGeom prst="rect">
            <a:avLst/>
          </a:prstGeom>
          <a:noFill/>
        </p:spPr>
        <p:txBody>
          <a:bodyPr wrap="square" rtlCol="0">
            <a:spAutoFit/>
          </a:bodyPr>
          <a:lstStyle/>
          <a:p>
            <a:pPr algn="ctr"/>
            <a:r>
              <a:rPr kumimoji="1" lang="ja-JP" altLang="en-US" sz="1600" dirty="0">
                <a:latin typeface="Meiryo UI" panose="020B0604030504040204" pitchFamily="50" charset="-128"/>
                <a:ea typeface="Meiryo UI" panose="020B0604030504040204" pitchFamily="50" charset="-128"/>
              </a:rPr>
              <a:t>認知能力の拡張</a:t>
            </a:r>
          </a:p>
        </p:txBody>
      </p:sp>
      <p:sp>
        <p:nvSpPr>
          <p:cNvPr id="20" name="テキスト ボックス 19"/>
          <p:cNvSpPr txBox="1"/>
          <p:nvPr/>
        </p:nvSpPr>
        <p:spPr>
          <a:xfrm>
            <a:off x="6978650" y="4004494"/>
            <a:ext cx="1714500" cy="338554"/>
          </a:xfrm>
          <a:prstGeom prst="rect">
            <a:avLst/>
          </a:prstGeom>
          <a:noFill/>
        </p:spPr>
        <p:txBody>
          <a:bodyPr wrap="square" rtlCol="0">
            <a:spAutoFit/>
          </a:bodyPr>
          <a:lstStyle/>
          <a:p>
            <a:pPr algn="ctr"/>
            <a:r>
              <a:rPr kumimoji="1" lang="ja-JP" altLang="en-US" sz="1600" dirty="0">
                <a:latin typeface="Meiryo UI" panose="020B0604030504040204" pitchFamily="50" charset="-128"/>
                <a:ea typeface="Meiryo UI" panose="020B0604030504040204" pitchFamily="50" charset="-128"/>
              </a:rPr>
              <a:t>存在の拡張</a:t>
            </a:r>
          </a:p>
        </p:txBody>
      </p:sp>
      <p:sp>
        <p:nvSpPr>
          <p:cNvPr id="21" name="テキスト ボックス 20"/>
          <p:cNvSpPr txBox="1"/>
          <p:nvPr/>
        </p:nvSpPr>
        <p:spPr>
          <a:xfrm>
            <a:off x="3790950" y="4011650"/>
            <a:ext cx="1714500" cy="338554"/>
          </a:xfrm>
          <a:prstGeom prst="rect">
            <a:avLst/>
          </a:prstGeom>
          <a:noFill/>
        </p:spPr>
        <p:txBody>
          <a:bodyPr wrap="square" rtlCol="0">
            <a:spAutoFit/>
          </a:bodyPr>
          <a:lstStyle/>
          <a:p>
            <a:pPr algn="ctr"/>
            <a:r>
              <a:rPr kumimoji="1" lang="ja-JP" altLang="en-US" sz="1600" dirty="0">
                <a:latin typeface="Meiryo UI" panose="020B0604030504040204" pitchFamily="50" charset="-128"/>
                <a:ea typeface="Meiryo UI" panose="020B0604030504040204" pitchFamily="50" charset="-128"/>
              </a:rPr>
              <a:t>感覚の拡張</a:t>
            </a:r>
          </a:p>
        </p:txBody>
      </p:sp>
      <p:sp>
        <p:nvSpPr>
          <p:cNvPr id="22" name="テキスト ボックス 21"/>
          <p:cNvSpPr txBox="1"/>
          <p:nvPr/>
        </p:nvSpPr>
        <p:spPr>
          <a:xfrm>
            <a:off x="5321300" y="2334431"/>
            <a:ext cx="1714500" cy="338554"/>
          </a:xfrm>
          <a:prstGeom prst="rect">
            <a:avLst/>
          </a:prstGeom>
          <a:noFill/>
        </p:spPr>
        <p:txBody>
          <a:bodyPr wrap="square" rtlCol="0">
            <a:spAutoFit/>
          </a:bodyPr>
          <a:lstStyle/>
          <a:p>
            <a:pPr algn="ctr"/>
            <a:r>
              <a:rPr kumimoji="1" lang="ja-JP" altLang="en-US" sz="1600" dirty="0">
                <a:latin typeface="Meiryo UI" panose="020B0604030504040204" pitchFamily="50" charset="-128"/>
                <a:ea typeface="Meiryo UI" panose="020B0604030504040204" pitchFamily="50" charset="-128"/>
              </a:rPr>
              <a:t>身体能力の拡張</a:t>
            </a:r>
          </a:p>
        </p:txBody>
      </p:sp>
      <p:pic>
        <p:nvPicPr>
          <p:cNvPr id="23" name="図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1001" y="3220340"/>
            <a:ext cx="1701800" cy="1555731"/>
          </a:xfrm>
          <a:prstGeom prst="rect">
            <a:avLst/>
          </a:prstGeom>
        </p:spPr>
      </p:pic>
      <p:sp>
        <p:nvSpPr>
          <p:cNvPr id="2" name="テキスト ボックス 1"/>
          <p:cNvSpPr txBox="1"/>
          <p:nvPr/>
        </p:nvSpPr>
        <p:spPr>
          <a:xfrm>
            <a:off x="9470562" y="2819226"/>
            <a:ext cx="2222500" cy="646331"/>
          </a:xfrm>
          <a:prstGeom prst="rect">
            <a:avLst/>
          </a:prstGeom>
          <a:noFill/>
        </p:spPr>
        <p:txBody>
          <a:bodyPr wrap="square" rtlCol="0">
            <a:spAutoFit/>
          </a:bodyPr>
          <a:lstStyle/>
          <a:p>
            <a:pPr algn="ctr"/>
            <a:r>
              <a:rPr kumimoji="1" lang="en-US" altLang="ja-JP" sz="3600" b="1" dirty="0" err="1">
                <a:latin typeface="Meiryo UI" panose="020B0604030504040204" pitchFamily="50" charset="-128"/>
                <a:ea typeface="Meiryo UI" panose="020B0604030504040204" pitchFamily="50" charset="-128"/>
              </a:rPr>
              <a:t>Robtics</a:t>
            </a:r>
            <a:endParaRPr kumimoji="1" lang="ja-JP" altLang="en-US" sz="3600" b="1" dirty="0">
              <a:latin typeface="Meiryo UI" panose="020B0604030504040204" pitchFamily="50" charset="-128"/>
              <a:ea typeface="Meiryo UI" panose="020B0604030504040204" pitchFamily="50" charset="-128"/>
            </a:endParaRPr>
          </a:p>
        </p:txBody>
      </p:sp>
      <p:sp>
        <p:nvSpPr>
          <p:cNvPr id="24" name="テキスト ボックス 23"/>
          <p:cNvSpPr txBox="1"/>
          <p:nvPr/>
        </p:nvSpPr>
        <p:spPr>
          <a:xfrm>
            <a:off x="22614" y="2819109"/>
            <a:ext cx="3210828" cy="646331"/>
          </a:xfrm>
          <a:prstGeom prst="rect">
            <a:avLst/>
          </a:prstGeom>
          <a:noFill/>
        </p:spPr>
        <p:txBody>
          <a:bodyPr wrap="square" rtlCol="0">
            <a:spAutoFit/>
          </a:bodyPr>
          <a:lstStyle/>
          <a:p>
            <a:pPr algn="ctr"/>
            <a:r>
              <a:rPr kumimoji="1" lang="en-US" altLang="ja-JP" sz="3600" b="1" dirty="0">
                <a:latin typeface="Meiryo UI" panose="020B0604030504040204" pitchFamily="50" charset="-128"/>
                <a:ea typeface="Meiryo UI" panose="020B0604030504040204" pitchFamily="50" charset="-128"/>
              </a:rPr>
              <a:t>VR/AR/MR</a:t>
            </a:r>
            <a:endParaRPr kumimoji="1" lang="ja-JP" altLang="en-US" sz="3600" b="1" dirty="0">
              <a:latin typeface="Meiryo UI" panose="020B0604030504040204" pitchFamily="50" charset="-128"/>
              <a:ea typeface="Meiryo UI" panose="020B0604030504040204" pitchFamily="50" charset="-128"/>
            </a:endParaRPr>
          </a:p>
        </p:txBody>
      </p:sp>
      <p:sp>
        <p:nvSpPr>
          <p:cNvPr id="25" name="テキスト ボックス 24"/>
          <p:cNvSpPr txBox="1"/>
          <p:nvPr/>
        </p:nvSpPr>
        <p:spPr>
          <a:xfrm>
            <a:off x="173672" y="5423273"/>
            <a:ext cx="3254864" cy="1200329"/>
          </a:xfrm>
          <a:prstGeom prst="rect">
            <a:avLst/>
          </a:prstGeom>
          <a:noFill/>
        </p:spPr>
        <p:txBody>
          <a:bodyPr wrap="square" rtlCol="0">
            <a:spAutoFit/>
          </a:bodyPr>
          <a:lstStyle/>
          <a:p>
            <a:pPr algn="ctr"/>
            <a:r>
              <a:rPr kumimoji="1" lang="ja-JP" altLang="en-US" sz="3600" b="1" dirty="0">
                <a:latin typeface="Meiryo UI" panose="020B0604030504040204" pitchFamily="50" charset="-128"/>
                <a:ea typeface="Meiryo UI" panose="020B0604030504040204" pitchFamily="50" charset="-128"/>
              </a:rPr>
              <a:t>人工知能</a:t>
            </a:r>
            <a:endParaRPr kumimoji="1" lang="en-US" altLang="ja-JP" sz="3600" b="1" dirty="0">
              <a:latin typeface="Meiryo UI" panose="020B0604030504040204" pitchFamily="50" charset="-128"/>
              <a:ea typeface="Meiryo UI" panose="020B0604030504040204" pitchFamily="50" charset="-128"/>
            </a:endParaRPr>
          </a:p>
          <a:p>
            <a:pPr algn="ctr"/>
            <a:r>
              <a:rPr lang="ja-JP" altLang="en-US" sz="3600" b="1" dirty="0">
                <a:latin typeface="Meiryo UI" panose="020B0604030504040204" pitchFamily="50" charset="-128"/>
                <a:ea typeface="Meiryo UI" panose="020B0604030504040204" pitchFamily="50" charset="-128"/>
              </a:rPr>
              <a:t>脳型コンピュータ</a:t>
            </a:r>
            <a:endParaRPr kumimoji="1" lang="ja-JP" altLang="en-US" sz="3600" b="1" dirty="0">
              <a:latin typeface="Meiryo UI" panose="020B0604030504040204" pitchFamily="50" charset="-128"/>
              <a:ea typeface="Meiryo UI" panose="020B0604030504040204" pitchFamily="50" charset="-128"/>
            </a:endParaRPr>
          </a:p>
        </p:txBody>
      </p:sp>
      <p:sp>
        <p:nvSpPr>
          <p:cNvPr id="26" name="テキスト ボックス 25"/>
          <p:cNvSpPr txBox="1"/>
          <p:nvPr/>
        </p:nvSpPr>
        <p:spPr>
          <a:xfrm>
            <a:off x="8958262" y="5557162"/>
            <a:ext cx="3254864" cy="1200329"/>
          </a:xfrm>
          <a:prstGeom prst="rect">
            <a:avLst/>
          </a:prstGeom>
          <a:noFill/>
        </p:spPr>
        <p:txBody>
          <a:bodyPr wrap="square" rtlCol="0">
            <a:spAutoFit/>
          </a:bodyPr>
          <a:lstStyle/>
          <a:p>
            <a:pPr algn="ctr"/>
            <a:r>
              <a:rPr lang="en-US" altLang="ja-JP" sz="3600" b="1" dirty="0">
                <a:latin typeface="Meiryo UI" panose="020B0604030504040204" pitchFamily="50" charset="-128"/>
                <a:ea typeface="Meiryo UI" panose="020B0604030504040204" pitchFamily="50" charset="-128"/>
              </a:rPr>
              <a:t>Human</a:t>
            </a:r>
          </a:p>
          <a:p>
            <a:pPr algn="ctr"/>
            <a:r>
              <a:rPr kumimoji="1" lang="en-US" altLang="ja-JP" sz="3600" b="1" dirty="0">
                <a:latin typeface="Meiryo UI" panose="020B0604030504040204" pitchFamily="50" charset="-128"/>
                <a:ea typeface="Meiryo UI" panose="020B0604030504040204" pitchFamily="50" charset="-128"/>
              </a:rPr>
              <a:t>Intelligence</a:t>
            </a:r>
            <a:endParaRPr kumimoji="1" lang="ja-JP" altLang="en-US" sz="3600" b="1" dirty="0">
              <a:latin typeface="Meiryo UI" panose="020B0604030504040204" pitchFamily="50" charset="-128"/>
              <a:ea typeface="Meiryo UI" panose="020B0604030504040204" pitchFamily="50" charset="-128"/>
            </a:endParaRPr>
          </a:p>
        </p:txBody>
      </p:sp>
      <p:pic>
        <p:nvPicPr>
          <p:cNvPr id="27" name="図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5373" y="3712217"/>
            <a:ext cx="1632878" cy="1916556"/>
          </a:xfrm>
          <a:prstGeom prst="rect">
            <a:avLst/>
          </a:prstGeom>
        </p:spPr>
      </p:pic>
      <p:sp>
        <p:nvSpPr>
          <p:cNvPr id="31" name="正方形/長方形 30"/>
          <p:cNvSpPr/>
          <p:nvPr/>
        </p:nvSpPr>
        <p:spPr>
          <a:xfrm>
            <a:off x="9174458" y="3549636"/>
            <a:ext cx="2631485" cy="200055"/>
          </a:xfrm>
          <a:prstGeom prst="rect">
            <a:avLst/>
          </a:prstGeom>
        </p:spPr>
        <p:txBody>
          <a:bodyPr wrap="square">
            <a:spAutoFit/>
          </a:bodyPr>
          <a:lstStyle/>
          <a:p>
            <a:r>
              <a:rPr lang="en-US" altLang="ja-JP" sz="700" dirty="0">
                <a:latin typeface="Meiryo UI" panose="020B0604030504040204" pitchFamily="50" charset="-128"/>
                <a:ea typeface="Meiryo UI" panose="020B0604030504040204" pitchFamily="50" charset="-128"/>
              </a:rPr>
              <a:t>https://www.pinterest.com/pin/143552306847934468/</a:t>
            </a:r>
            <a:endParaRPr lang="ja-JP" altLang="en-US" sz="700" dirty="0">
              <a:latin typeface="Meiryo UI" panose="020B0604030504040204" pitchFamily="50" charset="-128"/>
              <a:ea typeface="Meiryo UI" panose="020B0604030504040204" pitchFamily="50" charset="-128"/>
            </a:endParaRPr>
          </a:p>
        </p:txBody>
      </p:sp>
      <p:sp>
        <p:nvSpPr>
          <p:cNvPr id="32" name="正方形/長方形 31"/>
          <p:cNvSpPr/>
          <p:nvPr/>
        </p:nvSpPr>
        <p:spPr>
          <a:xfrm>
            <a:off x="9429900" y="334738"/>
            <a:ext cx="2772392" cy="200055"/>
          </a:xfrm>
          <a:prstGeom prst="rect">
            <a:avLst/>
          </a:prstGeom>
        </p:spPr>
        <p:txBody>
          <a:bodyPr wrap="square">
            <a:spAutoFit/>
          </a:bodyPr>
          <a:lstStyle/>
          <a:p>
            <a:r>
              <a:rPr lang="en-US" altLang="ja-JP" sz="700" dirty="0">
                <a:latin typeface="Meiryo UI" panose="020B0604030504040204" pitchFamily="50" charset="-128"/>
                <a:ea typeface="Meiryo UI" panose="020B0604030504040204" pitchFamily="50" charset="-128"/>
              </a:rPr>
              <a:t>https://www.pinterest.com/pin/402720391668814533/</a:t>
            </a:r>
            <a:endParaRPr lang="ja-JP" altLang="en-US" sz="700" dirty="0">
              <a:latin typeface="Meiryo UI" panose="020B0604030504040204" pitchFamily="50" charset="-128"/>
              <a:ea typeface="Meiryo UI" panose="020B0604030504040204" pitchFamily="50" charset="-128"/>
            </a:endParaRPr>
          </a:p>
        </p:txBody>
      </p:sp>
      <p:pic>
        <p:nvPicPr>
          <p:cNvPr id="34" name="図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26408" y="515192"/>
            <a:ext cx="1454583" cy="2323635"/>
          </a:xfrm>
          <a:prstGeom prst="rect">
            <a:avLst/>
          </a:prstGeom>
        </p:spPr>
      </p:pic>
      <p:sp>
        <p:nvSpPr>
          <p:cNvPr id="6" name="右矢印 5"/>
          <p:cNvSpPr/>
          <p:nvPr/>
        </p:nvSpPr>
        <p:spPr>
          <a:xfrm rot="18919134">
            <a:off x="6658067" y="2707936"/>
            <a:ext cx="1246061" cy="381513"/>
          </a:xfrm>
          <a:prstGeom prst="rightArrow">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右矢印 34"/>
          <p:cNvSpPr/>
          <p:nvPr/>
        </p:nvSpPr>
        <p:spPr>
          <a:xfrm rot="13538000">
            <a:off x="4556730" y="2663448"/>
            <a:ext cx="1384720" cy="381513"/>
          </a:xfrm>
          <a:prstGeom prst="rightArrow">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右矢印 35"/>
          <p:cNvSpPr/>
          <p:nvPr/>
        </p:nvSpPr>
        <p:spPr>
          <a:xfrm rot="8146080">
            <a:off x="4454314" y="4813681"/>
            <a:ext cx="1384720" cy="381513"/>
          </a:xfrm>
          <a:prstGeom prst="rightArrow">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右矢印 36"/>
          <p:cNvSpPr/>
          <p:nvPr/>
        </p:nvSpPr>
        <p:spPr>
          <a:xfrm rot="2527571">
            <a:off x="6872004" y="4714582"/>
            <a:ext cx="1246061" cy="381513"/>
          </a:xfrm>
          <a:prstGeom prst="rightArrow">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 name="Picture 20" descr="Heads"/>
          <p:cNvPicPr>
            <a:picLocks noChangeAspect="1" noChangeArrowheads="1"/>
          </p:cNvPicPr>
          <p:nvPr/>
        </p:nvPicPr>
        <p:blipFill>
          <a:blip r:embed="rId6" cstate="print">
            <a:extLst>
              <a:ext uri="{28A0092B-C50C-407E-A947-70E740481C1C}">
                <a14:useLocalDpi xmlns:a14="http://schemas.microsoft.com/office/drawing/2010/main" val="0"/>
              </a:ext>
            </a:extLst>
          </a:blip>
          <a:srcRect b="8443"/>
          <a:stretch>
            <a:fillRect/>
          </a:stretch>
        </p:blipFill>
        <p:spPr bwMode="auto">
          <a:xfrm>
            <a:off x="-36346" y="3549636"/>
            <a:ext cx="3286054" cy="1970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テキスト ボックス 37"/>
          <p:cNvSpPr txBox="1"/>
          <p:nvPr/>
        </p:nvSpPr>
        <p:spPr>
          <a:xfrm>
            <a:off x="243062" y="3508092"/>
            <a:ext cx="1224136" cy="338554"/>
          </a:xfrm>
          <a:prstGeom prst="rect">
            <a:avLst/>
          </a:prstGeom>
          <a:noFill/>
        </p:spPr>
        <p:txBody>
          <a:bodyPr wrap="square" rtlCol="0">
            <a:spAutoFit/>
          </a:bodyPr>
          <a:lstStyle/>
          <a:p>
            <a:r>
              <a:rPr kumimoji="1" lang="ja-JP" altLang="en-US" sz="1600" dirty="0">
                <a:latin typeface="游ゴシック" panose="020B0400000000000000" pitchFamily="50" charset="-128"/>
                <a:ea typeface="游ゴシック" panose="020B0400000000000000" pitchFamily="50" charset="-128"/>
              </a:rPr>
              <a:t>サイバー脳</a:t>
            </a:r>
          </a:p>
        </p:txBody>
      </p:sp>
      <p:sp>
        <p:nvSpPr>
          <p:cNvPr id="39" name="テキスト ボックス 38"/>
          <p:cNvSpPr txBox="1"/>
          <p:nvPr/>
        </p:nvSpPr>
        <p:spPr>
          <a:xfrm>
            <a:off x="2108258" y="3484018"/>
            <a:ext cx="1224136" cy="338554"/>
          </a:xfrm>
          <a:prstGeom prst="rect">
            <a:avLst/>
          </a:prstGeom>
          <a:noFill/>
        </p:spPr>
        <p:txBody>
          <a:bodyPr wrap="square" rtlCol="0">
            <a:spAutoFit/>
          </a:bodyPr>
          <a:lstStyle/>
          <a:p>
            <a:pPr algn="ctr"/>
            <a:r>
              <a:rPr kumimoji="1" lang="ja-JP" altLang="en-US" sz="1600" dirty="0">
                <a:latin typeface="游ゴシック" panose="020B0400000000000000" pitchFamily="50" charset="-128"/>
                <a:ea typeface="游ゴシック" panose="020B0400000000000000" pitchFamily="50" charset="-128"/>
              </a:rPr>
              <a:t>人間脳</a:t>
            </a:r>
          </a:p>
        </p:txBody>
      </p:sp>
      <p:sp>
        <p:nvSpPr>
          <p:cNvPr id="3" name="テキスト ボックス 2"/>
          <p:cNvSpPr txBox="1"/>
          <p:nvPr/>
        </p:nvSpPr>
        <p:spPr>
          <a:xfrm>
            <a:off x="1322343" y="5268872"/>
            <a:ext cx="785915" cy="230832"/>
          </a:xfrm>
          <a:prstGeom prst="rect">
            <a:avLst/>
          </a:prstGeom>
          <a:noFill/>
        </p:spPr>
        <p:txBody>
          <a:bodyPr wrap="square" rtlCol="0">
            <a:spAutoFit/>
          </a:bodyPr>
          <a:lstStyle/>
          <a:p>
            <a:pPr algn="ctr"/>
            <a:r>
              <a:rPr kumimoji="1" lang="en-US" altLang="ja-JP" sz="900" dirty="0">
                <a:latin typeface="Meiryo UI" panose="020B0604030504040204" pitchFamily="50" charset="-128"/>
                <a:ea typeface="Meiryo UI" panose="020B0604030504040204" pitchFamily="50" charset="-128"/>
              </a:rPr>
              <a:t>NIH</a:t>
            </a:r>
            <a:endParaRPr kumimoji="1" lang="ja-JP" altLang="en-US" sz="900" dirty="0">
              <a:latin typeface="Meiryo UI" panose="020B0604030504040204" pitchFamily="50" charset="-128"/>
              <a:ea typeface="Meiryo UI" panose="020B0604030504040204" pitchFamily="50" charset="-128"/>
            </a:endParaRPr>
          </a:p>
        </p:txBody>
      </p:sp>
      <p:pic>
        <p:nvPicPr>
          <p:cNvPr id="7" name="図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3962" y="984010"/>
            <a:ext cx="2742675" cy="1828450"/>
          </a:xfrm>
          <a:prstGeom prst="rect">
            <a:avLst/>
          </a:prstGeom>
        </p:spPr>
      </p:pic>
      <p:sp>
        <p:nvSpPr>
          <p:cNvPr id="8" name="正方形/長方形 7"/>
          <p:cNvSpPr/>
          <p:nvPr/>
        </p:nvSpPr>
        <p:spPr>
          <a:xfrm>
            <a:off x="435886" y="804470"/>
            <a:ext cx="2539478" cy="230832"/>
          </a:xfrm>
          <a:prstGeom prst="rect">
            <a:avLst/>
          </a:prstGeom>
        </p:spPr>
        <p:txBody>
          <a:bodyPr wrap="none">
            <a:spAutoFit/>
          </a:bodyPr>
          <a:lstStyle/>
          <a:p>
            <a:r>
              <a:rPr lang="en-US" altLang="ja-JP" sz="900" dirty="0"/>
              <a:t>http://programming-study.com/trouble/vr-ar-mr/</a:t>
            </a:r>
            <a:endParaRPr lang="ja-JP" altLang="en-US" sz="900" dirty="0"/>
          </a:p>
        </p:txBody>
      </p:sp>
    </p:spTree>
    <p:extLst>
      <p:ext uri="{BB962C8B-B14F-4D97-AF65-F5344CB8AC3E}">
        <p14:creationId xmlns:p14="http://schemas.microsoft.com/office/powerpoint/2010/main" val="418717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969682" y="0"/>
            <a:ext cx="10358652" cy="584775"/>
          </a:xfrm>
          <a:prstGeom prst="rect">
            <a:avLst/>
          </a:prstGeom>
          <a:noFill/>
        </p:spPr>
        <p:txBody>
          <a:bodyPr wrap="square" rtlCol="0">
            <a:spAutoFit/>
          </a:bodyPr>
          <a:lstStyle/>
          <a:p>
            <a:pPr algn="ctr"/>
            <a:r>
              <a:rPr lang="ja-JP" altLang="en-US" sz="3200" b="1" dirty="0">
                <a:latin typeface="Meiryo UI" panose="020B0604030504040204" pitchFamily="50" charset="-128"/>
                <a:ea typeface="Meiryo UI" panose="020B0604030504040204" pitchFamily="50" charset="-128"/>
              </a:rPr>
              <a:t>脳科学の研究成果は、既に人工知能に活かされている</a:t>
            </a:r>
            <a:endParaRPr kumimoji="1" lang="ja-JP" altLang="en-US" sz="3200" b="1" dirty="0">
              <a:latin typeface="Meiryo UI" panose="020B0604030504040204" pitchFamily="50" charset="-128"/>
              <a:ea typeface="Meiryo UI" panose="020B0604030504040204" pitchFamily="50" charset="-128"/>
            </a:endParaRPr>
          </a:p>
        </p:txBody>
      </p:sp>
      <p:sp>
        <p:nvSpPr>
          <p:cNvPr id="3" name="正方形/長方形 2"/>
          <p:cNvSpPr/>
          <p:nvPr/>
        </p:nvSpPr>
        <p:spPr>
          <a:xfrm>
            <a:off x="244997" y="584775"/>
            <a:ext cx="11702005" cy="1015663"/>
          </a:xfrm>
          <a:prstGeom prst="rect">
            <a:avLst/>
          </a:prstGeom>
        </p:spPr>
        <p:txBody>
          <a:bodyPr wrap="square">
            <a:spAutoFit/>
          </a:bodyPr>
          <a:lstStyle/>
          <a:p>
            <a:r>
              <a:rPr lang="ja-JP" altLang="en-US" sz="2000" dirty="0">
                <a:latin typeface="Meiryo UI" panose="020B0604030504040204" pitchFamily="50" charset="-128"/>
                <a:ea typeface="Meiryo UI" panose="020B0604030504040204" pitchFamily="50" charset="-128"/>
              </a:rPr>
              <a:t>画像認識に脳科学で「</a:t>
            </a:r>
            <a:r>
              <a:rPr lang="en-US" altLang="ja-JP" sz="2000" b="1" u="sng" dirty="0">
                <a:solidFill>
                  <a:srgbClr val="C00000"/>
                </a:solidFill>
                <a:latin typeface="Meiryo UI" panose="020B0604030504040204" pitchFamily="50" charset="-128"/>
                <a:ea typeface="Meiryo UI" panose="020B0604030504040204" pitchFamily="50" charset="-128"/>
              </a:rPr>
              <a:t>Attention</a:t>
            </a:r>
            <a:r>
              <a:rPr lang="ja-JP" altLang="en-US" sz="2000" dirty="0">
                <a:latin typeface="Meiryo UI" panose="020B0604030504040204" pitchFamily="50" charset="-128"/>
                <a:ea typeface="Meiryo UI" panose="020B0604030504040204" pitchFamily="50" charset="-128"/>
              </a:rPr>
              <a:t>」と呼ばれる、脳の処理を学んだ結果が反映されている。</a:t>
            </a:r>
            <a:endParaRPr lang="en-US" altLang="ja-JP" sz="2000" dirty="0">
              <a:latin typeface="Meiryo UI" panose="020B0604030504040204" pitchFamily="50" charset="-128"/>
              <a:ea typeface="Meiryo UI" panose="020B0604030504040204" pitchFamily="50" charset="-128"/>
            </a:endParaRPr>
          </a:p>
          <a:p>
            <a:r>
              <a:rPr lang="ja-JP" altLang="en-US" sz="2000" b="1" u="sng" dirty="0">
                <a:latin typeface="Meiryo UI" panose="020B0604030504040204" pitchFamily="50" charset="-128"/>
                <a:ea typeface="Meiryo UI" panose="020B0604030504040204" pitchFamily="50" charset="-128"/>
              </a:rPr>
              <a:t>脳は全ての入力情報を平等に扱わない</a:t>
            </a:r>
            <a:r>
              <a:rPr lang="ja-JP" altLang="en-US" sz="2000" dirty="0">
                <a:latin typeface="Meiryo UI" panose="020B0604030504040204" pitchFamily="50" charset="-128"/>
                <a:ea typeface="Meiryo UI" panose="020B0604030504040204" pitchFamily="50" charset="-128"/>
              </a:rPr>
              <a:t>。自分にとって</a:t>
            </a:r>
            <a:r>
              <a:rPr lang="ja-JP" altLang="en-US" sz="2000" b="1" dirty="0">
                <a:latin typeface="Meiryo UI" panose="020B0604030504040204" pitchFamily="50" charset="-128"/>
                <a:ea typeface="Meiryo UI" panose="020B0604030504040204" pitchFamily="50" charset="-128"/>
              </a:rPr>
              <a:t>大切な入力を優先的に処理</a:t>
            </a:r>
            <a:r>
              <a:rPr lang="ja-JP" altLang="en-US" sz="2000" dirty="0">
                <a:latin typeface="Meiryo UI" panose="020B0604030504040204" pitchFamily="50" charset="-128"/>
                <a:ea typeface="Meiryo UI" panose="020B0604030504040204" pitchFamily="50" charset="-128"/>
              </a:rPr>
              <a:t>し、</a:t>
            </a:r>
            <a:r>
              <a:rPr lang="ja-JP" altLang="en-US" sz="2000" b="1" dirty="0">
                <a:latin typeface="Meiryo UI" panose="020B0604030504040204" pitchFamily="50" charset="-128"/>
                <a:ea typeface="Meiryo UI" panose="020B0604030504040204" pitchFamily="50" charset="-128"/>
              </a:rPr>
              <a:t>そうでないものの処理を犠牲にする</a:t>
            </a:r>
            <a:r>
              <a:rPr lang="ja-JP" altLang="en-US" sz="2000" dirty="0">
                <a:latin typeface="Meiryo UI" panose="020B0604030504040204" pitchFamily="50" charset="-128"/>
                <a:ea typeface="Meiryo UI" panose="020B0604030504040204" pitchFamily="50" charset="-128"/>
              </a:rPr>
              <a:t>仕組みが「</a:t>
            </a:r>
            <a:r>
              <a:rPr lang="en-US" altLang="ja-JP" sz="2000" b="1" u="sng" dirty="0">
                <a:solidFill>
                  <a:srgbClr val="C00000"/>
                </a:solidFill>
                <a:latin typeface="Meiryo UI" panose="020B0604030504040204" pitchFamily="50" charset="-128"/>
                <a:ea typeface="Meiryo UI" panose="020B0604030504040204" pitchFamily="50" charset="-128"/>
              </a:rPr>
              <a:t>Attention</a:t>
            </a:r>
            <a:r>
              <a:rPr lang="ja-JP" altLang="en-US" sz="2000" dirty="0">
                <a:latin typeface="Meiryo UI" panose="020B0604030504040204" pitchFamily="50" charset="-128"/>
                <a:ea typeface="Meiryo UI" panose="020B0604030504040204" pitchFamily="50" charset="-128"/>
              </a:rPr>
              <a:t>」である。</a:t>
            </a:r>
            <a:endParaRPr lang="en-US" altLang="ja-JP" sz="1600" dirty="0">
              <a:latin typeface="Meiryo UI" panose="020B0604030504040204" pitchFamily="50" charset="-128"/>
              <a:ea typeface="Meiryo UI" panose="020B0604030504040204" pitchFamily="50" charset="-128"/>
            </a:endParaRPr>
          </a:p>
        </p:txBody>
      </p:sp>
      <p:sp>
        <p:nvSpPr>
          <p:cNvPr id="8" name="正方形/長方形 7"/>
          <p:cNvSpPr/>
          <p:nvPr/>
        </p:nvSpPr>
        <p:spPr>
          <a:xfrm>
            <a:off x="1886537" y="5539607"/>
            <a:ext cx="9021117" cy="230832"/>
          </a:xfrm>
          <a:prstGeom prst="rect">
            <a:avLst/>
          </a:prstGeom>
        </p:spPr>
        <p:txBody>
          <a:bodyPr wrap="square">
            <a:spAutoFit/>
          </a:bodyPr>
          <a:lstStyle/>
          <a:p>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Show, Attend and Tell: Neural Image Caption</a:t>
            </a:r>
            <a:r>
              <a:rPr lang="ja-JP" altLang="en-US" sz="900" dirty="0">
                <a:latin typeface="Meiryo UI" panose="020B0604030504040204" pitchFamily="50" charset="-128"/>
                <a:ea typeface="Meiryo UI" panose="020B0604030504040204" pitchFamily="50" charset="-128"/>
              </a:rPr>
              <a:t>　</a:t>
            </a:r>
            <a:r>
              <a:rPr lang="en-US" altLang="ja-JP" sz="900" dirty="0">
                <a:latin typeface="Meiryo UI" panose="020B0604030504040204" pitchFamily="50" charset="-128"/>
                <a:ea typeface="Meiryo UI" panose="020B0604030504040204" pitchFamily="50" charset="-128"/>
              </a:rPr>
              <a:t>Generation with Visual Attention </a:t>
            </a:r>
            <a:r>
              <a:rPr lang="en-US" altLang="ja-JP" sz="900" dirty="0">
                <a:latin typeface="Meiryo UI" panose="020B0604030504040204" pitchFamily="50" charset="-128"/>
                <a:ea typeface="Meiryo UI" panose="020B0604030504040204" pitchFamily="50" charset="-128"/>
                <a:hlinkClick r:id="rId3"/>
              </a:rPr>
              <a:t>https://arxiv.org/pdf/1502.03044.pdf</a:t>
            </a:r>
            <a:r>
              <a:rPr lang="en-US" altLang="ja-JP" sz="900" dirty="0">
                <a:latin typeface="Meiryo UI" panose="020B0604030504040204" pitchFamily="50" charset="-128"/>
                <a:ea typeface="Meiryo UI" panose="020B0604030504040204" pitchFamily="50" charset="-128"/>
              </a:rPr>
              <a:t> </a:t>
            </a:r>
            <a:endParaRPr lang="ja-JP" altLang="en-US" sz="900" dirty="0">
              <a:latin typeface="Meiryo UI" panose="020B0604030504040204" pitchFamily="50" charset="-128"/>
              <a:ea typeface="Meiryo UI" panose="020B0604030504040204" pitchFamily="50" charset="-128"/>
            </a:endParaRPr>
          </a:p>
        </p:txBody>
      </p:sp>
      <p:sp>
        <p:nvSpPr>
          <p:cNvPr id="9" name="正方形/長方形 8"/>
          <p:cNvSpPr/>
          <p:nvPr/>
        </p:nvSpPr>
        <p:spPr>
          <a:xfrm>
            <a:off x="0" y="5839674"/>
            <a:ext cx="12192000" cy="923330"/>
          </a:xfrm>
          <a:prstGeom prst="rect">
            <a:avLst/>
          </a:prstGeom>
        </p:spPr>
        <p:txBody>
          <a:bodyPr wrap="square">
            <a:spAutoFit/>
          </a:bodyPr>
          <a:lstStyle/>
          <a:p>
            <a:r>
              <a:rPr lang="ja-JP" altLang="en-US" dirty="0">
                <a:latin typeface="Meiryo UI" panose="020B0604030504040204" pitchFamily="50" charset="-128"/>
                <a:ea typeface="Meiryo UI" panose="020B0604030504040204" pitchFamily="50" charset="-128"/>
              </a:rPr>
              <a:t>画像処理のアルゴリズム</a:t>
            </a:r>
            <a:r>
              <a:rPr lang="en-US" altLang="ja-JP" dirty="0">
                <a:latin typeface="Meiryo UI" panose="020B0604030504040204" pitchFamily="50" charset="-128"/>
                <a:ea typeface="Meiryo UI" panose="020B0604030504040204" pitchFamily="50" charset="-128"/>
              </a:rPr>
              <a:t>CNN (Convolutional Neural Network)</a:t>
            </a:r>
            <a:r>
              <a:rPr lang="ja-JP" altLang="en-US" dirty="0">
                <a:latin typeface="Meiryo UI" panose="020B0604030504040204" pitchFamily="50" charset="-128"/>
                <a:ea typeface="Meiryo UI" panose="020B0604030504040204" pitchFamily="50" charset="-128"/>
              </a:rPr>
              <a:t>は、画像の入力ピクセルを全て平等に処理していた。脳と目の仕組みを模倣して、ステップごとに入力画像の一部を取り出し、ネットワーク内の表象を更新し、次の場所のサンプリングする、というアルゴリズムを開発。既存の</a:t>
            </a:r>
            <a:r>
              <a:rPr lang="en-US" altLang="ja-JP" dirty="0">
                <a:latin typeface="Meiryo UI" panose="020B0604030504040204" pitchFamily="50" charset="-128"/>
                <a:ea typeface="Meiryo UI" panose="020B0604030504040204" pitchFamily="50" charset="-128"/>
              </a:rPr>
              <a:t>CNN</a:t>
            </a:r>
            <a:r>
              <a:rPr lang="ja-JP" altLang="en-US" dirty="0">
                <a:latin typeface="Meiryo UI" panose="020B0604030504040204" pitchFamily="50" charset="-128"/>
                <a:ea typeface="Meiryo UI" panose="020B0604030504040204" pitchFamily="50" charset="-128"/>
              </a:rPr>
              <a:t>よりもより高い物体認識のスコアを出すだけでなく、効率的な計算によって計算コストも大幅に削減。</a:t>
            </a:r>
          </a:p>
        </p:txBody>
      </p:sp>
      <p:grpSp>
        <p:nvGrpSpPr>
          <p:cNvPr id="12" name="グループ化 11"/>
          <p:cNvGrpSpPr/>
          <p:nvPr/>
        </p:nvGrpSpPr>
        <p:grpSpPr>
          <a:xfrm>
            <a:off x="443560" y="1722603"/>
            <a:ext cx="11385812" cy="3839042"/>
            <a:chOff x="547687" y="2169372"/>
            <a:chExt cx="11096625" cy="3571875"/>
          </a:xfrm>
        </p:grpSpPr>
        <p:pic>
          <p:nvPicPr>
            <p:cNvPr id="10" name="図 9"/>
            <p:cNvPicPr>
              <a:picLocks noChangeAspect="1"/>
            </p:cNvPicPr>
            <p:nvPr/>
          </p:nvPicPr>
          <p:blipFill>
            <a:blip r:embed="rId4"/>
            <a:stretch>
              <a:fillRect/>
            </a:stretch>
          </p:blipFill>
          <p:spPr>
            <a:xfrm>
              <a:off x="547687" y="2169372"/>
              <a:ext cx="11096625" cy="1809750"/>
            </a:xfrm>
            <a:prstGeom prst="rect">
              <a:avLst/>
            </a:prstGeom>
          </p:spPr>
        </p:pic>
        <p:pic>
          <p:nvPicPr>
            <p:cNvPr id="11" name="図 10"/>
            <p:cNvPicPr>
              <a:picLocks noChangeAspect="1"/>
            </p:cNvPicPr>
            <p:nvPr/>
          </p:nvPicPr>
          <p:blipFill>
            <a:blip r:embed="rId5"/>
            <a:stretch>
              <a:fillRect/>
            </a:stretch>
          </p:blipFill>
          <p:spPr>
            <a:xfrm>
              <a:off x="547687" y="3979122"/>
              <a:ext cx="11096625" cy="1762125"/>
            </a:xfrm>
            <a:prstGeom prst="rect">
              <a:avLst/>
            </a:prstGeom>
          </p:spPr>
        </p:pic>
      </p:grpSp>
    </p:spTree>
    <p:extLst>
      <p:ext uri="{BB962C8B-B14F-4D97-AF65-F5344CB8AC3E}">
        <p14:creationId xmlns:p14="http://schemas.microsoft.com/office/powerpoint/2010/main" val="2441848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p:cNvGrpSpPr/>
          <p:nvPr/>
        </p:nvGrpSpPr>
        <p:grpSpPr>
          <a:xfrm>
            <a:off x="8813939" y="4130719"/>
            <a:ext cx="3478251" cy="2763668"/>
            <a:chOff x="-135691" y="3775009"/>
            <a:chExt cx="3478251" cy="2763668"/>
          </a:xfrm>
        </p:grpSpPr>
        <p:grpSp>
          <p:nvGrpSpPr>
            <p:cNvPr id="55" name="グループ化 54"/>
            <p:cNvGrpSpPr/>
            <p:nvPr/>
          </p:nvGrpSpPr>
          <p:grpSpPr>
            <a:xfrm>
              <a:off x="-135691" y="3775009"/>
              <a:ext cx="3478251" cy="2508023"/>
              <a:chOff x="-168000" y="3823923"/>
              <a:chExt cx="3478251" cy="2508023"/>
            </a:xfrm>
          </p:grpSpPr>
          <p:pic>
            <p:nvPicPr>
              <p:cNvPr id="47" name="図 46"/>
              <p:cNvPicPr>
                <a:picLocks noChangeAspect="1"/>
              </p:cNvPicPr>
              <p:nvPr/>
            </p:nvPicPr>
            <p:blipFill>
              <a:blip r:embed="rId3"/>
              <a:stretch>
                <a:fillRect/>
              </a:stretch>
            </p:blipFill>
            <p:spPr>
              <a:xfrm>
                <a:off x="120447" y="4255483"/>
                <a:ext cx="2817009" cy="2069845"/>
              </a:xfrm>
              <a:prstGeom prst="rect">
                <a:avLst/>
              </a:prstGeom>
            </p:spPr>
          </p:pic>
          <p:sp>
            <p:nvSpPr>
              <p:cNvPr id="48" name="正方形/長方形 47"/>
              <p:cNvSpPr/>
              <p:nvPr/>
            </p:nvSpPr>
            <p:spPr>
              <a:xfrm>
                <a:off x="971787" y="3823923"/>
                <a:ext cx="1338828" cy="369332"/>
              </a:xfrm>
              <a:prstGeom prst="rect">
                <a:avLst/>
              </a:prstGeom>
            </p:spPr>
            <p:txBody>
              <a:bodyPr wrap="none">
                <a:spAutoFit/>
              </a:bodyPr>
              <a:lstStyle/>
              <a:p>
                <a:r>
                  <a:rPr lang="ja-JP" altLang="en-US" b="1" dirty="0">
                    <a:latin typeface="Meiryo UI" panose="020B0604030504040204" pitchFamily="50" charset="-128"/>
                    <a:ea typeface="Meiryo UI" panose="020B0604030504040204" pitchFamily="50" charset="-128"/>
                  </a:rPr>
                  <a:t>大脳辺縁系</a:t>
                </a:r>
              </a:p>
            </p:txBody>
          </p:sp>
          <p:sp>
            <p:nvSpPr>
              <p:cNvPr id="49" name="テキスト ボックス 48"/>
              <p:cNvSpPr txBox="1"/>
              <p:nvPr/>
            </p:nvSpPr>
            <p:spPr>
              <a:xfrm>
                <a:off x="2260240" y="4261843"/>
                <a:ext cx="811128" cy="254215"/>
              </a:xfrm>
              <a:prstGeom prst="rect">
                <a:avLst/>
              </a:prstGeom>
              <a:noFill/>
            </p:spPr>
            <p:txBody>
              <a:bodyPr wrap="square" rtlCol="0">
                <a:spAutoFit/>
              </a:bodyPr>
              <a:lstStyle/>
              <a:p>
                <a:r>
                  <a:rPr kumimoji="1" lang="ja-JP" altLang="en-US" sz="1050" dirty="0">
                    <a:latin typeface="Meiryo UI" panose="020B0604030504040204" pitchFamily="50" charset="-128"/>
                    <a:ea typeface="Meiryo UI" panose="020B0604030504040204" pitchFamily="50" charset="-128"/>
                  </a:rPr>
                  <a:t>帯状回</a:t>
                </a:r>
              </a:p>
            </p:txBody>
          </p:sp>
          <p:sp>
            <p:nvSpPr>
              <p:cNvPr id="50" name="テキスト ボックス 49"/>
              <p:cNvSpPr txBox="1"/>
              <p:nvPr/>
            </p:nvSpPr>
            <p:spPr>
              <a:xfrm>
                <a:off x="2654844" y="4794717"/>
                <a:ext cx="565223" cy="253916"/>
              </a:xfrm>
              <a:prstGeom prst="rect">
                <a:avLst/>
              </a:prstGeom>
              <a:noFill/>
            </p:spPr>
            <p:txBody>
              <a:bodyPr wrap="square" rtlCol="0">
                <a:spAutoFit/>
              </a:bodyPr>
              <a:lstStyle/>
              <a:p>
                <a:r>
                  <a:rPr kumimoji="1" lang="ja-JP" altLang="en-US" sz="1050" dirty="0">
                    <a:latin typeface="Meiryo UI" panose="020B0604030504040204" pitchFamily="50" charset="-128"/>
                    <a:ea typeface="Meiryo UI" panose="020B0604030504040204" pitchFamily="50" charset="-128"/>
                  </a:rPr>
                  <a:t>視床</a:t>
                </a:r>
              </a:p>
            </p:txBody>
          </p:sp>
          <p:sp>
            <p:nvSpPr>
              <p:cNvPr id="51" name="テキスト ボックス 50"/>
              <p:cNvSpPr txBox="1"/>
              <p:nvPr/>
            </p:nvSpPr>
            <p:spPr>
              <a:xfrm>
                <a:off x="2745028" y="5646889"/>
                <a:ext cx="565223" cy="253916"/>
              </a:xfrm>
              <a:prstGeom prst="rect">
                <a:avLst/>
              </a:prstGeom>
              <a:noFill/>
            </p:spPr>
            <p:txBody>
              <a:bodyPr wrap="square" rtlCol="0">
                <a:spAutoFit/>
              </a:bodyPr>
              <a:lstStyle/>
              <a:p>
                <a:r>
                  <a:rPr kumimoji="1" lang="ja-JP" altLang="en-US" sz="1050" dirty="0">
                    <a:latin typeface="Meiryo UI" panose="020B0604030504040204" pitchFamily="50" charset="-128"/>
                    <a:ea typeface="Meiryo UI" panose="020B0604030504040204" pitchFamily="50" charset="-128"/>
                  </a:rPr>
                  <a:t>海馬</a:t>
                </a:r>
              </a:p>
            </p:txBody>
          </p:sp>
          <p:sp>
            <p:nvSpPr>
              <p:cNvPr id="52" name="テキスト ボックス 51"/>
              <p:cNvSpPr txBox="1"/>
              <p:nvPr/>
            </p:nvSpPr>
            <p:spPr>
              <a:xfrm>
                <a:off x="2650806" y="6078030"/>
                <a:ext cx="659445" cy="253916"/>
              </a:xfrm>
              <a:prstGeom prst="rect">
                <a:avLst/>
              </a:prstGeom>
              <a:noFill/>
            </p:spPr>
            <p:txBody>
              <a:bodyPr wrap="square" rtlCol="0">
                <a:spAutoFit/>
              </a:bodyPr>
              <a:lstStyle/>
              <a:p>
                <a:r>
                  <a:rPr kumimoji="1" lang="ja-JP" altLang="en-US" sz="1050" dirty="0">
                    <a:latin typeface="Meiryo UI" panose="020B0604030504040204" pitchFamily="50" charset="-128"/>
                    <a:ea typeface="Meiryo UI" panose="020B0604030504040204" pitchFamily="50" charset="-128"/>
                  </a:rPr>
                  <a:t>偏桃体</a:t>
                </a:r>
              </a:p>
            </p:txBody>
          </p:sp>
          <p:sp>
            <p:nvSpPr>
              <p:cNvPr id="53" name="テキスト ボックス 52"/>
              <p:cNvSpPr txBox="1"/>
              <p:nvPr/>
            </p:nvSpPr>
            <p:spPr>
              <a:xfrm>
                <a:off x="-168000" y="6008753"/>
                <a:ext cx="659445" cy="253916"/>
              </a:xfrm>
              <a:prstGeom prst="rect">
                <a:avLst/>
              </a:prstGeom>
              <a:noFill/>
            </p:spPr>
            <p:txBody>
              <a:bodyPr wrap="square" rtlCol="0">
                <a:spAutoFit/>
              </a:bodyPr>
              <a:lstStyle/>
              <a:p>
                <a:r>
                  <a:rPr kumimoji="1" lang="ja-JP" altLang="en-US" sz="1050" dirty="0">
                    <a:latin typeface="Meiryo UI" panose="020B0604030504040204" pitchFamily="50" charset="-128"/>
                    <a:ea typeface="Meiryo UI" panose="020B0604030504040204" pitchFamily="50" charset="-128"/>
                  </a:rPr>
                  <a:t>中隔核</a:t>
                </a:r>
              </a:p>
            </p:txBody>
          </p:sp>
          <p:sp>
            <p:nvSpPr>
              <p:cNvPr id="54" name="テキスト ボックス 53"/>
              <p:cNvSpPr txBox="1"/>
              <p:nvPr/>
            </p:nvSpPr>
            <p:spPr>
              <a:xfrm>
                <a:off x="-58918" y="4991940"/>
                <a:ext cx="496779" cy="253916"/>
              </a:xfrm>
              <a:prstGeom prst="rect">
                <a:avLst/>
              </a:prstGeom>
              <a:noFill/>
            </p:spPr>
            <p:txBody>
              <a:bodyPr wrap="square" rtlCol="0">
                <a:spAutoFit/>
              </a:bodyPr>
              <a:lstStyle/>
              <a:p>
                <a:r>
                  <a:rPr lang="ja-JP" altLang="en-US" sz="1050" dirty="0">
                    <a:latin typeface="Meiryo UI" panose="020B0604030504040204" pitchFamily="50" charset="-128"/>
                    <a:ea typeface="Meiryo UI" panose="020B0604030504040204" pitchFamily="50" charset="-128"/>
                  </a:rPr>
                  <a:t>脳弓</a:t>
                </a:r>
                <a:endParaRPr kumimoji="1" lang="ja-JP" altLang="en-US" sz="1050" dirty="0">
                  <a:latin typeface="Meiryo UI" panose="020B0604030504040204" pitchFamily="50" charset="-128"/>
                  <a:ea typeface="Meiryo UI" panose="020B0604030504040204" pitchFamily="50" charset="-128"/>
                </a:endParaRPr>
              </a:p>
            </p:txBody>
          </p:sp>
        </p:grpSp>
        <p:sp>
          <p:nvSpPr>
            <p:cNvPr id="57" name="正方形/長方形 56"/>
            <p:cNvSpPr/>
            <p:nvPr/>
          </p:nvSpPr>
          <p:spPr>
            <a:xfrm>
              <a:off x="552590" y="6323233"/>
              <a:ext cx="2172390" cy="215444"/>
            </a:xfrm>
            <a:prstGeom prst="rect">
              <a:avLst/>
            </a:prstGeom>
          </p:spPr>
          <p:txBody>
            <a:bodyPr wrap="none">
              <a:spAutoFit/>
            </a:bodyPr>
            <a:lstStyle/>
            <a:p>
              <a:r>
                <a:rPr lang="en-US" altLang="ja-JP" sz="800" dirty="0"/>
                <a:t>http://www.akira3132.info/limbic_system.html</a:t>
              </a:r>
              <a:endParaRPr lang="ja-JP" altLang="en-US" sz="800" dirty="0"/>
            </a:p>
          </p:txBody>
        </p:sp>
      </p:grpSp>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4" y="3566421"/>
            <a:ext cx="3750622" cy="3165525"/>
          </a:xfrm>
          <a:prstGeom prst="rect">
            <a:avLst/>
          </a:prstGeom>
        </p:spPr>
      </p:pic>
      <p:sp>
        <p:nvSpPr>
          <p:cNvPr id="5" name="テキスト ボックス 4"/>
          <p:cNvSpPr txBox="1"/>
          <p:nvPr/>
        </p:nvSpPr>
        <p:spPr>
          <a:xfrm>
            <a:off x="0" y="0"/>
            <a:ext cx="12192000" cy="584775"/>
          </a:xfrm>
          <a:prstGeom prst="rect">
            <a:avLst/>
          </a:prstGeom>
          <a:noFill/>
        </p:spPr>
        <p:txBody>
          <a:bodyPr wrap="square" rtlCol="0">
            <a:spAutoFit/>
          </a:bodyPr>
          <a:lstStyle/>
          <a:p>
            <a:pPr algn="ctr"/>
            <a:r>
              <a:rPr lang="ja-JP" altLang="en-US" sz="3200" b="1" dirty="0">
                <a:solidFill>
                  <a:srgbClr val="C00000"/>
                </a:solidFill>
                <a:latin typeface="Meiryo UI" panose="020B0604030504040204" pitchFamily="50" charset="-128"/>
                <a:ea typeface="Meiryo UI" panose="020B0604030504040204" pitchFamily="50" charset="-128"/>
              </a:rPr>
              <a:t>海馬</a:t>
            </a:r>
            <a:r>
              <a:rPr lang="ja-JP" altLang="en-US" sz="3200" b="1" dirty="0">
                <a:latin typeface="Meiryo UI" panose="020B0604030504040204" pitchFamily="50" charset="-128"/>
                <a:ea typeface="Meiryo UI" panose="020B0604030504040204" pitchFamily="50" charset="-128"/>
              </a:rPr>
              <a:t>：エピソード記憶</a:t>
            </a:r>
            <a:endParaRPr kumimoji="1" lang="ja-JP" altLang="en-US" sz="3200" b="1" dirty="0">
              <a:latin typeface="Meiryo UI" panose="020B0604030504040204" pitchFamily="50" charset="-128"/>
              <a:ea typeface="Meiryo UI" panose="020B0604030504040204" pitchFamily="50" charset="-128"/>
            </a:endParaRPr>
          </a:p>
        </p:txBody>
      </p:sp>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3808" y="2843749"/>
            <a:ext cx="5244476" cy="3684060"/>
          </a:xfrm>
          <a:prstGeom prst="rect">
            <a:avLst/>
          </a:prstGeom>
        </p:spPr>
      </p:pic>
      <p:sp>
        <p:nvSpPr>
          <p:cNvPr id="4" name="正方形/長方形 3"/>
          <p:cNvSpPr/>
          <p:nvPr/>
        </p:nvSpPr>
        <p:spPr>
          <a:xfrm>
            <a:off x="4444170" y="6407910"/>
            <a:ext cx="4051130" cy="461665"/>
          </a:xfrm>
          <a:prstGeom prst="rect">
            <a:avLst/>
          </a:prstGeom>
        </p:spPr>
        <p:txBody>
          <a:bodyPr wrap="square">
            <a:spAutoFit/>
          </a:bodyPr>
          <a:lstStyle/>
          <a:p>
            <a:r>
              <a:rPr lang="ja-JP" altLang="en-US" sz="800" dirty="0">
                <a:latin typeface="Meiryo UI" panose="020B0604030504040204" pitchFamily="50" charset="-128"/>
                <a:ea typeface="Meiryo UI" panose="020B0604030504040204" pitchFamily="50" charset="-128"/>
              </a:rPr>
              <a:t>（出典）</a:t>
            </a:r>
            <a:endParaRPr lang="en-US" altLang="ja-JP" sz="800" dirty="0">
              <a:latin typeface="Meiryo UI" panose="020B0604030504040204" pitchFamily="50" charset="-128"/>
              <a:ea typeface="Meiryo UI" panose="020B0604030504040204" pitchFamily="50" charset="-128"/>
            </a:endParaRPr>
          </a:p>
          <a:p>
            <a:r>
              <a:rPr lang="en-US" altLang="ja-JP" sz="800" dirty="0">
                <a:latin typeface="Meiryo UI" panose="020B0604030504040204" pitchFamily="50" charset="-128"/>
                <a:ea typeface="Meiryo UI" panose="020B0604030504040204" pitchFamily="50" charset="-128"/>
              </a:rPr>
              <a:t>https://www.researchgate.net/figure/Hippocampus-and-associated-structures_fig1_257885087</a:t>
            </a:r>
            <a:endParaRPr lang="ja-JP" altLang="en-US" sz="800" dirty="0">
              <a:latin typeface="Meiryo UI" panose="020B0604030504040204" pitchFamily="50" charset="-128"/>
              <a:ea typeface="Meiryo UI" panose="020B0604030504040204" pitchFamily="50" charset="-128"/>
            </a:endParaRPr>
          </a:p>
        </p:txBody>
      </p:sp>
      <p:sp>
        <p:nvSpPr>
          <p:cNvPr id="7" name="円/楕円 6"/>
          <p:cNvSpPr/>
          <p:nvPr/>
        </p:nvSpPr>
        <p:spPr>
          <a:xfrm>
            <a:off x="1551008" y="5613715"/>
            <a:ext cx="706056" cy="494185"/>
          </a:xfrm>
          <a:prstGeom prst="ellipse">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コネクタ 8"/>
          <p:cNvCxnSpPr>
            <a:stCxn id="7" idx="0"/>
          </p:cNvCxnSpPr>
          <p:nvPr/>
        </p:nvCxnSpPr>
        <p:spPr>
          <a:xfrm flipV="1">
            <a:off x="1904036" y="5322313"/>
            <a:ext cx="2413329" cy="291402"/>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a:stCxn id="7" idx="4"/>
          </p:cNvCxnSpPr>
          <p:nvPr/>
        </p:nvCxnSpPr>
        <p:spPr>
          <a:xfrm>
            <a:off x="1904036" y="6107900"/>
            <a:ext cx="2216124" cy="231226"/>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128124" y="6651543"/>
            <a:ext cx="4548851" cy="215444"/>
          </a:xfrm>
          <a:prstGeom prst="rect">
            <a:avLst/>
          </a:prstGeom>
        </p:spPr>
        <p:txBody>
          <a:bodyPr wrap="square">
            <a:spAutoFit/>
          </a:bodyPr>
          <a:lstStyle/>
          <a:p>
            <a:r>
              <a:rPr lang="ja-JP" altLang="en-US" sz="800" dirty="0">
                <a:latin typeface="Meiryo UI" panose="020B0604030504040204" pitchFamily="50" charset="-128"/>
                <a:ea typeface="Meiryo UI" panose="020B0604030504040204" pitchFamily="50" charset="-128"/>
              </a:rPr>
              <a:t>（出典）</a:t>
            </a:r>
            <a:r>
              <a:rPr lang="en-US" altLang="ja-JP" sz="800" dirty="0">
                <a:latin typeface="Meiryo UI" panose="020B0604030504040204" pitchFamily="50" charset="-128"/>
                <a:ea typeface="Meiryo UI" panose="020B0604030504040204" pitchFamily="50" charset="-128"/>
              </a:rPr>
              <a:t>https://medicalxpress.com/news/2015-10-role-hippocampus-memory.html</a:t>
            </a:r>
            <a:endParaRPr lang="ja-JP" altLang="en-US" sz="800" dirty="0">
              <a:latin typeface="Meiryo UI" panose="020B0604030504040204" pitchFamily="50" charset="-128"/>
              <a:ea typeface="Meiryo UI" panose="020B0604030504040204" pitchFamily="50" charset="-128"/>
            </a:endParaRPr>
          </a:p>
        </p:txBody>
      </p:sp>
      <p:sp>
        <p:nvSpPr>
          <p:cNvPr id="13" name="テキスト ボックス 12"/>
          <p:cNvSpPr txBox="1"/>
          <p:nvPr/>
        </p:nvSpPr>
        <p:spPr>
          <a:xfrm>
            <a:off x="5564406" y="453970"/>
            <a:ext cx="2118167" cy="261610"/>
          </a:xfrm>
          <a:prstGeom prst="rect">
            <a:avLst/>
          </a:prstGeom>
          <a:noFill/>
        </p:spPr>
        <p:txBody>
          <a:bodyPr wrap="square" rtlCol="0">
            <a:spAutoFit/>
          </a:bodyPr>
          <a:lstStyle/>
          <a:p>
            <a:pPr algn="ctr"/>
            <a:r>
              <a:rPr kumimoji="1" lang="en-US" altLang="ja-JP" sz="1100" dirty="0">
                <a:latin typeface="Meiryo UI" panose="020B0604030504040204" pitchFamily="50" charset="-128"/>
                <a:ea typeface="Meiryo UI" panose="020B0604030504040204" pitchFamily="50" charset="-128"/>
              </a:rPr>
              <a:t>Episodic Memory</a:t>
            </a:r>
            <a:endParaRPr kumimoji="1" lang="ja-JP" altLang="en-US" sz="1100" dirty="0">
              <a:latin typeface="Meiryo UI" panose="020B0604030504040204" pitchFamily="50" charset="-128"/>
              <a:ea typeface="Meiryo UI" panose="020B0604030504040204" pitchFamily="50" charset="-128"/>
            </a:endParaRPr>
          </a:p>
        </p:txBody>
      </p:sp>
      <p:sp>
        <p:nvSpPr>
          <p:cNvPr id="17" name="正方形/長方形 16"/>
          <p:cNvSpPr/>
          <p:nvPr/>
        </p:nvSpPr>
        <p:spPr>
          <a:xfrm>
            <a:off x="-778" y="2788510"/>
            <a:ext cx="5336707" cy="1107996"/>
          </a:xfrm>
          <a:prstGeom prst="rect">
            <a:avLst/>
          </a:prstGeom>
        </p:spPr>
        <p:txBody>
          <a:bodyPr wrap="square">
            <a:spAutoFit/>
          </a:bodyPr>
          <a:lstStyle/>
          <a:p>
            <a:r>
              <a:rPr lang="ja-JP" altLang="en-US" b="1" u="sng" dirty="0">
                <a:latin typeface="Meiryo UI" panose="020B0604030504040204" pitchFamily="50" charset="-128"/>
                <a:ea typeface="Meiryo UI" panose="020B0604030504040204" pitchFamily="50" charset="-128"/>
              </a:rPr>
              <a:t>★エピソード記憶</a:t>
            </a:r>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Episodic Memory</a:t>
            </a:r>
            <a:r>
              <a:rPr lang="ja-JP" altLang="en-US" sz="12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は、</a:t>
            </a:r>
            <a:r>
              <a:rPr lang="en-US" altLang="ja-JP" sz="1600" dirty="0">
                <a:latin typeface="Meiryo UI" panose="020B0604030504040204" pitchFamily="50" charset="-128"/>
                <a:ea typeface="Meiryo UI" panose="020B0604030504040204" pitchFamily="50" charset="-128"/>
              </a:rPr>
              <a:t>one-shot encoding</a:t>
            </a:r>
            <a:r>
              <a:rPr lang="ja-JP" altLang="en-US" sz="1600" dirty="0">
                <a:latin typeface="Meiryo UI" panose="020B0604030504040204" pitchFamily="50" charset="-128"/>
                <a:ea typeface="Meiryo UI" panose="020B0604030504040204" pitchFamily="50" charset="-128"/>
              </a:rPr>
              <a:t>とも呼ばれ、たった一度の出来事、経験で、前後の文脈を踏まえた形で一瞬で記憶し、後で思い出し追体験が出来る長期の記憶。</a:t>
            </a:r>
          </a:p>
        </p:txBody>
      </p:sp>
      <p:sp>
        <p:nvSpPr>
          <p:cNvPr id="19" name="テキスト ボックス 18"/>
          <p:cNvSpPr txBox="1"/>
          <p:nvPr/>
        </p:nvSpPr>
        <p:spPr>
          <a:xfrm>
            <a:off x="3640236" y="453970"/>
            <a:ext cx="2118167" cy="261610"/>
          </a:xfrm>
          <a:prstGeom prst="rect">
            <a:avLst/>
          </a:prstGeom>
          <a:noFill/>
        </p:spPr>
        <p:txBody>
          <a:bodyPr wrap="square" rtlCol="0">
            <a:spAutoFit/>
          </a:bodyPr>
          <a:lstStyle/>
          <a:p>
            <a:pPr algn="ctr"/>
            <a:r>
              <a:rPr kumimoji="1" lang="en-US" altLang="ja-JP" sz="1050" dirty="0">
                <a:latin typeface="Meiryo UI" panose="020B0604030504040204" pitchFamily="50" charset="-128"/>
                <a:ea typeface="Meiryo UI" panose="020B0604030504040204" pitchFamily="50" charset="-128"/>
              </a:rPr>
              <a:t>Hippocampus</a:t>
            </a:r>
            <a:endParaRPr kumimoji="1" lang="ja-JP" altLang="en-US" sz="1050" dirty="0">
              <a:latin typeface="Meiryo UI" panose="020B0604030504040204" pitchFamily="50" charset="-128"/>
              <a:ea typeface="Meiryo UI" panose="020B0604030504040204" pitchFamily="50" charset="-128"/>
            </a:endParaRPr>
          </a:p>
        </p:txBody>
      </p:sp>
      <p:sp>
        <p:nvSpPr>
          <p:cNvPr id="26" name="テキスト ボックス 25"/>
          <p:cNvSpPr txBox="1"/>
          <p:nvPr/>
        </p:nvSpPr>
        <p:spPr>
          <a:xfrm>
            <a:off x="2897095" y="5964558"/>
            <a:ext cx="580967" cy="276999"/>
          </a:xfrm>
          <a:prstGeom prst="rect">
            <a:avLst/>
          </a:prstGeom>
          <a:noFill/>
        </p:spPr>
        <p:txBody>
          <a:bodyPr wrap="square" rtlCol="0">
            <a:spAutoFit/>
          </a:bodyPr>
          <a:lstStyle/>
          <a:p>
            <a:r>
              <a:rPr kumimoji="1" lang="en-US" altLang="ja-JP" sz="1200" dirty="0">
                <a:latin typeface="Meiryo UI" panose="020B0604030504040204" pitchFamily="50" charset="-128"/>
                <a:ea typeface="Meiryo UI" panose="020B0604030504040204" pitchFamily="50" charset="-128"/>
              </a:rPr>
              <a:t>CA2</a:t>
            </a:r>
            <a:endParaRPr kumimoji="1" lang="ja-JP" altLang="en-US" sz="1200" dirty="0">
              <a:latin typeface="Meiryo UI" panose="020B0604030504040204" pitchFamily="50" charset="-128"/>
              <a:ea typeface="Meiryo UI" panose="020B0604030504040204" pitchFamily="50" charset="-128"/>
            </a:endParaRPr>
          </a:p>
        </p:txBody>
      </p:sp>
      <p:cxnSp>
        <p:nvCxnSpPr>
          <p:cNvPr id="28" name="直線矢印コネクタ 27"/>
          <p:cNvCxnSpPr/>
          <p:nvPr/>
        </p:nvCxnSpPr>
        <p:spPr>
          <a:xfrm flipV="1">
            <a:off x="3283373" y="5937239"/>
            <a:ext cx="376046" cy="1271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図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315" y="345814"/>
            <a:ext cx="3793631" cy="2350611"/>
          </a:xfrm>
          <a:prstGeom prst="rect">
            <a:avLst/>
          </a:prstGeom>
        </p:spPr>
      </p:pic>
      <p:pic>
        <p:nvPicPr>
          <p:cNvPr id="33" name="図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97763" y="432393"/>
            <a:ext cx="2571198" cy="1928400"/>
          </a:xfrm>
          <a:prstGeom prst="rect">
            <a:avLst/>
          </a:prstGeom>
        </p:spPr>
      </p:pic>
      <p:sp>
        <p:nvSpPr>
          <p:cNvPr id="34" name="正方形/長方形 33"/>
          <p:cNvSpPr/>
          <p:nvPr/>
        </p:nvSpPr>
        <p:spPr>
          <a:xfrm>
            <a:off x="4027370" y="962514"/>
            <a:ext cx="5429699" cy="646331"/>
          </a:xfrm>
          <a:prstGeom prst="rect">
            <a:avLst/>
          </a:prstGeom>
        </p:spPr>
        <p:txBody>
          <a:bodyPr wrap="square">
            <a:spAutoFit/>
          </a:bodyPr>
          <a:lstStyle/>
          <a:p>
            <a:r>
              <a:rPr lang="en-US" altLang="ja-JP" sz="3600" b="1" u="sng" dirty="0">
                <a:solidFill>
                  <a:srgbClr val="C00000"/>
                </a:solidFill>
                <a:latin typeface="Meiryo UI" panose="020B0604030504040204" pitchFamily="50" charset="-128"/>
                <a:ea typeface="Meiryo UI" panose="020B0604030504040204" pitchFamily="50" charset="-128"/>
              </a:rPr>
              <a:t>DQN</a:t>
            </a:r>
            <a:r>
              <a:rPr lang="ja-JP" altLang="en-US" sz="3200" b="1" dirty="0">
                <a:latin typeface="Meiryo UI" panose="020B0604030504040204" pitchFamily="50" charset="-128"/>
                <a:ea typeface="Meiryo UI" panose="020B0604030504040204" pitchFamily="50" charset="-128"/>
              </a:rPr>
              <a:t>＝</a:t>
            </a:r>
            <a:r>
              <a:rPr lang="ja-JP" altLang="en-US" sz="3200" b="1" u="sng" dirty="0">
                <a:latin typeface="Meiryo UI" panose="020B0604030504040204" pitchFamily="50" charset="-128"/>
                <a:ea typeface="Meiryo UI" panose="020B0604030504040204" pitchFamily="50" charset="-128"/>
              </a:rPr>
              <a:t>深層学習</a:t>
            </a:r>
            <a:r>
              <a:rPr lang="en-US" altLang="ja-JP" sz="3200" b="1" dirty="0">
                <a:latin typeface="Meiryo UI" panose="020B0604030504040204" pitchFamily="50" charset="-128"/>
                <a:ea typeface="Meiryo UI" panose="020B0604030504040204" pitchFamily="50" charset="-128"/>
              </a:rPr>
              <a:t>+</a:t>
            </a:r>
            <a:r>
              <a:rPr lang="ja-JP" altLang="en-US" sz="3200" b="1" u="sng" dirty="0">
                <a:latin typeface="Meiryo UI" panose="020B0604030504040204" pitchFamily="50" charset="-128"/>
                <a:ea typeface="Meiryo UI" panose="020B0604030504040204" pitchFamily="50" charset="-128"/>
              </a:rPr>
              <a:t>強化学習</a:t>
            </a:r>
            <a:endParaRPr lang="ja-JP" altLang="en-US" sz="2400" b="1" u="sng" dirty="0">
              <a:latin typeface="Meiryo UI" panose="020B0604030504040204" pitchFamily="50" charset="-128"/>
              <a:ea typeface="Meiryo UI" panose="020B0604030504040204" pitchFamily="50" charset="-128"/>
            </a:endParaRPr>
          </a:p>
        </p:txBody>
      </p:sp>
      <p:sp>
        <p:nvSpPr>
          <p:cNvPr id="35" name="テキスト ボックス 34"/>
          <p:cNvSpPr txBox="1"/>
          <p:nvPr/>
        </p:nvSpPr>
        <p:spPr>
          <a:xfrm>
            <a:off x="4055400" y="1532987"/>
            <a:ext cx="1357026" cy="253916"/>
          </a:xfrm>
          <a:prstGeom prst="rect">
            <a:avLst/>
          </a:prstGeom>
          <a:noFill/>
        </p:spPr>
        <p:txBody>
          <a:bodyPr wrap="square" rtlCol="0">
            <a:spAutoFit/>
          </a:bodyPr>
          <a:lstStyle/>
          <a:p>
            <a:r>
              <a:rPr kumimoji="1" lang="en-US" altLang="ja-JP" sz="1050" dirty="0">
                <a:latin typeface="Meiryo UI" panose="020B0604030504040204" pitchFamily="50" charset="-128"/>
                <a:ea typeface="Meiryo UI" panose="020B0604030504040204" pitchFamily="50" charset="-128"/>
              </a:rPr>
              <a:t>Deep</a:t>
            </a:r>
            <a:r>
              <a:rPr kumimoji="1" lang="ja-JP" altLang="en-US" sz="1050" dirty="0">
                <a:latin typeface="Meiryo UI" panose="020B0604030504040204" pitchFamily="50" charset="-128"/>
                <a:ea typeface="Meiryo UI" panose="020B0604030504040204" pitchFamily="50" charset="-128"/>
              </a:rPr>
              <a:t> </a:t>
            </a:r>
            <a:r>
              <a:rPr kumimoji="1" lang="en-US" altLang="ja-JP" sz="1050" dirty="0">
                <a:latin typeface="Meiryo UI" panose="020B0604030504040204" pitchFamily="50" charset="-128"/>
                <a:ea typeface="Meiryo UI" panose="020B0604030504040204" pitchFamily="50" charset="-128"/>
              </a:rPr>
              <a:t>Q-Network</a:t>
            </a:r>
            <a:endParaRPr kumimoji="1" lang="ja-JP" altLang="en-US" sz="1050" dirty="0">
              <a:latin typeface="Meiryo UI" panose="020B0604030504040204" pitchFamily="50" charset="-128"/>
              <a:ea typeface="Meiryo UI" panose="020B0604030504040204" pitchFamily="50" charset="-128"/>
            </a:endParaRPr>
          </a:p>
        </p:txBody>
      </p:sp>
      <p:sp>
        <p:nvSpPr>
          <p:cNvPr id="36" name="テキスト ボックス 35"/>
          <p:cNvSpPr txBox="1"/>
          <p:nvPr/>
        </p:nvSpPr>
        <p:spPr>
          <a:xfrm>
            <a:off x="5757136" y="1521119"/>
            <a:ext cx="1357026" cy="253916"/>
          </a:xfrm>
          <a:prstGeom prst="rect">
            <a:avLst/>
          </a:prstGeom>
          <a:noFill/>
        </p:spPr>
        <p:txBody>
          <a:bodyPr wrap="square" rtlCol="0">
            <a:spAutoFit/>
          </a:bodyPr>
          <a:lstStyle/>
          <a:p>
            <a:r>
              <a:rPr kumimoji="1" lang="en-US" altLang="ja-JP" sz="1050" dirty="0">
                <a:latin typeface="Meiryo UI" panose="020B0604030504040204" pitchFamily="50" charset="-128"/>
                <a:ea typeface="Meiryo UI" panose="020B0604030504040204" pitchFamily="50" charset="-128"/>
              </a:rPr>
              <a:t>Deep</a:t>
            </a:r>
            <a:r>
              <a:rPr kumimoji="1" lang="ja-JP" altLang="en-US" sz="1050" dirty="0">
                <a:latin typeface="Meiryo UI" panose="020B0604030504040204" pitchFamily="50" charset="-128"/>
                <a:ea typeface="Meiryo UI" panose="020B0604030504040204" pitchFamily="50" charset="-128"/>
              </a:rPr>
              <a:t> </a:t>
            </a:r>
            <a:r>
              <a:rPr kumimoji="1" lang="en-US" altLang="ja-JP" sz="1050" dirty="0">
                <a:latin typeface="Meiryo UI" panose="020B0604030504040204" pitchFamily="50" charset="-128"/>
                <a:ea typeface="Meiryo UI" panose="020B0604030504040204" pitchFamily="50" charset="-128"/>
              </a:rPr>
              <a:t>Learning</a:t>
            </a:r>
            <a:endParaRPr kumimoji="1" lang="ja-JP" altLang="en-US" sz="1050" dirty="0">
              <a:latin typeface="Meiryo UI" panose="020B0604030504040204" pitchFamily="50" charset="-128"/>
              <a:ea typeface="Meiryo UI" panose="020B0604030504040204" pitchFamily="50" charset="-128"/>
            </a:endParaRPr>
          </a:p>
        </p:txBody>
      </p:sp>
      <p:sp>
        <p:nvSpPr>
          <p:cNvPr id="37" name="テキスト ボックス 36"/>
          <p:cNvSpPr txBox="1"/>
          <p:nvPr/>
        </p:nvSpPr>
        <p:spPr>
          <a:xfrm>
            <a:off x="7533961" y="1526552"/>
            <a:ext cx="1876257" cy="253916"/>
          </a:xfrm>
          <a:prstGeom prst="rect">
            <a:avLst/>
          </a:prstGeom>
          <a:noFill/>
        </p:spPr>
        <p:txBody>
          <a:bodyPr wrap="square" rtlCol="0">
            <a:spAutoFit/>
          </a:bodyPr>
          <a:lstStyle/>
          <a:p>
            <a:r>
              <a:rPr kumimoji="1" lang="en-US" altLang="ja-JP" sz="1050" dirty="0">
                <a:latin typeface="Meiryo UI" panose="020B0604030504040204" pitchFamily="50" charset="-128"/>
                <a:ea typeface="Meiryo UI" panose="020B0604030504040204" pitchFamily="50" charset="-128"/>
              </a:rPr>
              <a:t>Reinforcement Learning</a:t>
            </a:r>
            <a:endParaRPr kumimoji="1" lang="ja-JP" altLang="en-US" sz="1050" dirty="0">
              <a:latin typeface="Meiryo UI" panose="020B0604030504040204" pitchFamily="50" charset="-128"/>
              <a:ea typeface="Meiryo UI" panose="020B0604030504040204" pitchFamily="50" charset="-128"/>
            </a:endParaRPr>
          </a:p>
        </p:txBody>
      </p:sp>
      <p:sp>
        <p:nvSpPr>
          <p:cNvPr id="38" name="正方形/長方形 37"/>
          <p:cNvSpPr/>
          <p:nvPr/>
        </p:nvSpPr>
        <p:spPr>
          <a:xfrm>
            <a:off x="706386" y="80009"/>
            <a:ext cx="2811988" cy="307777"/>
          </a:xfrm>
          <a:prstGeom prst="rect">
            <a:avLst/>
          </a:prstGeom>
        </p:spPr>
        <p:txBody>
          <a:bodyPr wrap="none">
            <a:spAutoFit/>
          </a:bodyPr>
          <a:lstStyle/>
          <a:p>
            <a:r>
              <a:rPr lang="ja-JP" altLang="en-US" sz="1400" dirty="0">
                <a:latin typeface="Meiryo UI" panose="020B0604030504040204" pitchFamily="50" charset="-128"/>
                <a:ea typeface="Meiryo UI" panose="020B0604030504040204" pitchFamily="50" charset="-128"/>
              </a:rPr>
              <a:t>「</a:t>
            </a:r>
            <a:r>
              <a:rPr lang="ja-JP" altLang="en-US" sz="1400" b="1" dirty="0">
                <a:latin typeface="Meiryo UI" panose="020B0604030504040204" pitchFamily="50" charset="-128"/>
                <a:ea typeface="Meiryo UI" panose="020B0604030504040204" pitchFamily="50" charset="-128"/>
              </a:rPr>
              <a:t>海馬</a:t>
            </a:r>
            <a:r>
              <a:rPr lang="ja-JP" altLang="en-US" sz="1400" dirty="0">
                <a:latin typeface="Meiryo UI" panose="020B0604030504040204" pitchFamily="50" charset="-128"/>
                <a:ea typeface="Meiryo UI" panose="020B0604030504040204" pitchFamily="50" charset="-128"/>
              </a:rPr>
              <a:t>」研究家：</a:t>
            </a:r>
            <a:r>
              <a:rPr lang="en-US" altLang="ja-JP" sz="1400" dirty="0" err="1">
                <a:latin typeface="Meiryo UI" panose="020B0604030504040204" pitchFamily="50" charset="-128"/>
                <a:ea typeface="Meiryo UI" panose="020B0604030504040204" pitchFamily="50" charset="-128"/>
              </a:rPr>
              <a:t>Demis</a:t>
            </a:r>
            <a:r>
              <a:rPr lang="en-US" altLang="ja-JP" sz="1400" dirty="0">
                <a:latin typeface="Meiryo UI" panose="020B0604030504040204" pitchFamily="50" charset="-128"/>
                <a:ea typeface="Meiryo UI" panose="020B0604030504040204" pitchFamily="50" charset="-128"/>
              </a:rPr>
              <a:t> </a:t>
            </a:r>
            <a:r>
              <a:rPr lang="en-US" altLang="ja-JP" sz="1400" dirty="0" err="1">
                <a:latin typeface="Meiryo UI" panose="020B0604030504040204" pitchFamily="50" charset="-128"/>
                <a:ea typeface="Meiryo UI" panose="020B0604030504040204" pitchFamily="50" charset="-128"/>
              </a:rPr>
              <a:t>Hassabis</a:t>
            </a:r>
            <a:endParaRPr lang="ja-JP" altLang="en-US" sz="1400" dirty="0">
              <a:latin typeface="Meiryo UI" panose="020B0604030504040204" pitchFamily="50" charset="-128"/>
              <a:ea typeface="Meiryo UI" panose="020B0604030504040204" pitchFamily="50" charset="-128"/>
            </a:endParaRPr>
          </a:p>
        </p:txBody>
      </p:sp>
      <p:sp>
        <p:nvSpPr>
          <p:cNvPr id="39" name="正方形/長方形 38"/>
          <p:cNvSpPr/>
          <p:nvPr/>
        </p:nvSpPr>
        <p:spPr>
          <a:xfrm>
            <a:off x="3977946" y="1789183"/>
            <a:ext cx="5450165" cy="523220"/>
          </a:xfrm>
          <a:prstGeom prst="rect">
            <a:avLst/>
          </a:prstGeom>
        </p:spPr>
        <p:txBody>
          <a:bodyPr wrap="square">
            <a:spAutoFit/>
          </a:bodyPr>
          <a:lstStyle/>
          <a:p>
            <a:r>
              <a:rPr lang="en-US" altLang="ja-JP" sz="1400" dirty="0">
                <a:latin typeface="Meiryo UI" panose="020B0604030504040204" pitchFamily="50" charset="-128"/>
                <a:ea typeface="Meiryo UI" panose="020B0604030504040204" pitchFamily="50" charset="-128"/>
              </a:rPr>
              <a:t>Google </a:t>
            </a:r>
            <a:r>
              <a:rPr lang="en-US" altLang="ja-JP" sz="1400" dirty="0" err="1">
                <a:latin typeface="Meiryo UI" panose="020B0604030504040204" pitchFamily="50" charset="-128"/>
                <a:ea typeface="Meiryo UI" panose="020B0604030504040204" pitchFamily="50" charset="-128"/>
              </a:rPr>
              <a:t>DeepMind</a:t>
            </a:r>
            <a:r>
              <a:rPr lang="ja-JP" altLang="en-US" sz="1400" dirty="0">
                <a:latin typeface="Meiryo UI" panose="020B0604030504040204" pitchFamily="50" charset="-128"/>
                <a:ea typeface="Meiryo UI" panose="020B0604030504040204" pitchFamily="50" charset="-128"/>
              </a:rPr>
              <a:t>が、エピソード記憶を適用し、圧倒的な学習能力を得ることを短期で可能とした！それが「</a:t>
            </a:r>
            <a:r>
              <a:rPr lang="en-US" altLang="ja-JP" sz="1400" b="1" u="sng" dirty="0">
                <a:solidFill>
                  <a:srgbClr val="C00000"/>
                </a:solidFill>
                <a:latin typeface="Meiryo UI" panose="020B0604030504040204" pitchFamily="50" charset="-128"/>
                <a:ea typeface="Meiryo UI" panose="020B0604030504040204" pitchFamily="50" charset="-128"/>
              </a:rPr>
              <a:t>DQN</a:t>
            </a:r>
            <a:r>
              <a:rPr lang="ja-JP" altLang="en-US" sz="1400" dirty="0">
                <a:latin typeface="Meiryo UI" panose="020B0604030504040204" pitchFamily="50" charset="-128"/>
                <a:ea typeface="Meiryo UI" panose="020B0604030504040204" pitchFamily="50" charset="-128"/>
              </a:rPr>
              <a:t>」である！！</a:t>
            </a:r>
          </a:p>
        </p:txBody>
      </p:sp>
      <p:sp>
        <p:nvSpPr>
          <p:cNvPr id="40" name="正方形/長方形 39"/>
          <p:cNvSpPr/>
          <p:nvPr/>
        </p:nvSpPr>
        <p:spPr>
          <a:xfrm>
            <a:off x="10873795" y="2311389"/>
            <a:ext cx="1532893" cy="215444"/>
          </a:xfrm>
          <a:prstGeom prst="rect">
            <a:avLst/>
          </a:prstGeom>
        </p:spPr>
        <p:txBody>
          <a:bodyPr wrap="square">
            <a:spAutoFit/>
          </a:bodyPr>
          <a:lstStyle/>
          <a:p>
            <a:r>
              <a:rPr lang="ja-JP" altLang="en-US" sz="800" dirty="0">
                <a:latin typeface="Meiryo UI" panose="020B0604030504040204" pitchFamily="50" charset="-128"/>
                <a:ea typeface="Meiryo UI" panose="020B0604030504040204" pitchFamily="50" charset="-128"/>
              </a:rPr>
              <a:t>（出典）</a:t>
            </a:r>
            <a:r>
              <a:rPr lang="en-US" altLang="ja-JP" sz="800" dirty="0">
                <a:latin typeface="Meiryo UI" panose="020B0604030504040204" pitchFamily="50" charset="-128"/>
                <a:ea typeface="Meiryo UI" panose="020B0604030504040204" pitchFamily="50" charset="-128"/>
              </a:rPr>
              <a:t>Nicovideo.jp</a:t>
            </a:r>
            <a:endParaRPr lang="ja-JP" altLang="en-US" sz="800" dirty="0">
              <a:latin typeface="Meiryo UI" panose="020B0604030504040204" pitchFamily="50" charset="-128"/>
              <a:ea typeface="Meiryo UI" panose="020B0604030504040204" pitchFamily="50" charset="-128"/>
            </a:endParaRPr>
          </a:p>
        </p:txBody>
      </p:sp>
      <p:sp>
        <p:nvSpPr>
          <p:cNvPr id="43" name="正方形/長方形 42"/>
          <p:cNvSpPr/>
          <p:nvPr/>
        </p:nvSpPr>
        <p:spPr>
          <a:xfrm>
            <a:off x="3971719" y="2237779"/>
            <a:ext cx="5432272" cy="230832"/>
          </a:xfrm>
          <a:prstGeom prst="rect">
            <a:avLst/>
          </a:prstGeom>
        </p:spPr>
        <p:txBody>
          <a:bodyPr wrap="square">
            <a:spAutoFit/>
          </a:bodyPr>
          <a:lstStyle/>
          <a:p>
            <a:r>
              <a:rPr lang="en-US" altLang="ja-JP" sz="900" dirty="0" err="1">
                <a:latin typeface="Meiryo UI" panose="020B0604030504040204" pitchFamily="50" charset="-128"/>
                <a:ea typeface="Meiryo UI" panose="020B0604030504040204" pitchFamily="50" charset="-128"/>
              </a:rPr>
              <a:t>Humanlevel</a:t>
            </a:r>
            <a:r>
              <a:rPr lang="en-US" altLang="ja-JP" sz="900" dirty="0">
                <a:latin typeface="Meiryo UI" panose="020B0604030504040204" pitchFamily="50" charset="-128"/>
                <a:ea typeface="Meiryo UI" panose="020B0604030504040204" pitchFamily="50" charset="-128"/>
              </a:rPr>
              <a:t> control through deep reinforcement learning. Nature</a:t>
            </a:r>
            <a:r>
              <a:rPr lang="ja-JP" altLang="en-US" sz="900" dirty="0">
                <a:latin typeface="Meiryo UI" panose="020B0604030504040204" pitchFamily="50" charset="-128"/>
                <a:ea typeface="Meiryo UI" panose="020B0604030504040204" pitchFamily="50" charset="-128"/>
              </a:rPr>
              <a:t>（</a:t>
            </a:r>
            <a:r>
              <a:rPr lang="en-US" altLang="ja-JP" sz="900" dirty="0">
                <a:latin typeface="Meiryo UI" panose="020B0604030504040204" pitchFamily="50" charset="-128"/>
                <a:ea typeface="Meiryo UI" panose="020B0604030504040204" pitchFamily="50" charset="-128"/>
              </a:rPr>
              <a:t>2015</a:t>
            </a:r>
            <a:r>
              <a:rPr lang="ja-JP" altLang="en-US" sz="900" dirty="0">
                <a:latin typeface="Meiryo UI" panose="020B0604030504040204" pitchFamily="50" charset="-128"/>
                <a:ea typeface="Meiryo UI" panose="020B0604030504040204" pitchFamily="50" charset="-128"/>
              </a:rPr>
              <a:t>）</a:t>
            </a:r>
            <a:r>
              <a:rPr lang="en-US" altLang="ja-JP" sz="900" dirty="0">
                <a:latin typeface="Meiryo UI" panose="020B0604030504040204" pitchFamily="50" charset="-128"/>
                <a:ea typeface="Meiryo UI" panose="020B0604030504040204" pitchFamily="50" charset="-128"/>
              </a:rPr>
              <a:t> 518, 529–533.</a:t>
            </a:r>
            <a:endParaRPr lang="ja-JP" altLang="en-US" sz="900" dirty="0">
              <a:latin typeface="Meiryo UI" panose="020B0604030504040204" pitchFamily="50" charset="-128"/>
              <a:ea typeface="Meiryo UI" panose="020B0604030504040204" pitchFamily="50" charset="-128"/>
            </a:endParaRPr>
          </a:p>
        </p:txBody>
      </p:sp>
      <p:pic>
        <p:nvPicPr>
          <p:cNvPr id="44" name="図 4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06564" y="425329"/>
            <a:ext cx="2583944" cy="1935464"/>
          </a:xfrm>
          <a:prstGeom prst="rect">
            <a:avLst/>
          </a:prstGeom>
        </p:spPr>
      </p:pic>
      <p:sp>
        <p:nvSpPr>
          <p:cNvPr id="45" name="正方形/長方形 44"/>
          <p:cNvSpPr/>
          <p:nvPr/>
        </p:nvSpPr>
        <p:spPr>
          <a:xfrm>
            <a:off x="10082231" y="166426"/>
            <a:ext cx="1104790" cy="307777"/>
          </a:xfrm>
          <a:prstGeom prst="rect">
            <a:avLst/>
          </a:prstGeom>
        </p:spPr>
        <p:txBody>
          <a:bodyPr wrap="none">
            <a:spAutoFit/>
          </a:bodyPr>
          <a:lstStyle/>
          <a:p>
            <a:r>
              <a:rPr lang="en-US" altLang="ja-JP" sz="1400" dirty="0">
                <a:latin typeface="Meiryo UI" panose="020B0604030504040204" pitchFamily="50" charset="-128"/>
                <a:ea typeface="Meiryo UI" panose="020B0604030504040204" pitchFamily="50" charset="-128"/>
              </a:rPr>
              <a:t>Atari 2600</a:t>
            </a:r>
            <a:endParaRPr lang="ja-JP" altLang="en-US" sz="1400" dirty="0">
              <a:latin typeface="Meiryo UI" panose="020B0604030504040204" pitchFamily="50" charset="-128"/>
              <a:ea typeface="Meiryo UI" panose="020B0604030504040204" pitchFamily="50" charset="-128"/>
            </a:endParaRPr>
          </a:p>
        </p:txBody>
      </p:sp>
      <p:sp>
        <p:nvSpPr>
          <p:cNvPr id="56" name="正方形/長方形 55"/>
          <p:cNvSpPr/>
          <p:nvPr/>
        </p:nvSpPr>
        <p:spPr>
          <a:xfrm>
            <a:off x="8675247" y="2651335"/>
            <a:ext cx="3516753" cy="1384995"/>
          </a:xfrm>
          <a:prstGeom prst="rect">
            <a:avLst/>
          </a:prstGeom>
        </p:spPr>
        <p:txBody>
          <a:bodyPr wrap="square">
            <a:spAutoFit/>
          </a:bodyPr>
          <a:lstStyle/>
          <a:p>
            <a:r>
              <a:rPr lang="ja-JP" altLang="en-US" sz="1200" dirty="0">
                <a:solidFill>
                  <a:srgbClr val="000000"/>
                </a:solidFill>
                <a:latin typeface="Meiryo UI" panose="020B0604030504040204" pitchFamily="50" charset="-128"/>
                <a:ea typeface="Meiryo UI" panose="020B0604030504040204" pitchFamily="50" charset="-128"/>
              </a:rPr>
              <a:t>記憶に関わる神経回路は</a:t>
            </a:r>
            <a:r>
              <a:rPr lang="en-US" altLang="ja-JP" sz="1200" dirty="0" err="1">
                <a:solidFill>
                  <a:srgbClr val="000000"/>
                </a:solidFill>
                <a:latin typeface="Meiryo UI" panose="020B0604030504040204" pitchFamily="50" charset="-128"/>
                <a:ea typeface="Meiryo UI" panose="020B0604030504040204" pitchFamily="50" charset="-128"/>
              </a:rPr>
              <a:t>Papez</a:t>
            </a:r>
            <a:r>
              <a:rPr lang="ja-JP" altLang="en-US" sz="1200" dirty="0">
                <a:solidFill>
                  <a:srgbClr val="000000"/>
                </a:solidFill>
                <a:latin typeface="Meiryo UI" panose="020B0604030504040204" pitchFamily="50" charset="-128"/>
                <a:ea typeface="Meiryo UI" panose="020B0604030504040204" pitchFamily="50" charset="-128"/>
              </a:rPr>
              <a:t>回路と呼ばれている。帯状回が興奮する事で海馬 → 海馬采・脳弓 → 乳頭体（乳頭体視床路を通る）→ 視床前核 → 帯状回 → 海馬傍回 → 海馬体を結ぶ経路で持続的に興奮する事で情動が生まれ記憶に関与する事が知られている。</a:t>
            </a:r>
            <a:r>
              <a:rPr lang="en-US" altLang="ja-JP" sz="1200" dirty="0">
                <a:solidFill>
                  <a:srgbClr val="000000"/>
                </a:solidFill>
                <a:latin typeface="Meiryo UI" panose="020B0604030504040204" pitchFamily="50" charset="-128"/>
                <a:ea typeface="Meiryo UI" panose="020B0604030504040204" pitchFamily="50" charset="-128"/>
              </a:rPr>
              <a:t>(</a:t>
            </a:r>
            <a:r>
              <a:rPr lang="ja-JP" altLang="en-US" sz="1200" dirty="0">
                <a:solidFill>
                  <a:srgbClr val="000000"/>
                </a:solidFill>
                <a:latin typeface="Meiryo UI" panose="020B0604030504040204" pitchFamily="50" charset="-128"/>
                <a:ea typeface="Meiryo UI" panose="020B0604030504040204" pitchFamily="50" charset="-128"/>
              </a:rPr>
              <a:t>パペッツ回路）情動・本能などに関与するほか、恐怖・攻撃・性行動・快楽反応にも関与。</a:t>
            </a:r>
            <a:endParaRPr lang="ja-JP" altLang="en-US" sz="1200" dirty="0">
              <a:latin typeface="Meiryo UI" panose="020B0604030504040204" pitchFamily="50" charset="-128"/>
              <a:ea typeface="Meiryo UI" panose="020B0604030504040204" pitchFamily="50" charset="-128"/>
            </a:endParaRPr>
          </a:p>
        </p:txBody>
      </p:sp>
      <p:sp>
        <p:nvSpPr>
          <p:cNvPr id="16" name="円/楕円 15"/>
          <p:cNvSpPr/>
          <p:nvPr/>
        </p:nvSpPr>
        <p:spPr>
          <a:xfrm>
            <a:off x="6063062" y="3699052"/>
            <a:ext cx="1737813" cy="1504697"/>
          </a:xfrm>
          <a:prstGeom prst="ellipse">
            <a:avLst/>
          </a:prstGeom>
          <a:no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矢印コネクタ 19"/>
          <p:cNvCxnSpPr/>
          <p:nvPr/>
        </p:nvCxnSpPr>
        <p:spPr>
          <a:xfrm flipV="1">
            <a:off x="7851255" y="4340507"/>
            <a:ext cx="2161526" cy="306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1599118" y="6126003"/>
            <a:ext cx="657946" cy="369332"/>
          </a:xfrm>
          <a:prstGeom prst="rect">
            <a:avLst/>
          </a:prstGeom>
          <a:noFill/>
        </p:spPr>
        <p:txBody>
          <a:bodyPr wrap="square" rtlCol="0">
            <a:spAutoFit/>
          </a:bodyPr>
          <a:lstStyle/>
          <a:p>
            <a:r>
              <a:rPr kumimoji="1" lang="ja-JP" altLang="en-US" b="1" dirty="0">
                <a:solidFill>
                  <a:srgbClr val="C00000"/>
                </a:solidFill>
                <a:latin typeface="Meiryo UI" panose="020B0604030504040204" pitchFamily="50" charset="-128"/>
                <a:ea typeface="Meiryo UI" panose="020B0604030504040204" pitchFamily="50" charset="-128"/>
              </a:rPr>
              <a:t>海馬</a:t>
            </a:r>
          </a:p>
        </p:txBody>
      </p:sp>
      <p:sp>
        <p:nvSpPr>
          <p:cNvPr id="30" name="正方形/長方形 29"/>
          <p:cNvSpPr/>
          <p:nvPr/>
        </p:nvSpPr>
        <p:spPr>
          <a:xfrm>
            <a:off x="10052025" y="4368191"/>
            <a:ext cx="1205779" cy="276999"/>
          </a:xfrm>
          <a:prstGeom prst="rect">
            <a:avLst/>
          </a:prstGeom>
        </p:spPr>
        <p:txBody>
          <a:bodyPr wrap="none">
            <a:spAutoFit/>
          </a:bodyPr>
          <a:lstStyle/>
          <a:p>
            <a:r>
              <a:rPr lang="en-US" altLang="ja-JP" sz="1200" dirty="0">
                <a:latin typeface="Meiryo UI" panose="020B0604030504040204" pitchFamily="50" charset="-128"/>
                <a:ea typeface="Meiryo UI" panose="020B0604030504040204" pitchFamily="50" charset="-128"/>
              </a:rPr>
              <a:t>limbic system</a:t>
            </a:r>
            <a:endParaRPr lang="ja-JP" altLang="en-US" sz="1200" dirty="0">
              <a:latin typeface="Meiryo UI" panose="020B0604030504040204" pitchFamily="50" charset="-128"/>
              <a:ea typeface="Meiryo UI" panose="020B0604030504040204" pitchFamily="50" charset="-128"/>
            </a:endParaRPr>
          </a:p>
        </p:txBody>
      </p:sp>
      <p:sp>
        <p:nvSpPr>
          <p:cNvPr id="58" name="テキスト ボックス 57"/>
          <p:cNvSpPr txBox="1"/>
          <p:nvPr/>
        </p:nvSpPr>
        <p:spPr>
          <a:xfrm>
            <a:off x="3834732" y="6396207"/>
            <a:ext cx="580967" cy="276999"/>
          </a:xfrm>
          <a:prstGeom prst="rect">
            <a:avLst/>
          </a:prstGeom>
          <a:solidFill>
            <a:schemeClr val="bg1"/>
          </a:solidFill>
        </p:spPr>
        <p:txBody>
          <a:bodyPr wrap="square" rtlCol="0">
            <a:spAutoFit/>
          </a:bodyPr>
          <a:lstStyle/>
          <a:p>
            <a:r>
              <a:rPr kumimoji="1" lang="en-US" altLang="ja-JP" sz="1200" dirty="0">
                <a:latin typeface="Meiryo UI" panose="020B0604030504040204" pitchFamily="50" charset="-128"/>
                <a:ea typeface="Meiryo UI" panose="020B0604030504040204" pitchFamily="50" charset="-128"/>
              </a:rPr>
              <a:t>CA3</a:t>
            </a:r>
            <a:endParaRPr kumimoji="1" lang="ja-JP" altLang="en-US" sz="1200" dirty="0">
              <a:latin typeface="Meiryo UI" panose="020B0604030504040204" pitchFamily="50" charset="-128"/>
              <a:ea typeface="Meiryo UI" panose="020B0604030504040204" pitchFamily="50" charset="-128"/>
            </a:endParaRPr>
          </a:p>
        </p:txBody>
      </p:sp>
      <p:sp>
        <p:nvSpPr>
          <p:cNvPr id="8" name="テキスト ボックス 7"/>
          <p:cNvSpPr txBox="1"/>
          <p:nvPr/>
        </p:nvSpPr>
        <p:spPr>
          <a:xfrm>
            <a:off x="423915" y="6156781"/>
            <a:ext cx="1160106" cy="338554"/>
          </a:xfrm>
          <a:prstGeom prst="rect">
            <a:avLst/>
          </a:prstGeom>
          <a:noFill/>
        </p:spPr>
        <p:txBody>
          <a:bodyPr wrap="square" rtlCol="0">
            <a:spAutoFit/>
          </a:bodyPr>
          <a:lstStyle/>
          <a:p>
            <a:pPr algn="ctr"/>
            <a:r>
              <a:rPr kumimoji="1" lang="ja-JP" altLang="en-US" sz="1600" b="1" dirty="0">
                <a:latin typeface="Meiryo UI" panose="020B0604030504040204" pitchFamily="50" charset="-128"/>
                <a:ea typeface="Meiryo UI" panose="020B0604030504040204" pitchFamily="50" charset="-128"/>
              </a:rPr>
              <a:t>脳内</a:t>
            </a:r>
            <a:r>
              <a:rPr kumimoji="1" lang="en-US" altLang="ja-JP" sz="1600" b="1" dirty="0">
                <a:latin typeface="Meiryo UI" panose="020B0604030504040204" pitchFamily="50" charset="-128"/>
                <a:ea typeface="Meiryo UI" panose="020B0604030504040204" pitchFamily="50" charset="-128"/>
              </a:rPr>
              <a:t>GPS</a:t>
            </a:r>
            <a:endParaRPr kumimoji="1" lang="ja-JP" altLang="en-US" sz="16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30616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object 2"/>
          <p:cNvSpPr/>
          <p:nvPr/>
        </p:nvSpPr>
        <p:spPr>
          <a:xfrm>
            <a:off x="4318000" y="597802"/>
            <a:ext cx="3301492" cy="2723248"/>
          </a:xfrm>
          <a:prstGeom prst="rect">
            <a:avLst/>
          </a:prstGeom>
          <a:blipFill>
            <a:blip r:embed="rId3" cstate="print"/>
            <a:stretch>
              <a:fillRect/>
            </a:stretch>
          </a:blipFill>
        </p:spPr>
        <p:txBody>
          <a:bodyPr wrap="square" lIns="0" tIns="0" rIns="0" bIns="0" rtlCol="0"/>
          <a:lstStyle/>
          <a:p>
            <a:endParaRPr/>
          </a:p>
        </p:txBody>
      </p:sp>
      <p:sp>
        <p:nvSpPr>
          <p:cNvPr id="85" name="object 4"/>
          <p:cNvSpPr txBox="1"/>
          <p:nvPr/>
        </p:nvSpPr>
        <p:spPr>
          <a:xfrm>
            <a:off x="0" y="852094"/>
            <a:ext cx="12192000" cy="2503891"/>
          </a:xfrm>
          <a:prstGeom prst="rect">
            <a:avLst/>
          </a:prstGeom>
        </p:spPr>
        <p:txBody>
          <a:bodyPr vert="horz" wrap="square" lIns="0" tIns="13335" rIns="0" bIns="0" rtlCol="0">
            <a:spAutoFit/>
          </a:bodyPr>
          <a:lstStyle/>
          <a:p>
            <a:pPr algn="ctr">
              <a:lnSpc>
                <a:spcPct val="100000"/>
              </a:lnSpc>
              <a:spcBef>
                <a:spcPts val="105"/>
              </a:spcBef>
            </a:pPr>
            <a:r>
              <a:rPr sz="2000" b="1" spc="-5" dirty="0">
                <a:solidFill>
                  <a:schemeClr val="accent4">
                    <a:lumMod val="50000"/>
                  </a:schemeClr>
                </a:solidFill>
                <a:latin typeface="Meiryo UI" panose="020B0604030504040204" pitchFamily="50" charset="-128"/>
                <a:ea typeface="Meiryo UI" panose="020B0604030504040204" pitchFamily="50" charset="-128"/>
                <a:cs typeface="Arial"/>
              </a:rPr>
              <a:t>Impenetrable </a:t>
            </a:r>
            <a:r>
              <a:rPr sz="2000" b="1" dirty="0">
                <a:solidFill>
                  <a:schemeClr val="accent4">
                    <a:lumMod val="50000"/>
                  </a:schemeClr>
                </a:solidFill>
                <a:latin typeface="Meiryo UI" panose="020B0604030504040204" pitchFamily="50" charset="-128"/>
                <a:ea typeface="Meiryo UI" panose="020B0604030504040204" pitchFamily="50" charset="-128"/>
                <a:cs typeface="Arial"/>
              </a:rPr>
              <a:t>jungles where many </a:t>
            </a:r>
            <a:r>
              <a:rPr sz="2000" b="1" spc="-5" dirty="0">
                <a:solidFill>
                  <a:schemeClr val="accent4">
                    <a:lumMod val="50000"/>
                  </a:schemeClr>
                </a:solidFill>
                <a:latin typeface="Meiryo UI" panose="020B0604030504040204" pitchFamily="50" charset="-128"/>
                <a:ea typeface="Meiryo UI" panose="020B0604030504040204" pitchFamily="50" charset="-128"/>
                <a:cs typeface="Arial"/>
              </a:rPr>
              <a:t>investigators have </a:t>
            </a:r>
            <a:r>
              <a:rPr sz="2000" b="1" dirty="0">
                <a:solidFill>
                  <a:schemeClr val="accent4">
                    <a:lumMod val="50000"/>
                  </a:schemeClr>
                </a:solidFill>
                <a:latin typeface="Meiryo UI" panose="020B0604030504040204" pitchFamily="50" charset="-128"/>
                <a:ea typeface="Meiryo UI" panose="020B0604030504040204" pitchFamily="50" charset="-128"/>
                <a:cs typeface="Arial"/>
              </a:rPr>
              <a:t>lost</a:t>
            </a:r>
            <a:r>
              <a:rPr sz="2000" b="1" spc="-65" dirty="0">
                <a:solidFill>
                  <a:schemeClr val="accent4">
                    <a:lumMod val="50000"/>
                  </a:schemeClr>
                </a:solidFill>
                <a:latin typeface="Meiryo UI" panose="020B0604030504040204" pitchFamily="50" charset="-128"/>
                <a:ea typeface="Meiryo UI" panose="020B0604030504040204" pitchFamily="50" charset="-128"/>
                <a:cs typeface="Arial"/>
              </a:rPr>
              <a:t> </a:t>
            </a:r>
            <a:r>
              <a:rPr sz="2000" b="1" spc="-5" dirty="0">
                <a:solidFill>
                  <a:schemeClr val="accent4">
                    <a:lumMod val="50000"/>
                  </a:schemeClr>
                </a:solidFill>
                <a:latin typeface="Meiryo UI" panose="020B0604030504040204" pitchFamily="50" charset="-128"/>
                <a:ea typeface="Meiryo UI" panose="020B0604030504040204" pitchFamily="50" charset="-128"/>
                <a:cs typeface="Arial"/>
              </a:rPr>
              <a:t>themselves</a:t>
            </a:r>
            <a:endParaRPr sz="2000" b="1" dirty="0">
              <a:solidFill>
                <a:schemeClr val="accent4">
                  <a:lumMod val="50000"/>
                </a:schemeClr>
              </a:solidFill>
              <a:latin typeface="Meiryo UI" panose="020B0604030504040204" pitchFamily="50" charset="-128"/>
              <a:ea typeface="Meiryo UI" panose="020B0604030504040204" pitchFamily="50" charset="-128"/>
              <a:cs typeface="Arial"/>
            </a:endParaRPr>
          </a:p>
          <a:p>
            <a:pPr algn="ctr">
              <a:lnSpc>
                <a:spcPts val="1660"/>
              </a:lnSpc>
              <a:spcBef>
                <a:spcPts val="35"/>
              </a:spcBef>
            </a:pPr>
            <a:r>
              <a:rPr sz="1400" spc="-229" dirty="0">
                <a:solidFill>
                  <a:srgbClr val="1F497D"/>
                </a:solidFill>
                <a:latin typeface="Meiryo UI" panose="020B0604030504040204" pitchFamily="50" charset="-128"/>
                <a:ea typeface="Meiryo UI" panose="020B0604030504040204" pitchFamily="50" charset="-128"/>
                <a:cs typeface="Noto Sans CJK JP Regular"/>
              </a:rPr>
              <a:t>多</a:t>
            </a:r>
            <a:r>
              <a:rPr sz="1400" spc="-235" dirty="0">
                <a:solidFill>
                  <a:srgbClr val="1F497D"/>
                </a:solidFill>
                <a:latin typeface="Meiryo UI" panose="020B0604030504040204" pitchFamily="50" charset="-128"/>
                <a:ea typeface="Meiryo UI" panose="020B0604030504040204" pitchFamily="50" charset="-128"/>
                <a:cs typeface="Noto Sans CJK JP Regular"/>
              </a:rPr>
              <a:t>く</a:t>
            </a:r>
            <a:r>
              <a:rPr sz="1400" spc="-110" dirty="0">
                <a:solidFill>
                  <a:srgbClr val="1F497D"/>
                </a:solidFill>
                <a:latin typeface="Meiryo UI" panose="020B0604030504040204" pitchFamily="50" charset="-128"/>
                <a:ea typeface="Meiryo UI" panose="020B0604030504040204" pitchFamily="50" charset="-128"/>
                <a:cs typeface="Noto Sans CJK JP Regular"/>
              </a:rPr>
              <a:t>の</a:t>
            </a:r>
            <a:r>
              <a:rPr sz="1400" spc="-20" dirty="0">
                <a:solidFill>
                  <a:srgbClr val="1F497D"/>
                </a:solidFill>
                <a:latin typeface="Meiryo UI" panose="020B0604030504040204" pitchFamily="50" charset="-128"/>
                <a:ea typeface="Meiryo UI" panose="020B0604030504040204" pitchFamily="50" charset="-128"/>
                <a:cs typeface="Noto Sans CJK JP Regular"/>
              </a:rPr>
              <a:t>研究者</a:t>
            </a:r>
            <a:r>
              <a:rPr sz="1400" spc="-25" dirty="0">
                <a:solidFill>
                  <a:srgbClr val="1F497D"/>
                </a:solidFill>
                <a:latin typeface="Meiryo UI" panose="020B0604030504040204" pitchFamily="50" charset="-128"/>
                <a:ea typeface="Meiryo UI" panose="020B0604030504040204" pitchFamily="50" charset="-128"/>
                <a:cs typeface="Noto Sans CJK JP Regular"/>
              </a:rPr>
              <a:t>が</a:t>
            </a:r>
            <a:r>
              <a:rPr sz="1400" spc="-50" dirty="0">
                <a:solidFill>
                  <a:srgbClr val="1F497D"/>
                </a:solidFill>
                <a:latin typeface="Meiryo UI" panose="020B0604030504040204" pitchFamily="50" charset="-128"/>
                <a:ea typeface="Meiryo UI" panose="020B0604030504040204" pitchFamily="50" charset="-128"/>
                <a:cs typeface="Noto Sans CJK JP Regular"/>
              </a:rPr>
              <a:t>迷い</a:t>
            </a:r>
            <a:r>
              <a:rPr sz="1400" spc="-80" dirty="0">
                <a:solidFill>
                  <a:srgbClr val="1F497D"/>
                </a:solidFill>
                <a:latin typeface="Meiryo UI" panose="020B0604030504040204" pitchFamily="50" charset="-128"/>
                <a:ea typeface="Meiryo UI" panose="020B0604030504040204" pitchFamily="50" charset="-128"/>
                <a:cs typeface="Noto Sans CJK JP Regular"/>
              </a:rPr>
              <a:t>込</a:t>
            </a:r>
            <a:r>
              <a:rPr sz="1400" spc="-85" dirty="0">
                <a:solidFill>
                  <a:srgbClr val="1F497D"/>
                </a:solidFill>
                <a:latin typeface="Meiryo UI" panose="020B0604030504040204" pitchFamily="50" charset="-128"/>
                <a:ea typeface="Meiryo UI" panose="020B0604030504040204" pitchFamily="50" charset="-128"/>
                <a:cs typeface="Noto Sans CJK JP Regular"/>
              </a:rPr>
              <a:t>ん</a:t>
            </a:r>
            <a:r>
              <a:rPr sz="1400" spc="-170" dirty="0">
                <a:solidFill>
                  <a:srgbClr val="1F497D"/>
                </a:solidFill>
                <a:latin typeface="Meiryo UI" panose="020B0604030504040204" pitchFamily="50" charset="-128"/>
                <a:ea typeface="Meiryo UI" panose="020B0604030504040204" pitchFamily="50" charset="-128"/>
                <a:cs typeface="Noto Sans CJK JP Regular"/>
              </a:rPr>
              <a:t>で</a:t>
            </a:r>
            <a:r>
              <a:rPr sz="1400" spc="-280" dirty="0">
                <a:solidFill>
                  <a:srgbClr val="1F497D"/>
                </a:solidFill>
                <a:latin typeface="Meiryo UI" panose="020B0604030504040204" pitchFamily="50" charset="-128"/>
                <a:ea typeface="Meiryo UI" panose="020B0604030504040204" pitchFamily="50" charset="-128"/>
                <a:cs typeface="Noto Sans CJK JP Regular"/>
              </a:rPr>
              <a:t>き</a:t>
            </a:r>
            <a:r>
              <a:rPr sz="1400" spc="-145" dirty="0">
                <a:solidFill>
                  <a:srgbClr val="1F497D"/>
                </a:solidFill>
                <a:latin typeface="Meiryo UI" panose="020B0604030504040204" pitchFamily="50" charset="-128"/>
                <a:ea typeface="Meiryo UI" panose="020B0604030504040204" pitchFamily="50" charset="-128"/>
                <a:cs typeface="Noto Sans CJK JP Regular"/>
              </a:rPr>
              <a:t>た</a:t>
            </a:r>
            <a:r>
              <a:rPr sz="1400" spc="-190" dirty="0">
                <a:solidFill>
                  <a:srgbClr val="1F497D"/>
                </a:solidFill>
                <a:latin typeface="Meiryo UI" panose="020B0604030504040204" pitchFamily="50" charset="-128"/>
                <a:ea typeface="Meiryo UI" panose="020B0604030504040204" pitchFamily="50" charset="-128"/>
                <a:cs typeface="Noto Sans CJK JP Regular"/>
              </a:rPr>
              <a:t>通</a:t>
            </a:r>
            <a:r>
              <a:rPr sz="1400" spc="-204" dirty="0">
                <a:solidFill>
                  <a:srgbClr val="1F497D"/>
                </a:solidFill>
                <a:latin typeface="Meiryo UI" panose="020B0604030504040204" pitchFamily="50" charset="-128"/>
                <a:ea typeface="Meiryo UI" panose="020B0604030504040204" pitchFamily="50" charset="-128"/>
                <a:cs typeface="Noto Sans CJK JP Regular"/>
              </a:rPr>
              <a:t>り</a:t>
            </a:r>
            <a:r>
              <a:rPr sz="1400" spc="-75" dirty="0">
                <a:solidFill>
                  <a:srgbClr val="1F497D"/>
                </a:solidFill>
                <a:latin typeface="Meiryo UI" panose="020B0604030504040204" pitchFamily="50" charset="-128"/>
                <a:ea typeface="Meiryo UI" panose="020B0604030504040204" pitchFamily="50" charset="-128"/>
                <a:cs typeface="Noto Sans CJK JP Regular"/>
              </a:rPr>
              <a:t>抜</a:t>
            </a:r>
            <a:r>
              <a:rPr sz="1400" spc="-80" dirty="0">
                <a:solidFill>
                  <a:srgbClr val="1F497D"/>
                </a:solidFill>
                <a:latin typeface="Meiryo UI" panose="020B0604030504040204" pitchFamily="50" charset="-128"/>
                <a:ea typeface="Meiryo UI" panose="020B0604030504040204" pitchFamily="50" charset="-128"/>
                <a:cs typeface="Noto Sans CJK JP Regular"/>
              </a:rPr>
              <a:t>け</a:t>
            </a:r>
            <a:r>
              <a:rPr sz="1400" spc="-240" dirty="0">
                <a:solidFill>
                  <a:srgbClr val="1F497D"/>
                </a:solidFill>
                <a:latin typeface="Meiryo UI" panose="020B0604030504040204" pitchFamily="50" charset="-128"/>
                <a:ea typeface="Meiryo UI" panose="020B0604030504040204" pitchFamily="50" charset="-128"/>
                <a:cs typeface="Noto Sans CJK JP Regular"/>
              </a:rPr>
              <a:t>ら</a:t>
            </a:r>
            <a:r>
              <a:rPr sz="1400" spc="-120" dirty="0">
                <a:solidFill>
                  <a:srgbClr val="1F497D"/>
                </a:solidFill>
                <a:latin typeface="Meiryo UI" panose="020B0604030504040204" pitchFamily="50" charset="-128"/>
                <a:ea typeface="Meiryo UI" panose="020B0604030504040204" pitchFamily="50" charset="-128"/>
                <a:cs typeface="Noto Sans CJK JP Regular"/>
              </a:rPr>
              <a:t>れ</a:t>
            </a:r>
            <a:r>
              <a:rPr sz="1400" spc="-170" dirty="0">
                <a:solidFill>
                  <a:srgbClr val="1F497D"/>
                </a:solidFill>
                <a:latin typeface="Meiryo UI" panose="020B0604030504040204" pitchFamily="50" charset="-128"/>
                <a:ea typeface="Meiryo UI" panose="020B0604030504040204" pitchFamily="50" charset="-128"/>
                <a:cs typeface="Noto Sans CJK JP Regular"/>
              </a:rPr>
              <a:t>な</a:t>
            </a:r>
            <a:r>
              <a:rPr sz="1400" spc="-95" dirty="0">
                <a:solidFill>
                  <a:srgbClr val="1F497D"/>
                </a:solidFill>
                <a:latin typeface="Meiryo UI" panose="020B0604030504040204" pitchFamily="50" charset="-128"/>
                <a:ea typeface="Meiryo UI" panose="020B0604030504040204" pitchFamily="50" charset="-128"/>
                <a:cs typeface="Noto Sans CJK JP Regular"/>
              </a:rPr>
              <a:t>い</a:t>
            </a:r>
            <a:r>
              <a:rPr sz="1400" spc="-180" dirty="0">
                <a:solidFill>
                  <a:srgbClr val="1F497D"/>
                </a:solidFill>
                <a:latin typeface="Meiryo UI" panose="020B0604030504040204" pitchFamily="50" charset="-128"/>
                <a:ea typeface="Meiryo UI" panose="020B0604030504040204" pitchFamily="50" charset="-128"/>
                <a:cs typeface="Noto Sans CJK JP Regular"/>
              </a:rPr>
              <a:t>ジ</a:t>
            </a:r>
            <a:r>
              <a:rPr sz="1400" spc="-420" dirty="0">
                <a:solidFill>
                  <a:srgbClr val="1F497D"/>
                </a:solidFill>
                <a:latin typeface="Meiryo UI" panose="020B0604030504040204" pitchFamily="50" charset="-128"/>
                <a:ea typeface="Meiryo UI" panose="020B0604030504040204" pitchFamily="50" charset="-128"/>
                <a:cs typeface="Noto Sans CJK JP Regular"/>
              </a:rPr>
              <a:t>ャ</a:t>
            </a:r>
            <a:r>
              <a:rPr sz="1400" spc="-204" dirty="0">
                <a:solidFill>
                  <a:srgbClr val="1F497D"/>
                </a:solidFill>
                <a:latin typeface="Meiryo UI" panose="020B0604030504040204" pitchFamily="50" charset="-128"/>
                <a:ea typeface="Meiryo UI" panose="020B0604030504040204" pitchFamily="50" charset="-128"/>
                <a:cs typeface="Noto Sans CJK JP Regular"/>
              </a:rPr>
              <a:t>ング</a:t>
            </a:r>
            <a:r>
              <a:rPr sz="1400" spc="-105" dirty="0">
                <a:solidFill>
                  <a:srgbClr val="1F497D"/>
                </a:solidFill>
                <a:latin typeface="Meiryo UI" panose="020B0604030504040204" pitchFamily="50" charset="-128"/>
                <a:ea typeface="Meiryo UI" panose="020B0604030504040204" pitchFamily="50" charset="-128"/>
                <a:cs typeface="Noto Sans CJK JP Regular"/>
              </a:rPr>
              <a:t>ル</a:t>
            </a:r>
            <a:endParaRPr sz="1400" dirty="0">
              <a:latin typeface="Meiryo UI" panose="020B0604030504040204" pitchFamily="50" charset="-128"/>
              <a:ea typeface="Meiryo UI" panose="020B0604030504040204" pitchFamily="50" charset="-128"/>
              <a:cs typeface="Noto Sans CJK JP Regular"/>
            </a:endParaRPr>
          </a:p>
          <a:p>
            <a:pPr algn="ctr">
              <a:lnSpc>
                <a:spcPts val="2380"/>
              </a:lnSpc>
            </a:pPr>
            <a:r>
              <a:rPr sz="2000" dirty="0">
                <a:solidFill>
                  <a:srgbClr val="1F497D"/>
                </a:solidFill>
                <a:latin typeface="Meiryo UI" panose="020B0604030504040204" pitchFamily="50" charset="-128"/>
                <a:ea typeface="Meiryo UI" panose="020B0604030504040204" pitchFamily="50" charset="-128"/>
                <a:cs typeface="Arial"/>
              </a:rPr>
              <a:t>(Ramón y Cajal,</a:t>
            </a:r>
            <a:r>
              <a:rPr sz="2000" spc="-60" dirty="0">
                <a:solidFill>
                  <a:srgbClr val="1F497D"/>
                </a:solidFill>
                <a:latin typeface="Meiryo UI" panose="020B0604030504040204" pitchFamily="50" charset="-128"/>
                <a:ea typeface="Meiryo UI" panose="020B0604030504040204" pitchFamily="50" charset="-128"/>
                <a:cs typeface="Arial"/>
              </a:rPr>
              <a:t> </a:t>
            </a:r>
            <a:r>
              <a:rPr sz="2000" dirty="0">
                <a:solidFill>
                  <a:srgbClr val="1F497D"/>
                </a:solidFill>
                <a:latin typeface="Meiryo UI" panose="020B0604030504040204" pitchFamily="50" charset="-128"/>
                <a:ea typeface="Meiryo UI" panose="020B0604030504040204" pitchFamily="50" charset="-128"/>
                <a:cs typeface="Arial"/>
              </a:rPr>
              <a:t>1923)</a:t>
            </a:r>
            <a:endParaRPr sz="2000" dirty="0">
              <a:latin typeface="Meiryo UI" panose="020B0604030504040204" pitchFamily="50" charset="-128"/>
              <a:ea typeface="Meiryo UI" panose="020B0604030504040204" pitchFamily="50" charset="-128"/>
              <a:cs typeface="Arial"/>
            </a:endParaRPr>
          </a:p>
          <a:p>
            <a:pPr algn="ctr">
              <a:lnSpc>
                <a:spcPct val="100000"/>
              </a:lnSpc>
              <a:spcBef>
                <a:spcPts val="1440"/>
              </a:spcBef>
            </a:pPr>
            <a:r>
              <a:rPr lang="ja-JP" altLang="en-US" sz="4400" b="1" u="sng" spc="-30" dirty="0">
                <a:solidFill>
                  <a:srgbClr val="C00000"/>
                </a:solidFill>
                <a:latin typeface="Meiryo UI" panose="020B0604030504040204" pitchFamily="50" charset="-128"/>
                <a:ea typeface="Meiryo UI" panose="020B0604030504040204" pitchFamily="50" charset="-128"/>
                <a:cs typeface="Noto Sans CJK JP Regular"/>
              </a:rPr>
              <a:t>「</a:t>
            </a:r>
            <a:r>
              <a:rPr sz="9600" b="1" u="sng" spc="-30" dirty="0">
                <a:solidFill>
                  <a:srgbClr val="C00000"/>
                </a:solidFill>
                <a:latin typeface="Meiryo UI" panose="020B0604030504040204" pitchFamily="50" charset="-128"/>
                <a:ea typeface="Meiryo UI" panose="020B0604030504040204" pitchFamily="50" charset="-128"/>
                <a:cs typeface="Noto Sans CJK JP Regular"/>
              </a:rPr>
              <a:t>脳</a:t>
            </a:r>
            <a:r>
              <a:rPr lang="ja-JP" altLang="en-US" sz="4400" b="1" u="sng" spc="-30" dirty="0">
                <a:solidFill>
                  <a:srgbClr val="C00000"/>
                </a:solidFill>
                <a:latin typeface="Meiryo UI" panose="020B0604030504040204" pitchFamily="50" charset="-128"/>
                <a:ea typeface="Meiryo UI" panose="020B0604030504040204" pitchFamily="50" charset="-128"/>
                <a:cs typeface="Noto Sans CJK JP Regular"/>
              </a:rPr>
              <a:t>」</a:t>
            </a:r>
            <a:r>
              <a:rPr sz="4400" b="1" u="sng" spc="-35" dirty="0">
                <a:solidFill>
                  <a:schemeClr val="accent2">
                    <a:lumMod val="50000"/>
                  </a:schemeClr>
                </a:solidFill>
                <a:latin typeface="Meiryo UI" panose="020B0604030504040204" pitchFamily="50" charset="-128"/>
                <a:ea typeface="Meiryo UI" panose="020B0604030504040204" pitchFamily="50" charset="-128"/>
                <a:cs typeface="Noto Sans CJK JP Regular"/>
              </a:rPr>
              <a:t>は</a:t>
            </a:r>
            <a:r>
              <a:rPr sz="4400" b="1" u="sng" spc="-10" dirty="0">
                <a:solidFill>
                  <a:schemeClr val="accent2">
                    <a:lumMod val="50000"/>
                  </a:schemeClr>
                </a:solidFill>
                <a:latin typeface="Meiryo UI" panose="020B0604030504040204" pitchFamily="50" charset="-128"/>
                <a:ea typeface="Meiryo UI" panose="020B0604030504040204" pitchFamily="50" charset="-128"/>
                <a:cs typeface="Arial"/>
              </a:rPr>
              <a:t>21</a:t>
            </a:r>
            <a:r>
              <a:rPr sz="4400" b="1" u="sng" spc="-60" dirty="0">
                <a:solidFill>
                  <a:schemeClr val="accent2">
                    <a:lumMod val="50000"/>
                  </a:schemeClr>
                </a:solidFill>
                <a:latin typeface="Meiryo UI" panose="020B0604030504040204" pitchFamily="50" charset="-128"/>
                <a:ea typeface="Meiryo UI" panose="020B0604030504040204" pitchFamily="50" charset="-128"/>
                <a:cs typeface="Noto Sans CJK JP Regular"/>
              </a:rPr>
              <a:t>世紀</a:t>
            </a:r>
            <a:r>
              <a:rPr sz="4400" b="1" u="sng" spc="-65" dirty="0">
                <a:solidFill>
                  <a:schemeClr val="accent2">
                    <a:lumMod val="50000"/>
                  </a:schemeClr>
                </a:solidFill>
                <a:latin typeface="Meiryo UI" panose="020B0604030504040204" pitchFamily="50" charset="-128"/>
                <a:ea typeface="Meiryo UI" panose="020B0604030504040204" pitchFamily="50" charset="-128"/>
                <a:cs typeface="Noto Sans CJK JP Regular"/>
              </a:rPr>
              <a:t>の</a:t>
            </a:r>
            <a:r>
              <a:rPr sz="4400" b="1" u="sng" spc="-60" dirty="0">
                <a:solidFill>
                  <a:schemeClr val="accent2">
                    <a:lumMod val="50000"/>
                  </a:schemeClr>
                </a:solidFill>
                <a:latin typeface="Meiryo UI" panose="020B0604030504040204" pitchFamily="50" charset="-128"/>
                <a:ea typeface="Meiryo UI" panose="020B0604030504040204" pitchFamily="50" charset="-128"/>
                <a:cs typeface="Noto Sans CJK JP Regular"/>
              </a:rPr>
              <a:t>最大</a:t>
            </a:r>
            <a:r>
              <a:rPr sz="4400" b="1" u="sng" spc="-65" dirty="0">
                <a:solidFill>
                  <a:schemeClr val="accent2">
                    <a:lumMod val="50000"/>
                  </a:schemeClr>
                </a:solidFill>
                <a:latin typeface="Meiryo UI" panose="020B0604030504040204" pitchFamily="50" charset="-128"/>
                <a:ea typeface="Meiryo UI" panose="020B0604030504040204" pitchFamily="50" charset="-128"/>
                <a:cs typeface="Noto Sans CJK JP Regular"/>
              </a:rPr>
              <a:t>の</a:t>
            </a:r>
            <a:r>
              <a:rPr sz="6600" b="1" u="sng" spc="-140" dirty="0">
                <a:solidFill>
                  <a:srgbClr val="C00000"/>
                </a:solidFill>
                <a:latin typeface="Meiryo UI" panose="020B0604030504040204" pitchFamily="50" charset="-128"/>
                <a:ea typeface="Meiryo UI" panose="020B0604030504040204" pitchFamily="50" charset="-128"/>
                <a:cs typeface="Noto Sans CJK JP Regular"/>
              </a:rPr>
              <a:t>フ</a:t>
            </a:r>
            <a:r>
              <a:rPr sz="6600" b="1" u="sng" spc="-400" dirty="0">
                <a:solidFill>
                  <a:srgbClr val="C00000"/>
                </a:solidFill>
                <a:latin typeface="Meiryo UI" panose="020B0604030504040204" pitchFamily="50" charset="-128"/>
                <a:ea typeface="Meiryo UI" panose="020B0604030504040204" pitchFamily="50" charset="-128"/>
                <a:cs typeface="Noto Sans CJK JP Regular"/>
              </a:rPr>
              <a:t>ロ</a:t>
            </a:r>
            <a:r>
              <a:rPr sz="6600" b="1" u="sng" spc="-395" dirty="0">
                <a:solidFill>
                  <a:srgbClr val="C00000"/>
                </a:solidFill>
                <a:latin typeface="Meiryo UI" panose="020B0604030504040204" pitchFamily="50" charset="-128"/>
                <a:ea typeface="Meiryo UI" panose="020B0604030504040204" pitchFamily="50" charset="-128"/>
                <a:cs typeface="Noto Sans CJK JP Regular"/>
              </a:rPr>
              <a:t>ン</a:t>
            </a:r>
            <a:r>
              <a:rPr sz="6600" b="1" u="sng" spc="-409" dirty="0">
                <a:solidFill>
                  <a:srgbClr val="C00000"/>
                </a:solidFill>
                <a:latin typeface="Meiryo UI" panose="020B0604030504040204" pitchFamily="50" charset="-128"/>
                <a:ea typeface="Meiryo UI" panose="020B0604030504040204" pitchFamily="50" charset="-128"/>
                <a:cs typeface="Noto Sans CJK JP Regular"/>
              </a:rPr>
              <a:t>テ</a:t>
            </a:r>
            <a:r>
              <a:rPr sz="6600" b="1" u="sng" spc="-965" dirty="0">
                <a:solidFill>
                  <a:srgbClr val="C00000"/>
                </a:solidFill>
                <a:latin typeface="Meiryo UI" panose="020B0604030504040204" pitchFamily="50" charset="-128"/>
                <a:ea typeface="Meiryo UI" panose="020B0604030504040204" pitchFamily="50" charset="-128"/>
                <a:cs typeface="Noto Sans CJK JP Regular"/>
              </a:rPr>
              <a:t>ィ</a:t>
            </a:r>
            <a:r>
              <a:rPr sz="6600" b="1" u="sng" spc="-285" dirty="0">
                <a:solidFill>
                  <a:srgbClr val="C00000"/>
                </a:solidFill>
                <a:latin typeface="Meiryo UI" panose="020B0604030504040204" pitchFamily="50" charset="-128"/>
                <a:ea typeface="Meiryo UI" panose="020B0604030504040204" pitchFamily="50" charset="-128"/>
                <a:cs typeface="Noto Sans CJK JP Regular"/>
              </a:rPr>
              <a:t>ア</a:t>
            </a:r>
            <a:r>
              <a:rPr lang="ja-JP" altLang="en-US" sz="4400" b="1" u="sng" spc="-285" dirty="0">
                <a:solidFill>
                  <a:srgbClr val="C00000"/>
                </a:solidFill>
                <a:latin typeface="Meiryo UI" panose="020B0604030504040204" pitchFamily="50" charset="-128"/>
                <a:ea typeface="Meiryo UI" panose="020B0604030504040204" pitchFamily="50" charset="-128"/>
                <a:cs typeface="Noto Sans CJK JP Regular"/>
              </a:rPr>
              <a:t>領域</a:t>
            </a:r>
            <a:endParaRPr sz="4400" b="1" u="sng" dirty="0">
              <a:solidFill>
                <a:srgbClr val="C00000"/>
              </a:solidFill>
              <a:latin typeface="Meiryo UI" panose="020B0604030504040204" pitchFamily="50" charset="-128"/>
              <a:ea typeface="Meiryo UI" panose="020B0604030504040204" pitchFamily="50" charset="-128"/>
              <a:cs typeface="Noto Sans CJK JP Regular"/>
            </a:endParaRPr>
          </a:p>
        </p:txBody>
      </p:sp>
      <p:sp>
        <p:nvSpPr>
          <p:cNvPr id="91" name="object 8"/>
          <p:cNvSpPr txBox="1"/>
          <p:nvPr/>
        </p:nvSpPr>
        <p:spPr>
          <a:xfrm>
            <a:off x="2755691" y="5465411"/>
            <a:ext cx="6688455" cy="1154162"/>
          </a:xfrm>
          <a:prstGeom prst="rect">
            <a:avLst/>
          </a:prstGeom>
        </p:spPr>
        <p:txBody>
          <a:bodyPr vert="horz" wrap="square" lIns="0" tIns="12700" rIns="0" bIns="0" rtlCol="0">
            <a:spAutoFit/>
          </a:bodyPr>
          <a:lstStyle/>
          <a:p>
            <a:pPr algn="ctr">
              <a:lnSpc>
                <a:spcPct val="100000"/>
              </a:lnSpc>
              <a:spcBef>
                <a:spcPts val="100"/>
              </a:spcBef>
            </a:pPr>
            <a:r>
              <a:rPr sz="2800" b="1" spc="-45" dirty="0">
                <a:solidFill>
                  <a:srgbClr val="002060"/>
                </a:solidFill>
                <a:latin typeface="Meiryo UI" panose="020B0604030504040204" pitchFamily="50" charset="-128"/>
                <a:ea typeface="Meiryo UI" panose="020B0604030504040204" pitchFamily="50" charset="-128"/>
                <a:cs typeface="Noto Sans CJK JP Regular"/>
              </a:rPr>
              <a:t>脳活動</a:t>
            </a:r>
            <a:r>
              <a:rPr sz="2800" b="1" spc="-50" dirty="0">
                <a:solidFill>
                  <a:srgbClr val="002060"/>
                </a:solidFill>
                <a:latin typeface="Meiryo UI" panose="020B0604030504040204" pitchFamily="50" charset="-128"/>
                <a:ea typeface="Meiryo UI" panose="020B0604030504040204" pitchFamily="50" charset="-128"/>
                <a:cs typeface="Noto Sans CJK JP Regular"/>
              </a:rPr>
              <a:t>の</a:t>
            </a:r>
            <a:r>
              <a:rPr sz="2800" b="1" spc="-60" dirty="0">
                <a:solidFill>
                  <a:srgbClr val="002060"/>
                </a:solidFill>
                <a:latin typeface="Meiryo UI" panose="020B0604030504040204" pitchFamily="50" charset="-128"/>
                <a:ea typeface="Meiryo UI" panose="020B0604030504040204" pitchFamily="50" charset="-128"/>
                <a:cs typeface="Noto Sans CJK JP Regular"/>
              </a:rPr>
              <a:t>理解</a:t>
            </a:r>
            <a:r>
              <a:rPr sz="2800" b="1" spc="-65" dirty="0">
                <a:solidFill>
                  <a:srgbClr val="002060"/>
                </a:solidFill>
                <a:latin typeface="Meiryo UI" panose="020B0604030504040204" pitchFamily="50" charset="-128"/>
                <a:ea typeface="Meiryo UI" panose="020B0604030504040204" pitchFamily="50" charset="-128"/>
                <a:cs typeface="Noto Sans CJK JP Regular"/>
              </a:rPr>
              <a:t>は</a:t>
            </a:r>
            <a:r>
              <a:rPr sz="2800" b="1" spc="-40" dirty="0">
                <a:solidFill>
                  <a:srgbClr val="002060"/>
                </a:solidFill>
                <a:latin typeface="Meiryo UI" panose="020B0604030504040204" pitchFamily="50" charset="-128"/>
                <a:ea typeface="Meiryo UI" panose="020B0604030504040204" pitchFamily="50" charset="-128"/>
                <a:cs typeface="Noto Sans CJK JP Regular"/>
              </a:rPr>
              <a:t>人間活動</a:t>
            </a:r>
            <a:r>
              <a:rPr sz="2800" b="1" spc="-45" dirty="0">
                <a:solidFill>
                  <a:srgbClr val="002060"/>
                </a:solidFill>
                <a:latin typeface="Meiryo UI" panose="020B0604030504040204" pitchFamily="50" charset="-128"/>
                <a:ea typeface="Meiryo UI" panose="020B0604030504040204" pitchFamily="50" charset="-128"/>
                <a:cs typeface="Noto Sans CJK JP Regular"/>
              </a:rPr>
              <a:t>の</a:t>
            </a:r>
            <a:r>
              <a:rPr sz="2800" b="1" dirty="0">
                <a:solidFill>
                  <a:srgbClr val="002060"/>
                </a:solidFill>
                <a:latin typeface="Meiryo UI" panose="020B0604030504040204" pitchFamily="50" charset="-128"/>
                <a:ea typeface="Meiryo UI" panose="020B0604030504040204" pitchFamily="50" charset="-128"/>
                <a:cs typeface="Noto Sans CJK JP Regular"/>
              </a:rPr>
              <a:t>理解</a:t>
            </a:r>
          </a:p>
          <a:p>
            <a:pPr algn="ctr">
              <a:lnSpc>
                <a:spcPct val="100000"/>
              </a:lnSpc>
              <a:spcBef>
                <a:spcPts val="1664"/>
              </a:spcBef>
            </a:pPr>
            <a:r>
              <a:rPr sz="1600" spc="-20" dirty="0">
                <a:latin typeface="Arial"/>
                <a:cs typeface="Arial"/>
              </a:rPr>
              <a:t>“Tool-driven </a:t>
            </a:r>
            <a:r>
              <a:rPr sz="1600" spc="-5" dirty="0">
                <a:latin typeface="Arial"/>
                <a:cs typeface="Arial"/>
              </a:rPr>
              <a:t>revolution </a:t>
            </a:r>
            <a:r>
              <a:rPr sz="1600" dirty="0">
                <a:latin typeface="Arial"/>
                <a:cs typeface="Arial"/>
              </a:rPr>
              <a:t>is </a:t>
            </a:r>
            <a:r>
              <a:rPr sz="1600" spc="-5" dirty="0">
                <a:latin typeface="Arial"/>
                <a:cs typeface="Arial"/>
              </a:rPr>
              <a:t>to </a:t>
            </a:r>
            <a:r>
              <a:rPr sz="1600" dirty="0">
                <a:latin typeface="Arial"/>
                <a:cs typeface="Arial"/>
              </a:rPr>
              <a:t>discover </a:t>
            </a:r>
            <a:r>
              <a:rPr sz="1600" spc="-5" dirty="0">
                <a:latin typeface="Arial"/>
                <a:cs typeface="Arial"/>
              </a:rPr>
              <a:t>new things that have to be</a:t>
            </a:r>
            <a:r>
              <a:rPr sz="1600" spc="165" dirty="0">
                <a:latin typeface="Arial"/>
                <a:cs typeface="Arial"/>
              </a:rPr>
              <a:t> </a:t>
            </a:r>
            <a:r>
              <a:rPr sz="1600" spc="-5" dirty="0">
                <a:latin typeface="Arial"/>
                <a:cs typeface="Arial"/>
              </a:rPr>
              <a:t>explained”</a:t>
            </a:r>
            <a:endParaRPr sz="1600" dirty="0">
              <a:latin typeface="Arial"/>
              <a:cs typeface="Arial"/>
            </a:endParaRPr>
          </a:p>
          <a:p>
            <a:pPr algn="ctr">
              <a:lnSpc>
                <a:spcPct val="100000"/>
              </a:lnSpc>
            </a:pPr>
            <a:r>
              <a:rPr sz="1600" spc="-5" dirty="0">
                <a:latin typeface="Arial"/>
                <a:cs typeface="Arial"/>
              </a:rPr>
              <a:t>--- Imagined Worlds, Freeman</a:t>
            </a:r>
            <a:r>
              <a:rPr sz="1600" spc="50" dirty="0">
                <a:latin typeface="Arial"/>
                <a:cs typeface="Arial"/>
              </a:rPr>
              <a:t> </a:t>
            </a:r>
            <a:r>
              <a:rPr sz="1600" spc="-10" dirty="0">
                <a:latin typeface="Arial"/>
                <a:cs typeface="Arial"/>
              </a:rPr>
              <a:t>Dyson</a:t>
            </a:r>
            <a:endParaRPr sz="1600" dirty="0">
              <a:latin typeface="Arial"/>
              <a:cs typeface="Arial"/>
            </a:endParaRPr>
          </a:p>
        </p:txBody>
      </p:sp>
      <p:sp>
        <p:nvSpPr>
          <p:cNvPr id="92" name="object 9"/>
          <p:cNvSpPr txBox="1">
            <a:spLocks/>
          </p:cNvSpPr>
          <p:nvPr/>
        </p:nvSpPr>
        <p:spPr>
          <a:xfrm>
            <a:off x="3928224" y="8448"/>
            <a:ext cx="4389120" cy="505267"/>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100"/>
              </a:spcBef>
            </a:pPr>
            <a:r>
              <a:rPr lang="ja-JP" altLang="en-US" sz="3200" b="1" spc="-40" dirty="0">
                <a:latin typeface="Meiryo UI" panose="020B0604030504040204" pitchFamily="50" charset="-128"/>
                <a:ea typeface="Meiryo UI" panose="020B0604030504040204" pitchFamily="50" charset="-128"/>
              </a:rPr>
              <a:t>脳機能研究</a:t>
            </a:r>
            <a:r>
              <a:rPr lang="ja-JP" altLang="en-US" sz="3200" b="1" spc="-45" dirty="0">
                <a:latin typeface="Meiryo UI" panose="020B0604030504040204" pitchFamily="50" charset="-128"/>
                <a:ea typeface="Meiryo UI" panose="020B0604030504040204" pitchFamily="50" charset="-128"/>
              </a:rPr>
              <a:t>の</a:t>
            </a:r>
            <a:r>
              <a:rPr lang="ja-JP" altLang="en-US" sz="3200" b="1" spc="-215" dirty="0">
                <a:latin typeface="Meiryo UI" panose="020B0604030504040204" pitchFamily="50" charset="-128"/>
                <a:ea typeface="Meiryo UI" panose="020B0604030504040204" pitchFamily="50" charset="-128"/>
              </a:rPr>
              <a:t>現状と</a:t>
            </a:r>
            <a:r>
              <a:rPr lang="ja-JP" altLang="en-US" sz="3200" b="1" dirty="0">
                <a:latin typeface="Meiryo UI" panose="020B0604030504040204" pitchFamily="50" charset="-128"/>
                <a:ea typeface="Meiryo UI" panose="020B0604030504040204" pitchFamily="50" charset="-128"/>
              </a:rPr>
              <a:t>動向</a:t>
            </a:r>
          </a:p>
        </p:txBody>
      </p:sp>
      <p:sp>
        <p:nvSpPr>
          <p:cNvPr id="93" name="object 10"/>
          <p:cNvSpPr txBox="1"/>
          <p:nvPr/>
        </p:nvSpPr>
        <p:spPr>
          <a:xfrm>
            <a:off x="3630295" y="4247107"/>
            <a:ext cx="5004435" cy="1081405"/>
          </a:xfrm>
          <a:prstGeom prst="rect">
            <a:avLst/>
          </a:prstGeom>
        </p:spPr>
        <p:txBody>
          <a:bodyPr vert="horz" wrap="square" lIns="0" tIns="12700" rIns="0" bIns="0" rtlCol="0">
            <a:spAutoFit/>
          </a:bodyPr>
          <a:lstStyle/>
          <a:p>
            <a:pPr marL="12700" marR="5080" algn="ctr">
              <a:lnSpc>
                <a:spcPct val="100000"/>
              </a:lnSpc>
              <a:spcBef>
                <a:spcPts val="100"/>
              </a:spcBef>
            </a:pPr>
            <a:r>
              <a:rPr sz="1800" spc="-35" dirty="0" err="1">
                <a:latin typeface="Meiryo UI" panose="020B0604030504040204" pitchFamily="50" charset="-128"/>
                <a:ea typeface="Meiryo UI" panose="020B0604030504040204" pitchFamily="50" charset="-128"/>
                <a:cs typeface="Noto Sans CJK JP Regular"/>
              </a:rPr>
              <a:t>基礎か</a:t>
            </a:r>
            <a:r>
              <a:rPr sz="1800" spc="-305" dirty="0" err="1">
                <a:latin typeface="Meiryo UI" panose="020B0604030504040204" pitchFamily="50" charset="-128"/>
                <a:ea typeface="Meiryo UI" panose="020B0604030504040204" pitchFamily="50" charset="-128"/>
                <a:cs typeface="Noto Sans CJK JP Regular"/>
              </a:rPr>
              <a:t>ら</a:t>
            </a:r>
            <a:r>
              <a:rPr sz="1800" spc="-50" dirty="0" err="1">
                <a:latin typeface="Meiryo UI" panose="020B0604030504040204" pitchFamily="50" charset="-128"/>
                <a:ea typeface="Meiryo UI" panose="020B0604030504040204" pitchFamily="50" charset="-128"/>
                <a:cs typeface="Noto Sans CJK JP Regular"/>
              </a:rPr>
              <a:t>応用</a:t>
            </a:r>
            <a:r>
              <a:rPr sz="1800" spc="-55" dirty="0" err="1">
                <a:latin typeface="Meiryo UI" panose="020B0604030504040204" pitchFamily="50" charset="-128"/>
                <a:ea typeface="Meiryo UI" panose="020B0604030504040204" pitchFamily="50" charset="-128"/>
                <a:cs typeface="Noto Sans CJK JP Regular"/>
              </a:rPr>
              <a:t>に</a:t>
            </a:r>
            <a:r>
              <a:rPr sz="1800" spc="-145" dirty="0" err="1">
                <a:latin typeface="Meiryo UI" panose="020B0604030504040204" pitchFamily="50" charset="-128"/>
                <a:ea typeface="Meiryo UI" panose="020B0604030504040204" pitchFamily="50" charset="-128"/>
                <a:cs typeface="Noto Sans CJK JP Regular"/>
              </a:rPr>
              <a:t>至る</a:t>
            </a:r>
            <a:r>
              <a:rPr sz="1800" spc="-275" dirty="0" err="1">
                <a:latin typeface="Meiryo UI" panose="020B0604030504040204" pitchFamily="50" charset="-128"/>
                <a:ea typeface="Meiryo UI" panose="020B0604030504040204" pitchFamily="50" charset="-128"/>
                <a:cs typeface="Noto Sans CJK JP Regular"/>
              </a:rPr>
              <a:t>ま</a:t>
            </a:r>
            <a:r>
              <a:rPr sz="1800" spc="-280" dirty="0" err="1">
                <a:latin typeface="Meiryo UI" panose="020B0604030504040204" pitchFamily="50" charset="-128"/>
                <a:ea typeface="Meiryo UI" panose="020B0604030504040204" pitchFamily="50" charset="-128"/>
                <a:cs typeface="Noto Sans CJK JP Regular"/>
              </a:rPr>
              <a:t>で</a:t>
            </a:r>
            <a:r>
              <a:rPr lang="ja-JP" altLang="en-US" sz="1800" spc="-280" dirty="0">
                <a:latin typeface="Meiryo UI" panose="020B0604030504040204" pitchFamily="50" charset="-128"/>
                <a:ea typeface="Meiryo UI" panose="020B0604030504040204" pitchFamily="50" charset="-128"/>
                <a:cs typeface="Noto Sans CJK JP Regular"/>
              </a:rPr>
              <a:t>の</a:t>
            </a:r>
            <a:r>
              <a:rPr sz="1800" spc="-60" dirty="0" err="1">
                <a:latin typeface="Meiryo UI" panose="020B0604030504040204" pitchFamily="50" charset="-128"/>
                <a:ea typeface="Meiryo UI" panose="020B0604030504040204" pitchFamily="50" charset="-128"/>
                <a:cs typeface="Noto Sans CJK JP Regular"/>
              </a:rPr>
              <a:t>脳科学研究</a:t>
            </a:r>
            <a:r>
              <a:rPr sz="1800" spc="-65" dirty="0" err="1">
                <a:latin typeface="Meiryo UI" panose="020B0604030504040204" pitchFamily="50" charset="-128"/>
                <a:ea typeface="Meiryo UI" panose="020B0604030504040204" pitchFamily="50" charset="-128"/>
                <a:cs typeface="Noto Sans CJK JP Regular"/>
              </a:rPr>
              <a:t>を</a:t>
            </a:r>
            <a:r>
              <a:rPr sz="1800" spc="-80" dirty="0" err="1">
                <a:latin typeface="Meiryo UI" panose="020B0604030504040204" pitchFamily="50" charset="-128"/>
                <a:ea typeface="Meiryo UI" panose="020B0604030504040204" pitchFamily="50" charset="-128"/>
                <a:cs typeface="Noto Sans CJK JP Regular"/>
              </a:rPr>
              <a:t>支援す</a:t>
            </a:r>
            <a:r>
              <a:rPr sz="1800" spc="-280" dirty="0" err="1">
                <a:latin typeface="Meiryo UI" panose="020B0604030504040204" pitchFamily="50" charset="-128"/>
                <a:ea typeface="Meiryo UI" panose="020B0604030504040204" pitchFamily="50" charset="-128"/>
                <a:cs typeface="Noto Sans CJK JP Regular"/>
              </a:rPr>
              <a:t>る</a:t>
            </a:r>
            <a:r>
              <a:rPr sz="1800" dirty="0" err="1">
                <a:latin typeface="Meiryo UI" panose="020B0604030504040204" pitchFamily="50" charset="-128"/>
                <a:ea typeface="Meiryo UI" panose="020B0604030504040204" pitchFamily="50" charset="-128"/>
                <a:cs typeface="Noto Sans CJK JP Regular"/>
              </a:rPr>
              <a:t>政策</a:t>
            </a:r>
            <a:endParaRPr lang="en-US" sz="1800" dirty="0">
              <a:latin typeface="Meiryo UI" panose="020B0604030504040204" pitchFamily="50" charset="-128"/>
              <a:ea typeface="Meiryo UI" panose="020B0604030504040204" pitchFamily="50" charset="-128"/>
              <a:cs typeface="Noto Sans CJK JP Regular"/>
            </a:endParaRPr>
          </a:p>
          <a:p>
            <a:pPr marL="12700" marR="5080" algn="ctr">
              <a:lnSpc>
                <a:spcPct val="100000"/>
              </a:lnSpc>
              <a:spcBef>
                <a:spcPts val="100"/>
              </a:spcBef>
            </a:pPr>
            <a:r>
              <a:rPr sz="1800" spc="-45" dirty="0" err="1">
                <a:latin typeface="Meiryo UI" panose="020B0604030504040204" pitchFamily="50" charset="-128"/>
                <a:ea typeface="Meiryo UI" panose="020B0604030504040204" pitchFamily="50" charset="-128"/>
                <a:cs typeface="Noto Sans CJK JP Regular"/>
              </a:rPr>
              <a:t>世界各国</a:t>
            </a:r>
            <a:r>
              <a:rPr sz="1800" spc="-55" dirty="0" err="1">
                <a:latin typeface="Meiryo UI" panose="020B0604030504040204" pitchFamily="50" charset="-128"/>
                <a:ea typeface="Meiryo UI" panose="020B0604030504040204" pitchFamily="50" charset="-128"/>
                <a:cs typeface="Noto Sans CJK JP Regular"/>
              </a:rPr>
              <a:t>で</a:t>
            </a:r>
            <a:r>
              <a:rPr sz="1800" spc="-180" dirty="0" err="1">
                <a:latin typeface="Meiryo UI" panose="020B0604030504040204" pitchFamily="50" charset="-128"/>
                <a:ea typeface="Meiryo UI" panose="020B0604030504040204" pitchFamily="50" charset="-128"/>
                <a:cs typeface="Noto Sans CJK JP Regular"/>
              </a:rPr>
              <a:t>策定・展開</a:t>
            </a:r>
            <a:endParaRPr sz="1800" dirty="0">
              <a:latin typeface="Meiryo UI" panose="020B0604030504040204" pitchFamily="50" charset="-128"/>
              <a:ea typeface="Meiryo UI" panose="020B0604030504040204" pitchFamily="50" charset="-128"/>
              <a:cs typeface="Noto Sans CJK JP Regular"/>
            </a:endParaRPr>
          </a:p>
          <a:p>
            <a:pPr marL="635" algn="ctr">
              <a:lnSpc>
                <a:spcPct val="100000"/>
              </a:lnSpc>
              <a:spcBef>
                <a:spcPts val="1110"/>
              </a:spcBef>
            </a:pPr>
            <a:r>
              <a:rPr sz="2400" b="1" spc="-40" dirty="0">
                <a:solidFill>
                  <a:srgbClr val="002060"/>
                </a:solidFill>
                <a:latin typeface="Meiryo UI" panose="020B0604030504040204" pitchFamily="50" charset="-128"/>
                <a:ea typeface="Meiryo UI" panose="020B0604030504040204" pitchFamily="50" charset="-128"/>
                <a:cs typeface="Noto Sans CJK JP Regular"/>
              </a:rPr>
              <a:t>神経科学</a:t>
            </a:r>
            <a:r>
              <a:rPr sz="2400" b="1" spc="-45" dirty="0">
                <a:solidFill>
                  <a:srgbClr val="002060"/>
                </a:solidFill>
                <a:latin typeface="Meiryo UI" panose="020B0604030504040204" pitchFamily="50" charset="-128"/>
                <a:ea typeface="Meiryo UI" panose="020B0604030504040204" pitchFamily="50" charset="-128"/>
                <a:cs typeface="Noto Sans CJK JP Regular"/>
              </a:rPr>
              <a:t>の</a:t>
            </a:r>
            <a:r>
              <a:rPr sz="2400" b="1" spc="-95" dirty="0">
                <a:solidFill>
                  <a:srgbClr val="002060"/>
                </a:solidFill>
                <a:latin typeface="Meiryo UI" panose="020B0604030504040204" pitchFamily="50" charset="-128"/>
                <a:ea typeface="Meiryo UI" panose="020B0604030504040204" pitchFamily="50" charset="-128"/>
                <a:cs typeface="Noto Sans CJK JP Regular"/>
              </a:rPr>
              <a:t>急速な</a:t>
            </a:r>
            <a:r>
              <a:rPr sz="2400" b="1" dirty="0">
                <a:solidFill>
                  <a:srgbClr val="002060"/>
                </a:solidFill>
                <a:latin typeface="Meiryo UI" panose="020B0604030504040204" pitchFamily="50" charset="-128"/>
                <a:ea typeface="Meiryo UI" panose="020B0604030504040204" pitchFamily="50" charset="-128"/>
                <a:cs typeface="Noto Sans CJK JP Regular"/>
              </a:rPr>
              <a:t>進展</a:t>
            </a:r>
          </a:p>
        </p:txBody>
      </p:sp>
      <p:sp>
        <p:nvSpPr>
          <p:cNvPr id="3" name="正方形/長方形 2"/>
          <p:cNvSpPr/>
          <p:nvPr/>
        </p:nvSpPr>
        <p:spPr>
          <a:xfrm>
            <a:off x="1752600" y="3317845"/>
            <a:ext cx="8763000" cy="707886"/>
          </a:xfrm>
          <a:prstGeom prst="rect">
            <a:avLst/>
          </a:prstGeom>
        </p:spPr>
        <p:txBody>
          <a:bodyPr wrap="square">
            <a:spAutoFit/>
          </a:bodyPr>
          <a:lstStyle/>
          <a:p>
            <a:pPr algn="ctr"/>
            <a:r>
              <a:rPr lang="ja-JP" altLang="en-US" sz="2000" dirty="0">
                <a:latin typeface="Meiryo UI" panose="020B0604030504040204" pitchFamily="50" charset="-128"/>
                <a:ea typeface="Meiryo UI" panose="020B0604030504040204" pitchFamily="50" charset="-128"/>
              </a:rPr>
              <a:t>脳活動の包括的理解が可能なレベルに「ようやく」到達</a:t>
            </a:r>
          </a:p>
          <a:p>
            <a:pPr algn="ctr"/>
            <a:r>
              <a:rPr lang="ja-JP" altLang="en-US" sz="2000" dirty="0">
                <a:latin typeface="Meiryo UI" panose="020B0604030504040204" pitchFamily="50" charset="-128"/>
                <a:ea typeface="Meiryo UI" panose="020B0604030504040204" pitchFamily="50" charset="-128"/>
              </a:rPr>
              <a:t>分子、ニューロン、神経ネットワーク、システム、認知・情動・行動、コミュニケーション</a:t>
            </a:r>
          </a:p>
        </p:txBody>
      </p:sp>
    </p:spTree>
    <p:extLst>
      <p:ext uri="{BB962C8B-B14F-4D97-AF65-F5344CB8AC3E}">
        <p14:creationId xmlns:p14="http://schemas.microsoft.com/office/powerpoint/2010/main" val="57008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テキスト ボックス 21"/>
          <p:cNvSpPr txBox="1"/>
          <p:nvPr/>
        </p:nvSpPr>
        <p:spPr>
          <a:xfrm>
            <a:off x="3281948" y="210382"/>
            <a:ext cx="5692366" cy="6432530"/>
          </a:xfrm>
          <a:prstGeom prst="rect">
            <a:avLst/>
          </a:prstGeom>
          <a:noFill/>
        </p:spPr>
        <p:txBody>
          <a:bodyPr wrap="square" rtlCol="0" anchor="ctr">
            <a:spAutoFit/>
          </a:bodyPr>
          <a:lstStyle/>
          <a:p>
            <a:pPr algn="ctr"/>
            <a:r>
              <a:rPr kumimoji="1" lang="en-US" altLang="ja-JP" sz="41200" b="1" dirty="0">
                <a:solidFill>
                  <a:schemeClr val="bg1">
                    <a:lumMod val="85000"/>
                  </a:schemeClr>
                </a:solidFill>
                <a:latin typeface="Meiryo UI" panose="020B0604030504040204" pitchFamily="50" charset="-128"/>
                <a:ea typeface="Meiryo UI" panose="020B0604030504040204" pitchFamily="50" charset="-128"/>
              </a:rPr>
              <a:t>3</a:t>
            </a:r>
            <a:endParaRPr kumimoji="1" lang="ja-JP" altLang="en-US" sz="412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4" name="テキスト ボックス 13"/>
          <p:cNvSpPr txBox="1"/>
          <p:nvPr/>
        </p:nvSpPr>
        <p:spPr>
          <a:xfrm>
            <a:off x="-10622" y="2767288"/>
            <a:ext cx="12191999" cy="1323439"/>
          </a:xfrm>
          <a:prstGeom prst="rect">
            <a:avLst/>
          </a:prstGeom>
          <a:noFill/>
        </p:spPr>
        <p:txBody>
          <a:bodyPr wrap="square" rtlCol="0">
            <a:spAutoFit/>
          </a:bodyPr>
          <a:lstStyle/>
          <a:p>
            <a:pPr algn="ctr"/>
            <a:r>
              <a:rPr kumimoji="1" lang="ja-JP" altLang="en-US" sz="8000" b="1" dirty="0">
                <a:solidFill>
                  <a:srgbClr val="C00000"/>
                </a:solidFill>
                <a:latin typeface="Malgun Gothic" panose="020B0503020000020004" pitchFamily="34" charset="-127"/>
                <a:ea typeface="Malgun Gothic" panose="020B0503020000020004" pitchFamily="34" charset="-127"/>
              </a:rPr>
              <a:t>脳　</a:t>
            </a:r>
            <a:r>
              <a:rPr kumimoji="1" lang="ja-JP" altLang="en-US" sz="8000" b="1" dirty="0">
                <a:latin typeface="Malgun Gothic" panose="020B0503020000020004" pitchFamily="34" charset="-127"/>
                <a:ea typeface="Malgun Gothic" panose="020B0503020000020004" pitchFamily="34" charset="-127"/>
              </a:rPr>
              <a:t>を</a:t>
            </a:r>
            <a:r>
              <a:rPr kumimoji="1" lang="ja-JP" altLang="en-US" sz="8000" b="1" u="sng" dirty="0">
                <a:solidFill>
                  <a:srgbClr val="7030A0"/>
                </a:solidFill>
                <a:latin typeface="Malgun Gothic" panose="020B0503020000020004" pitchFamily="34" charset="-127"/>
                <a:ea typeface="Malgun Gothic" panose="020B0503020000020004" pitchFamily="34" charset="-127"/>
              </a:rPr>
              <a:t>探</a:t>
            </a:r>
            <a:r>
              <a:rPr kumimoji="1" lang="ja-JP" altLang="en-US" sz="8000" b="1" u="sng" dirty="0">
                <a:latin typeface="Malgun Gothic" panose="020B0503020000020004" pitchFamily="34" charset="-127"/>
                <a:ea typeface="Malgun Gothic" panose="020B0503020000020004" pitchFamily="34" charset="-127"/>
              </a:rPr>
              <a:t>る</a:t>
            </a:r>
            <a:r>
              <a:rPr kumimoji="1" lang="ja-JP" altLang="en-US" sz="3600" b="1" dirty="0">
                <a:latin typeface="Malgun Gothic" panose="020B0503020000020004" pitchFamily="34" charset="-127"/>
                <a:ea typeface="Malgun Gothic" panose="020B0503020000020004" pitchFamily="34" charset="-127"/>
              </a:rPr>
              <a:t>、</a:t>
            </a:r>
            <a:r>
              <a:rPr lang="ja-JP" altLang="en-US" sz="8000" b="1" u="sng" dirty="0">
                <a:solidFill>
                  <a:srgbClr val="002060"/>
                </a:solidFill>
                <a:latin typeface="Malgun Gothic" panose="020B0503020000020004" pitchFamily="34" charset="-127"/>
                <a:ea typeface="Malgun Gothic" panose="020B0503020000020004" pitchFamily="34" charset="-127"/>
              </a:rPr>
              <a:t>操</a:t>
            </a:r>
            <a:r>
              <a:rPr lang="ja-JP" altLang="en-US" sz="8000" b="1" u="sng" dirty="0">
                <a:latin typeface="Malgun Gothic" panose="020B0503020000020004" pitchFamily="34" charset="-127"/>
                <a:ea typeface="Malgun Gothic" panose="020B0503020000020004" pitchFamily="34" charset="-127"/>
              </a:rPr>
              <a:t>る</a:t>
            </a:r>
            <a:endParaRPr kumimoji="1" lang="en-US" altLang="ja-JP" sz="3200" u="sng" dirty="0">
              <a:latin typeface="Malgun Gothic" panose="020B0503020000020004" pitchFamily="34" charset="-127"/>
              <a:ea typeface="Malgun Gothic" panose="020B0503020000020004" pitchFamily="34" charset="-127"/>
            </a:endParaRPr>
          </a:p>
        </p:txBody>
      </p:sp>
      <p:pic>
        <p:nvPicPr>
          <p:cNvPr id="15" name="図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81948" y="2895261"/>
            <a:ext cx="1162557" cy="1062772"/>
          </a:xfrm>
          <a:prstGeom prst="rect">
            <a:avLst/>
          </a:prstGeom>
        </p:spPr>
      </p:pic>
    </p:spTree>
    <p:extLst>
      <p:ext uri="{BB962C8B-B14F-4D97-AF65-F5344CB8AC3E}">
        <p14:creationId xmlns:p14="http://schemas.microsoft.com/office/powerpoint/2010/main" val="4168328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958107" y="0"/>
            <a:ext cx="10358652" cy="584775"/>
          </a:xfrm>
          <a:prstGeom prst="rect">
            <a:avLst/>
          </a:prstGeom>
          <a:noFill/>
        </p:spPr>
        <p:txBody>
          <a:bodyPr wrap="square" rtlCol="0">
            <a:spAutoFit/>
          </a:bodyPr>
          <a:lstStyle/>
          <a:p>
            <a:pPr algn="ctr"/>
            <a:r>
              <a:rPr lang="ja-JP" altLang="en-US" sz="3200" b="1" dirty="0">
                <a:latin typeface="Meiryo UI" panose="020B0604030504040204" pitchFamily="50" charset="-128"/>
                <a:ea typeface="Meiryo UI" panose="020B0604030504040204" pitchFamily="50" charset="-128"/>
              </a:rPr>
              <a:t>脳と機械を繋ぐ</a:t>
            </a:r>
            <a:r>
              <a:rPr lang="en-US" altLang="ja-JP" sz="3200" b="1" dirty="0">
                <a:latin typeface="Meiryo UI" panose="020B0604030504040204" pitchFamily="50" charset="-128"/>
                <a:ea typeface="Meiryo UI" panose="020B0604030504040204" pitchFamily="50" charset="-128"/>
              </a:rPr>
              <a:t>~BMI</a:t>
            </a:r>
            <a:endParaRPr kumimoji="1" lang="ja-JP" altLang="en-US" sz="3200" b="1" dirty="0">
              <a:latin typeface="Meiryo UI" panose="020B0604030504040204" pitchFamily="50" charset="-128"/>
              <a:ea typeface="Meiryo UI" panose="020B0604030504040204" pitchFamily="50" charset="-128"/>
            </a:endParaRPr>
          </a:p>
        </p:txBody>
      </p:sp>
      <p:graphicFrame>
        <p:nvGraphicFramePr>
          <p:cNvPr id="3" name="表 2"/>
          <p:cNvGraphicFramePr>
            <a:graphicFrameLocks noGrp="1"/>
          </p:cNvGraphicFramePr>
          <p:nvPr>
            <p:extLst>
              <p:ext uri="{D42A27DB-BD31-4B8C-83A1-F6EECF244321}">
                <p14:modId xmlns:p14="http://schemas.microsoft.com/office/powerpoint/2010/main" val="3404008792"/>
              </p:ext>
            </p:extLst>
          </p:nvPr>
        </p:nvGraphicFramePr>
        <p:xfrm>
          <a:off x="696913" y="800560"/>
          <a:ext cx="10871200" cy="4546600"/>
        </p:xfrm>
        <a:graphic>
          <a:graphicData uri="http://schemas.openxmlformats.org/drawingml/2006/table">
            <a:tbl>
              <a:tblPr firstRow="1" bandRow="1">
                <a:tableStyleId>{5940675A-B579-460E-94D1-54222C63F5DA}</a:tableStyleId>
              </a:tblPr>
              <a:tblGrid>
                <a:gridCol w="1778000">
                  <a:extLst>
                    <a:ext uri="{9D8B030D-6E8A-4147-A177-3AD203B41FA5}">
                      <a16:colId xmlns:a16="http://schemas.microsoft.com/office/drawing/2014/main" val="20000"/>
                    </a:ext>
                  </a:extLst>
                </a:gridCol>
                <a:gridCol w="1028700">
                  <a:extLst>
                    <a:ext uri="{9D8B030D-6E8A-4147-A177-3AD203B41FA5}">
                      <a16:colId xmlns:a16="http://schemas.microsoft.com/office/drawing/2014/main" val="20001"/>
                    </a:ext>
                  </a:extLst>
                </a:gridCol>
                <a:gridCol w="6908800">
                  <a:extLst>
                    <a:ext uri="{9D8B030D-6E8A-4147-A177-3AD203B41FA5}">
                      <a16:colId xmlns:a16="http://schemas.microsoft.com/office/drawing/2014/main" val="20002"/>
                    </a:ext>
                  </a:extLst>
                </a:gridCol>
                <a:gridCol w="1155700">
                  <a:extLst>
                    <a:ext uri="{9D8B030D-6E8A-4147-A177-3AD203B41FA5}">
                      <a16:colId xmlns:a16="http://schemas.microsoft.com/office/drawing/2014/main" val="20003"/>
                    </a:ext>
                  </a:extLst>
                </a:gridCol>
              </a:tblGrid>
              <a:tr h="370840">
                <a:tc>
                  <a:txBody>
                    <a:bodyPr/>
                    <a:lstStyle/>
                    <a:p>
                      <a:pPr algn="ctr"/>
                      <a:r>
                        <a:rPr kumimoji="1" lang="ja-JP" altLang="en-US" sz="1800" b="1" dirty="0">
                          <a:solidFill>
                            <a:schemeClr val="bg1"/>
                          </a:solidFill>
                          <a:latin typeface="Meiryo UI" panose="020B0604030504040204" pitchFamily="50" charset="-128"/>
                          <a:ea typeface="Meiryo UI" panose="020B0604030504040204" pitchFamily="50" charset="-128"/>
                        </a:rPr>
                        <a:t>分類</a:t>
                      </a:r>
                    </a:p>
                  </a:txBody>
                  <a:tcPr>
                    <a:solidFill>
                      <a:schemeClr val="tx1"/>
                    </a:solidFill>
                  </a:tcPr>
                </a:tc>
                <a:tc>
                  <a:txBody>
                    <a:bodyPr/>
                    <a:lstStyle/>
                    <a:p>
                      <a:pPr algn="ctr"/>
                      <a:endParaRPr kumimoji="1" lang="ja-JP" altLang="en-US" sz="1800" b="1" dirty="0">
                        <a:solidFill>
                          <a:schemeClr val="bg1"/>
                        </a:solidFill>
                        <a:latin typeface="Meiryo UI" panose="020B0604030504040204" pitchFamily="50" charset="-128"/>
                        <a:ea typeface="Meiryo UI" panose="020B0604030504040204" pitchFamily="50" charset="-128"/>
                      </a:endParaRPr>
                    </a:p>
                  </a:txBody>
                  <a:tcPr>
                    <a:solidFill>
                      <a:schemeClr val="tx1"/>
                    </a:solidFill>
                  </a:tcPr>
                </a:tc>
                <a:tc>
                  <a:txBody>
                    <a:bodyPr/>
                    <a:lstStyle/>
                    <a:p>
                      <a:pPr algn="ctr"/>
                      <a:r>
                        <a:rPr kumimoji="1" lang="ja-JP" altLang="en-US" sz="1800" b="1" dirty="0">
                          <a:solidFill>
                            <a:schemeClr val="bg1"/>
                          </a:solidFill>
                          <a:latin typeface="Meiryo UI" panose="020B0604030504040204" pitchFamily="50" charset="-128"/>
                          <a:ea typeface="Meiryo UI" panose="020B0604030504040204" pitchFamily="50" charset="-128"/>
                        </a:rPr>
                        <a:t>概要 と 事例</a:t>
                      </a:r>
                    </a:p>
                  </a:txBody>
                  <a:tcPr>
                    <a:solidFill>
                      <a:schemeClr val="tx1"/>
                    </a:solidFill>
                  </a:tcPr>
                </a:tc>
                <a:tc>
                  <a:txBody>
                    <a:bodyPr/>
                    <a:lstStyle/>
                    <a:p>
                      <a:pPr algn="ctr"/>
                      <a:r>
                        <a:rPr kumimoji="1" lang="ja-JP" altLang="en-US" sz="1800" b="1" dirty="0">
                          <a:solidFill>
                            <a:schemeClr val="bg1"/>
                          </a:solidFill>
                          <a:latin typeface="Meiryo UI" panose="020B0604030504040204" pitchFamily="50" charset="-128"/>
                          <a:ea typeface="Meiryo UI" panose="020B0604030504040204" pitchFamily="50" charset="-128"/>
                        </a:rPr>
                        <a:t>手術要否</a:t>
                      </a:r>
                    </a:p>
                  </a:txBody>
                  <a:tcPr>
                    <a:solidFill>
                      <a:schemeClr val="tx1"/>
                    </a:solidFill>
                  </a:tcPr>
                </a:tc>
                <a:extLst>
                  <a:ext uri="{0D108BD9-81ED-4DB2-BD59-A6C34878D82A}">
                    <a16:rowId xmlns:a16="http://schemas.microsoft.com/office/drawing/2014/main" val="10000"/>
                  </a:ext>
                </a:extLst>
              </a:tr>
              <a:tr h="370840">
                <a:tc rowSpan="2">
                  <a:txBody>
                    <a:bodyPr/>
                    <a:lstStyle/>
                    <a:p>
                      <a:pPr algn="ctr"/>
                      <a:r>
                        <a:rPr kumimoji="1" lang="ja-JP" altLang="en-US" sz="1600" b="1" dirty="0">
                          <a:latin typeface="Meiryo UI" panose="020B0604030504040204" pitchFamily="50" charset="-128"/>
                          <a:ea typeface="Meiryo UI" panose="020B0604030504040204" pitchFamily="50" charset="-128"/>
                        </a:rPr>
                        <a:t>出力型</a:t>
                      </a:r>
                      <a:r>
                        <a:rPr kumimoji="1" lang="en-US" altLang="ja-JP" sz="1600" dirty="0">
                          <a:latin typeface="Meiryo UI" panose="020B0604030504040204" pitchFamily="50" charset="-128"/>
                          <a:ea typeface="Meiryo UI" panose="020B0604030504040204" pitchFamily="50" charset="-128"/>
                        </a:rPr>
                        <a:t>BMI</a:t>
                      </a:r>
                      <a:endParaRPr kumimoji="1" lang="ja-JP" altLang="en-US" sz="1600" dirty="0">
                        <a:latin typeface="Meiryo UI" panose="020B0604030504040204" pitchFamily="50" charset="-128"/>
                        <a:ea typeface="Meiryo UI" panose="020B0604030504040204" pitchFamily="50" charset="-128"/>
                      </a:endParaRPr>
                    </a:p>
                  </a:txBody>
                  <a:tcPr anchor="ctr"/>
                </a:tc>
                <a:tc>
                  <a:txBody>
                    <a:bodyPr/>
                    <a:lstStyle/>
                    <a:p>
                      <a:pPr algn="ctr"/>
                      <a:r>
                        <a:rPr kumimoji="1" lang="ja-JP" altLang="en-US" sz="1600" dirty="0">
                          <a:latin typeface="Meiryo UI" panose="020B0604030504040204" pitchFamily="50" charset="-128"/>
                          <a:ea typeface="Meiryo UI" panose="020B0604030504040204" pitchFamily="50" charset="-128"/>
                        </a:rPr>
                        <a:t>侵襲</a:t>
                      </a:r>
                    </a:p>
                  </a:txBody>
                  <a:tcPr anchor="ctr"/>
                </a:tc>
                <a:tc>
                  <a:txBody>
                    <a:bodyPr/>
                    <a:lstStyle/>
                    <a:p>
                      <a:r>
                        <a:rPr kumimoji="1" lang="ja-JP" altLang="en-US" sz="1600" dirty="0">
                          <a:solidFill>
                            <a:srgbClr val="FF0000"/>
                          </a:solidFill>
                          <a:latin typeface="Meiryo UI" panose="020B0604030504040204" pitchFamily="50" charset="-128"/>
                          <a:ea typeface="Meiryo UI" panose="020B0604030504040204" pitchFamily="50" charset="-128"/>
                        </a:rPr>
                        <a:t>頭蓋内</a:t>
                      </a:r>
                      <a:r>
                        <a:rPr kumimoji="1" lang="ja-JP" altLang="en-US" sz="1600" dirty="0">
                          <a:latin typeface="Meiryo UI" panose="020B0604030504040204" pitchFamily="50" charset="-128"/>
                          <a:ea typeface="Meiryo UI" panose="020B0604030504040204" pitchFamily="50" charset="-128"/>
                        </a:rPr>
                        <a:t>脳波でロボットやコンピュータを操作</a:t>
                      </a:r>
                      <a:endParaRPr kumimoji="1" lang="en-US" altLang="ja-JP" sz="1600" dirty="0">
                        <a:latin typeface="Meiryo UI" panose="020B0604030504040204" pitchFamily="50" charset="-128"/>
                        <a:ea typeface="Meiryo UI" panose="020B0604030504040204" pitchFamily="50" charset="-128"/>
                      </a:endParaRPr>
                    </a:p>
                    <a:p>
                      <a:r>
                        <a:rPr kumimoji="1" lang="en-US" altLang="ja-JP" sz="1600" dirty="0">
                          <a:latin typeface="Meiryo UI" panose="020B0604030504040204" pitchFamily="50" charset="-128"/>
                          <a:ea typeface="Meiryo UI" panose="020B0604030504040204" pitchFamily="50" charset="-128"/>
                        </a:rPr>
                        <a:t>【</a:t>
                      </a:r>
                      <a:r>
                        <a:rPr kumimoji="1" lang="ja-JP" altLang="en-US" sz="1600" dirty="0">
                          <a:latin typeface="Meiryo UI" panose="020B0604030504040204" pitchFamily="50" charset="-128"/>
                          <a:ea typeface="Meiryo UI" panose="020B0604030504040204" pitchFamily="50" charset="-128"/>
                        </a:rPr>
                        <a:t>事例</a:t>
                      </a:r>
                      <a:r>
                        <a:rPr kumimoji="1" lang="en-US" altLang="ja-JP" sz="1600" dirty="0">
                          <a:latin typeface="Meiryo UI" panose="020B0604030504040204" pitchFamily="50" charset="-128"/>
                          <a:ea typeface="Meiryo UI" panose="020B0604030504040204" pitchFamily="50" charset="-128"/>
                        </a:rPr>
                        <a:t>】</a:t>
                      </a:r>
                    </a:p>
                    <a:p>
                      <a:r>
                        <a:rPr kumimoji="1" lang="en-US" altLang="ja-JP" sz="1600" dirty="0">
                          <a:latin typeface="Meiryo UI" panose="020B0604030504040204" pitchFamily="50" charset="-128"/>
                          <a:ea typeface="Meiryo UI" panose="020B0604030504040204" pitchFamily="50" charset="-128"/>
                        </a:rPr>
                        <a:t>2002</a:t>
                      </a:r>
                      <a:r>
                        <a:rPr kumimoji="1" lang="ja-JP" altLang="en-US" sz="1600" baseline="0" dirty="0">
                          <a:latin typeface="Meiryo UI" panose="020B0604030504040204" pitchFamily="50" charset="-128"/>
                          <a:ea typeface="Meiryo UI" panose="020B0604030504040204" pitchFamily="50" charset="-128"/>
                        </a:rPr>
                        <a:t>年、米ブラウン大学</a:t>
                      </a:r>
                      <a:r>
                        <a:rPr lang="en-US" altLang="ja-JP" sz="1600" dirty="0">
                          <a:latin typeface="Meiryo UI" panose="020B0604030504040204" pitchFamily="50" charset="-128"/>
                          <a:ea typeface="Meiryo UI" panose="020B0604030504040204" pitchFamily="50" charset="-128"/>
                        </a:rPr>
                        <a:t>J. Donoghue</a:t>
                      </a:r>
                      <a:r>
                        <a:rPr lang="ja-JP" altLang="en-US" sz="1600" dirty="0">
                          <a:latin typeface="Meiryo UI" panose="020B0604030504040204" pitchFamily="50" charset="-128"/>
                          <a:ea typeface="Meiryo UI" panose="020B0604030504040204" pitchFamily="50" charset="-128"/>
                        </a:rPr>
                        <a:t>教授が脳内刺入針電極による慢性臨床試験を実施。</a:t>
                      </a:r>
                      <a:endParaRPr lang="en-US" altLang="ja-JP" sz="1600" dirty="0">
                        <a:latin typeface="Meiryo UI" panose="020B0604030504040204" pitchFamily="50" charset="-128"/>
                        <a:ea typeface="Meiryo UI" panose="020B0604030504040204" pitchFamily="50" charset="-128"/>
                      </a:endParaRPr>
                    </a:p>
                    <a:p>
                      <a:r>
                        <a:rPr kumimoji="1" lang="ja-JP" altLang="en-US" sz="1600" baseline="0" dirty="0">
                          <a:latin typeface="Meiryo UI" panose="020B0604030504040204" pitchFamily="50" charset="-128"/>
                          <a:ea typeface="Meiryo UI" panose="020B0604030504040204" pitchFamily="50" charset="-128"/>
                        </a:rPr>
                        <a:t>脳表シート電極を使用（大阪大学、ピッツバーグ大学）</a:t>
                      </a:r>
                      <a:endParaRPr kumimoji="1" lang="en-US" altLang="ja-JP" sz="1600" baseline="0" dirty="0">
                        <a:latin typeface="Meiryo UI" panose="020B0604030504040204" pitchFamily="50" charset="-128"/>
                        <a:ea typeface="Meiryo UI" panose="020B0604030504040204" pitchFamily="50" charset="-128"/>
                      </a:endParaRPr>
                    </a:p>
                  </a:txBody>
                  <a:tcPr/>
                </a:tc>
                <a:tc>
                  <a:txBody>
                    <a:bodyPr/>
                    <a:lstStyle/>
                    <a:p>
                      <a:pPr algn="ctr"/>
                      <a:r>
                        <a:rPr kumimoji="1" lang="ja-JP" altLang="en-US" sz="1600" dirty="0">
                          <a:latin typeface="Meiryo UI" panose="020B0604030504040204" pitchFamily="50" charset="-128"/>
                          <a:ea typeface="Meiryo UI" panose="020B0604030504040204" pitchFamily="50" charset="-128"/>
                        </a:rPr>
                        <a:t>必要</a:t>
                      </a:r>
                    </a:p>
                  </a:txBody>
                  <a:tcPr anchor="ctr"/>
                </a:tc>
                <a:extLst>
                  <a:ext uri="{0D108BD9-81ED-4DB2-BD59-A6C34878D82A}">
                    <a16:rowId xmlns:a16="http://schemas.microsoft.com/office/drawing/2014/main" val="10001"/>
                  </a:ext>
                </a:extLst>
              </a:tr>
              <a:tr h="370840">
                <a:tc vMerge="1">
                  <a:txBody>
                    <a:bodyPr/>
                    <a:lstStyle/>
                    <a:p>
                      <a:endParaRPr kumimoji="1" lang="ja-JP" altLang="en-US" dirty="0"/>
                    </a:p>
                  </a:txBody>
                  <a:tcPr/>
                </a:tc>
                <a:tc>
                  <a:txBody>
                    <a:bodyPr/>
                    <a:lstStyle/>
                    <a:p>
                      <a:pPr algn="ctr"/>
                      <a:r>
                        <a:rPr kumimoji="1" lang="ja-JP" altLang="en-US" sz="1600" dirty="0">
                          <a:latin typeface="Meiryo UI" panose="020B0604030504040204" pitchFamily="50" charset="-128"/>
                          <a:ea typeface="Meiryo UI" panose="020B0604030504040204" pitchFamily="50" charset="-128"/>
                        </a:rPr>
                        <a:t>非侵襲</a:t>
                      </a:r>
                    </a:p>
                  </a:txBody>
                  <a:tcPr anchor="ctr"/>
                </a:tc>
                <a:tc>
                  <a:txBody>
                    <a:bodyPr/>
                    <a:lstStyle/>
                    <a:p>
                      <a:r>
                        <a:rPr kumimoji="1" lang="ja-JP" altLang="en-US" sz="1600" dirty="0">
                          <a:solidFill>
                            <a:srgbClr val="FF0000"/>
                          </a:solidFill>
                          <a:latin typeface="Meiryo UI" panose="020B0604030504040204" pitchFamily="50" charset="-128"/>
                          <a:ea typeface="Meiryo UI" panose="020B0604030504040204" pitchFamily="50" charset="-128"/>
                        </a:rPr>
                        <a:t>頭皮</a:t>
                      </a:r>
                      <a:r>
                        <a:rPr kumimoji="1" lang="ja-JP" altLang="en-US" sz="1600" dirty="0">
                          <a:latin typeface="Meiryo UI" panose="020B0604030504040204" pitchFamily="50" charset="-128"/>
                          <a:ea typeface="Meiryo UI" panose="020B0604030504040204" pitchFamily="50" charset="-128"/>
                        </a:rPr>
                        <a:t>脳波、誘発電位で文字やメッセージを選択</a:t>
                      </a:r>
                      <a:endParaRPr kumimoji="1" lang="en-US" altLang="ja-JP" sz="1600" dirty="0">
                        <a:latin typeface="Meiryo UI" panose="020B0604030504040204" pitchFamily="50" charset="-128"/>
                        <a:ea typeface="Meiryo UI" panose="020B0604030504040204" pitchFamily="50" charset="-128"/>
                      </a:endParaRPr>
                    </a:p>
                    <a:p>
                      <a:r>
                        <a:rPr kumimoji="1" lang="en-US" altLang="ja-JP" sz="1600" dirty="0">
                          <a:latin typeface="Meiryo UI" panose="020B0604030504040204" pitchFamily="50" charset="-128"/>
                          <a:ea typeface="Meiryo UI" panose="020B0604030504040204" pitchFamily="50" charset="-128"/>
                        </a:rPr>
                        <a:t>【</a:t>
                      </a:r>
                      <a:r>
                        <a:rPr kumimoji="1" lang="ja-JP" altLang="en-US" sz="1600" dirty="0">
                          <a:latin typeface="Meiryo UI" panose="020B0604030504040204" pitchFamily="50" charset="-128"/>
                          <a:ea typeface="Meiryo UI" panose="020B0604030504040204" pitchFamily="50" charset="-128"/>
                        </a:rPr>
                        <a:t>事例</a:t>
                      </a:r>
                      <a:r>
                        <a:rPr kumimoji="1" lang="en-US" altLang="ja-JP" sz="1600" dirty="0">
                          <a:latin typeface="Meiryo UI" panose="020B0604030504040204" pitchFamily="50" charset="-128"/>
                          <a:ea typeface="Meiryo UI" panose="020B0604030504040204" pitchFamily="50" charset="-128"/>
                        </a:rPr>
                        <a:t>】</a:t>
                      </a:r>
                    </a:p>
                    <a:p>
                      <a:r>
                        <a:rPr kumimoji="1" lang="en-US" altLang="ja-JP" sz="1600" dirty="0" err="1">
                          <a:latin typeface="Meiryo UI" panose="020B0604030504040204" pitchFamily="50" charset="-128"/>
                          <a:ea typeface="Meiryo UI" panose="020B0604030504040204" pitchFamily="50" charset="-128"/>
                        </a:rPr>
                        <a:t>ItendiX</a:t>
                      </a:r>
                      <a:r>
                        <a:rPr kumimoji="1" lang="en-US" altLang="ja-JP" sz="1600" baseline="0" dirty="0">
                          <a:latin typeface="Meiryo UI" panose="020B0604030504040204" pitchFamily="50" charset="-128"/>
                          <a:ea typeface="Meiryo UI" panose="020B0604030504040204" pitchFamily="50" charset="-128"/>
                        </a:rPr>
                        <a:t> P300 speller</a:t>
                      </a:r>
                      <a:r>
                        <a:rPr kumimoji="1" lang="ja-JP" altLang="en-US" sz="1600" baseline="0" dirty="0">
                          <a:latin typeface="Meiryo UI" panose="020B0604030504040204" pitchFamily="50" charset="-128"/>
                          <a:ea typeface="Meiryo UI" panose="020B0604030504040204" pitchFamily="50" charset="-128"/>
                        </a:rPr>
                        <a:t>（ジーマンテック社）</a:t>
                      </a:r>
                      <a:endParaRPr kumimoji="1" lang="en-US" altLang="ja-JP" sz="1600" baseline="0" dirty="0">
                        <a:latin typeface="Meiryo UI" panose="020B0604030504040204" pitchFamily="50" charset="-128"/>
                        <a:ea typeface="Meiryo UI" panose="020B0604030504040204" pitchFamily="50" charset="-128"/>
                      </a:endParaRPr>
                    </a:p>
                    <a:p>
                      <a:r>
                        <a:rPr kumimoji="1" lang="ja-JP" altLang="en-US" sz="1600" baseline="0" dirty="0">
                          <a:latin typeface="Meiryo UI" panose="020B0604030504040204" pitchFamily="50" charset="-128"/>
                          <a:ea typeface="Meiryo UI" panose="020B0604030504040204" pitchFamily="50" charset="-128"/>
                        </a:rPr>
                        <a:t>ニューロコミュニケーター（産業技術総合研究所）</a:t>
                      </a:r>
                      <a:endParaRPr kumimoji="1" lang="en-US" altLang="ja-JP" sz="1600" baseline="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マクトス</a:t>
                      </a:r>
                      <a:r>
                        <a:rPr kumimoji="1" lang="en-US" altLang="ja-JP" sz="1600" dirty="0">
                          <a:latin typeface="Meiryo UI" panose="020B0604030504040204" pitchFamily="50" charset="-128"/>
                          <a:ea typeface="Meiryo UI" panose="020B0604030504040204" pitchFamily="50" charset="-128"/>
                        </a:rPr>
                        <a:t>(</a:t>
                      </a:r>
                      <a:r>
                        <a:rPr kumimoji="1" lang="ja-JP" altLang="en-US" sz="1600" dirty="0">
                          <a:latin typeface="Meiryo UI" panose="020B0604030504040204" pitchFamily="50" charset="-128"/>
                          <a:ea typeface="Meiryo UI" panose="020B0604030504040204" pitchFamily="50" charset="-128"/>
                        </a:rPr>
                        <a:t>株式会社テクノスジャパン）</a:t>
                      </a:r>
                    </a:p>
                  </a:txBody>
                  <a:tcPr/>
                </a:tc>
                <a:tc>
                  <a:txBody>
                    <a:bodyPr/>
                    <a:lstStyle/>
                    <a:p>
                      <a:pPr algn="ctr"/>
                      <a:r>
                        <a:rPr kumimoji="1" lang="ja-JP" altLang="en-US" sz="1600" dirty="0">
                          <a:latin typeface="Meiryo UI" panose="020B0604030504040204" pitchFamily="50" charset="-128"/>
                          <a:ea typeface="Meiryo UI" panose="020B0604030504040204" pitchFamily="50" charset="-128"/>
                        </a:rPr>
                        <a:t>不要</a:t>
                      </a:r>
                    </a:p>
                  </a:txBody>
                  <a:tcPr anchor="ctr"/>
                </a:tc>
                <a:extLst>
                  <a:ext uri="{0D108BD9-81ED-4DB2-BD59-A6C34878D82A}">
                    <a16:rowId xmlns:a16="http://schemas.microsoft.com/office/drawing/2014/main" val="10002"/>
                  </a:ext>
                </a:extLst>
              </a:tr>
              <a:tr h="370840">
                <a:tc>
                  <a:txBody>
                    <a:bodyPr/>
                    <a:lstStyle/>
                    <a:p>
                      <a:pPr algn="ctr"/>
                      <a:r>
                        <a:rPr kumimoji="1" lang="ja-JP" altLang="en-US" sz="1600" b="1" dirty="0">
                          <a:latin typeface="Meiryo UI" panose="020B0604030504040204" pitchFamily="50" charset="-128"/>
                          <a:ea typeface="Meiryo UI" panose="020B0604030504040204" pitchFamily="50" charset="-128"/>
                        </a:rPr>
                        <a:t>入力型</a:t>
                      </a:r>
                      <a:r>
                        <a:rPr kumimoji="1" lang="en-US" altLang="ja-JP" sz="1600" dirty="0">
                          <a:latin typeface="Meiryo UI" panose="020B0604030504040204" pitchFamily="50" charset="-128"/>
                          <a:ea typeface="Meiryo UI" panose="020B0604030504040204" pitchFamily="50" charset="-128"/>
                        </a:rPr>
                        <a:t>BMI</a:t>
                      </a:r>
                      <a:endParaRPr kumimoji="1" lang="ja-JP" altLang="en-US" sz="1600" dirty="0">
                        <a:latin typeface="Meiryo UI" panose="020B0604030504040204" pitchFamily="50" charset="-128"/>
                        <a:ea typeface="Meiryo UI" panose="020B0604030504040204" pitchFamily="50" charset="-128"/>
                      </a:endParaRPr>
                    </a:p>
                  </a:txBody>
                  <a:tcPr anchor="ctr"/>
                </a:tc>
                <a:tc>
                  <a:txBody>
                    <a:bodyPr/>
                    <a:lstStyle/>
                    <a:p>
                      <a:pPr algn="ctr"/>
                      <a:r>
                        <a:rPr kumimoji="1" lang="ja-JP" altLang="en-US" sz="1600" dirty="0">
                          <a:latin typeface="Meiryo UI" panose="020B0604030504040204" pitchFamily="50" charset="-128"/>
                          <a:ea typeface="Meiryo UI" panose="020B0604030504040204" pitchFamily="50" charset="-128"/>
                        </a:rPr>
                        <a:t>侵襲</a:t>
                      </a:r>
                    </a:p>
                  </a:txBody>
                  <a:tcPr anchor="ctr"/>
                </a:tc>
                <a:tc>
                  <a:txBody>
                    <a:bodyPr/>
                    <a:lstStyle/>
                    <a:p>
                      <a:r>
                        <a:rPr kumimoji="1" lang="ja-JP" altLang="en-US" sz="1600" dirty="0">
                          <a:latin typeface="Meiryo UI" panose="020B0604030504040204" pitchFamily="50" charset="-128"/>
                          <a:ea typeface="Meiryo UI" panose="020B0604030504040204" pitchFamily="50" charset="-128"/>
                        </a:rPr>
                        <a:t>★マイクの音を電気信号に変えて脳に入力→</a:t>
                      </a:r>
                      <a:r>
                        <a:rPr kumimoji="1" lang="ja-JP" altLang="en-US" sz="1600" b="1" u="sng" dirty="0">
                          <a:solidFill>
                            <a:srgbClr val="FF0000"/>
                          </a:solidFill>
                          <a:latin typeface="Meiryo UI" panose="020B0604030504040204" pitchFamily="50" charset="-128"/>
                          <a:ea typeface="Meiryo UI" panose="020B0604030504040204" pitchFamily="50" charset="-128"/>
                        </a:rPr>
                        <a:t>人工内耳</a:t>
                      </a:r>
                      <a:endParaRPr kumimoji="1" lang="en-US" altLang="ja-JP" sz="1600" b="1" u="sng" dirty="0">
                        <a:solidFill>
                          <a:srgbClr val="FF0000"/>
                        </a:solidFill>
                        <a:latin typeface="Meiryo UI" panose="020B0604030504040204" pitchFamily="50" charset="-128"/>
                        <a:ea typeface="Meiryo UI" panose="020B0604030504040204" pitchFamily="50" charset="-128"/>
                      </a:endParaRPr>
                    </a:p>
                    <a:p>
                      <a:r>
                        <a:rPr kumimoji="1" lang="en-US" altLang="ja-JP" sz="1600" dirty="0">
                          <a:latin typeface="Meiryo UI" panose="020B0604030504040204" pitchFamily="50" charset="-128"/>
                          <a:ea typeface="Meiryo UI" panose="020B0604030504040204" pitchFamily="50" charset="-128"/>
                        </a:rPr>
                        <a:t>【</a:t>
                      </a:r>
                      <a:r>
                        <a:rPr kumimoji="1" lang="ja-JP" altLang="en-US" sz="1600" dirty="0">
                          <a:latin typeface="Meiryo UI" panose="020B0604030504040204" pitchFamily="50" charset="-128"/>
                          <a:ea typeface="Meiryo UI" panose="020B0604030504040204" pitchFamily="50" charset="-128"/>
                        </a:rPr>
                        <a:t>実用化</a:t>
                      </a:r>
                      <a:r>
                        <a:rPr kumimoji="1" lang="en-US" altLang="ja-JP" sz="1600" dirty="0">
                          <a:latin typeface="Meiryo UI" panose="020B0604030504040204" pitchFamily="50" charset="-128"/>
                          <a:ea typeface="Meiryo UI" panose="020B0604030504040204" pitchFamily="50" charset="-128"/>
                        </a:rPr>
                        <a:t>】</a:t>
                      </a:r>
                      <a:r>
                        <a:rPr kumimoji="1" lang="ja-JP" altLang="en-US" sz="1600" dirty="0">
                          <a:latin typeface="Meiryo UI" panose="020B0604030504040204" pitchFamily="50" charset="-128"/>
                          <a:ea typeface="Meiryo UI" panose="020B0604030504040204" pitchFamily="50" charset="-128"/>
                        </a:rPr>
                        <a:t>聴性インプラント</a:t>
                      </a:r>
                      <a:r>
                        <a:rPr kumimoji="1" lang="en-US" altLang="ja-JP" sz="1600" dirty="0">
                          <a:latin typeface="Meiryo UI" panose="020B0604030504040204" pitchFamily="50" charset="-128"/>
                          <a:ea typeface="Meiryo UI" panose="020B0604030504040204" pitchFamily="50" charset="-128"/>
                        </a:rPr>
                        <a:t>:Cochlear</a:t>
                      </a:r>
                      <a:r>
                        <a:rPr kumimoji="1" lang="ja-JP" altLang="en-US" sz="1600" dirty="0">
                          <a:latin typeface="Meiryo UI" panose="020B0604030504040204" pitchFamily="50" charset="-128"/>
                          <a:ea typeface="Meiryo UI" panose="020B0604030504040204" pitchFamily="50" charset="-128"/>
                        </a:rPr>
                        <a:t>（豪州）、</a:t>
                      </a:r>
                      <a:r>
                        <a:rPr kumimoji="1" lang="en-US" altLang="ja-JP" sz="1600" dirty="0">
                          <a:latin typeface="Meiryo UI" panose="020B0604030504040204" pitchFamily="50" charset="-128"/>
                          <a:ea typeface="Meiryo UI" panose="020B0604030504040204" pitchFamily="50" charset="-128"/>
                        </a:rPr>
                        <a:t>Med-EL</a:t>
                      </a:r>
                      <a:r>
                        <a:rPr kumimoji="1" lang="ja-JP" altLang="en-US" sz="1600" dirty="0">
                          <a:latin typeface="Meiryo UI" panose="020B0604030504040204" pitchFamily="50" charset="-128"/>
                          <a:ea typeface="Meiryo UI" panose="020B0604030504040204" pitchFamily="50" charset="-128"/>
                        </a:rPr>
                        <a:t>（墺太利）、　</a:t>
                      </a:r>
                      <a:r>
                        <a:rPr kumimoji="1" lang="en-US" altLang="ja-JP" sz="1600" dirty="0">
                          <a:latin typeface="Meiryo UI" panose="020B0604030504040204" pitchFamily="50" charset="-128"/>
                          <a:ea typeface="Meiryo UI" panose="020B0604030504040204" pitchFamily="50" charset="-128"/>
                        </a:rPr>
                        <a:t>Advanced Bionics AG</a:t>
                      </a:r>
                      <a:r>
                        <a:rPr kumimoji="1" lang="ja-JP" altLang="en-US" sz="1600" dirty="0">
                          <a:latin typeface="Meiryo UI" panose="020B0604030504040204" pitchFamily="50" charset="-128"/>
                          <a:ea typeface="Meiryo UI" panose="020B0604030504040204" pitchFamily="50" charset="-128"/>
                        </a:rPr>
                        <a:t>（独）</a:t>
                      </a:r>
                      <a:endParaRPr kumimoji="1"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★カメラの画像を電気信号に変えて脳に入力→</a:t>
                      </a:r>
                      <a:r>
                        <a:rPr kumimoji="1" lang="ja-JP" altLang="en-US" sz="1600" b="1" u="sng" dirty="0">
                          <a:solidFill>
                            <a:srgbClr val="FF0000"/>
                          </a:solidFill>
                          <a:latin typeface="Meiryo UI" panose="020B0604030504040204" pitchFamily="50" charset="-128"/>
                          <a:ea typeface="Meiryo UI" panose="020B0604030504040204" pitchFamily="50" charset="-128"/>
                        </a:rPr>
                        <a:t>人工網膜</a:t>
                      </a:r>
                      <a:endParaRPr kumimoji="1" lang="en-US" altLang="ja-JP" sz="1600" b="1" u="sng" dirty="0">
                        <a:solidFill>
                          <a:srgbClr val="FF0000"/>
                        </a:solidFill>
                        <a:latin typeface="Meiryo UI" panose="020B0604030504040204" pitchFamily="50" charset="-128"/>
                        <a:ea typeface="Meiryo UI" panose="020B0604030504040204" pitchFamily="50" charset="-128"/>
                      </a:endParaRPr>
                    </a:p>
                    <a:p>
                      <a:r>
                        <a:rPr kumimoji="1" lang="en-US" altLang="ja-JP" sz="1600" b="0" u="none" dirty="0">
                          <a:solidFill>
                            <a:schemeClr val="tx1"/>
                          </a:solidFill>
                          <a:latin typeface="Meiryo UI" panose="020B0604030504040204" pitchFamily="50" charset="-128"/>
                          <a:ea typeface="Meiryo UI" panose="020B0604030504040204" pitchFamily="50" charset="-128"/>
                        </a:rPr>
                        <a:t>【</a:t>
                      </a:r>
                      <a:r>
                        <a:rPr kumimoji="1" lang="ja-JP" altLang="en-US" sz="1600" b="0" u="none" dirty="0">
                          <a:solidFill>
                            <a:schemeClr val="tx1"/>
                          </a:solidFill>
                          <a:latin typeface="Meiryo UI" panose="020B0604030504040204" pitchFamily="50" charset="-128"/>
                          <a:ea typeface="Meiryo UI" panose="020B0604030504040204" pitchFamily="50" charset="-128"/>
                        </a:rPr>
                        <a:t>開発～実用化</a:t>
                      </a:r>
                      <a:r>
                        <a:rPr kumimoji="1" lang="en-US" altLang="ja-JP" sz="1600" b="0" u="none" dirty="0">
                          <a:solidFill>
                            <a:schemeClr val="tx1"/>
                          </a:solidFill>
                          <a:latin typeface="Meiryo UI" panose="020B0604030504040204" pitchFamily="50" charset="-128"/>
                          <a:ea typeface="Meiryo UI" panose="020B0604030504040204" pitchFamily="50" charset="-128"/>
                        </a:rPr>
                        <a:t>】Second Sight</a:t>
                      </a:r>
                      <a:r>
                        <a:rPr kumimoji="1" lang="ja-JP" altLang="en-US" sz="1600" b="0" u="none" dirty="0">
                          <a:solidFill>
                            <a:schemeClr val="tx1"/>
                          </a:solidFill>
                          <a:latin typeface="Meiryo UI" panose="020B0604030504040204" pitchFamily="50" charset="-128"/>
                          <a:ea typeface="Meiryo UI" panose="020B0604030504040204" pitchFamily="50" charset="-128"/>
                        </a:rPr>
                        <a:t>（米国）、</a:t>
                      </a:r>
                      <a:r>
                        <a:rPr kumimoji="1" lang="en-US" altLang="ja-JP" sz="1600" b="0" u="none" dirty="0" err="1">
                          <a:solidFill>
                            <a:schemeClr val="tx1"/>
                          </a:solidFill>
                          <a:latin typeface="Meiryo UI" panose="020B0604030504040204" pitchFamily="50" charset="-128"/>
                          <a:ea typeface="Meiryo UI" panose="020B0604030504040204" pitchFamily="50" charset="-128"/>
                        </a:rPr>
                        <a:t>Nano</a:t>
                      </a:r>
                      <a:r>
                        <a:rPr kumimoji="1" lang="en-US" altLang="ja-JP" sz="1600" b="0" u="none" dirty="0">
                          <a:solidFill>
                            <a:schemeClr val="tx1"/>
                          </a:solidFill>
                          <a:latin typeface="Meiryo UI" panose="020B0604030504040204" pitchFamily="50" charset="-128"/>
                          <a:ea typeface="Meiryo UI" panose="020B0604030504040204" pitchFamily="50" charset="-128"/>
                        </a:rPr>
                        <a:t>-Retina</a:t>
                      </a:r>
                      <a:r>
                        <a:rPr kumimoji="1" lang="ja-JP" altLang="en-US" sz="1600" b="0" u="none" dirty="0">
                          <a:solidFill>
                            <a:schemeClr val="tx1"/>
                          </a:solidFill>
                          <a:latin typeface="Meiryo UI" panose="020B0604030504040204" pitchFamily="50" charset="-128"/>
                          <a:ea typeface="Meiryo UI" panose="020B0604030504040204" pitchFamily="50" charset="-128"/>
                        </a:rPr>
                        <a:t>（イスラエル）、</a:t>
                      </a:r>
                      <a:r>
                        <a:rPr kumimoji="1" lang="en-US" altLang="ja-JP" sz="1600" b="0" u="none" dirty="0">
                          <a:solidFill>
                            <a:schemeClr val="tx1"/>
                          </a:solidFill>
                          <a:latin typeface="Meiryo UI" panose="020B0604030504040204" pitchFamily="50" charset="-128"/>
                          <a:ea typeface="Meiryo UI" panose="020B0604030504040204" pitchFamily="50" charset="-128"/>
                        </a:rPr>
                        <a:t>Retina Implant</a:t>
                      </a:r>
                      <a:r>
                        <a:rPr kumimoji="1" lang="ja-JP" altLang="en-US" sz="1600" b="0" u="none" dirty="0">
                          <a:solidFill>
                            <a:schemeClr val="tx1"/>
                          </a:solidFill>
                          <a:latin typeface="Meiryo UI" panose="020B0604030504040204" pitchFamily="50" charset="-128"/>
                          <a:ea typeface="Meiryo UI" panose="020B0604030504040204" pitchFamily="50" charset="-128"/>
                        </a:rPr>
                        <a:t>（独）</a:t>
                      </a:r>
                      <a:endParaRPr kumimoji="1" lang="en-US" altLang="ja-JP" sz="1600" b="0" u="none" dirty="0">
                        <a:solidFill>
                          <a:schemeClr val="tx1"/>
                        </a:solidFill>
                        <a:latin typeface="Meiryo UI" panose="020B0604030504040204" pitchFamily="50" charset="-128"/>
                        <a:ea typeface="Meiryo UI" panose="020B0604030504040204" pitchFamily="50" charset="-128"/>
                      </a:endParaRPr>
                    </a:p>
                  </a:txBody>
                  <a:tcPr/>
                </a:tc>
                <a:tc>
                  <a:txBody>
                    <a:bodyPr/>
                    <a:lstStyle/>
                    <a:p>
                      <a:pPr algn="ctr"/>
                      <a:r>
                        <a:rPr kumimoji="1" lang="ja-JP" altLang="en-US" sz="1600" dirty="0">
                          <a:latin typeface="Meiryo UI" panose="020B0604030504040204" pitchFamily="50" charset="-128"/>
                          <a:ea typeface="Meiryo UI" panose="020B0604030504040204" pitchFamily="50" charset="-128"/>
                        </a:rPr>
                        <a:t>必要</a:t>
                      </a:r>
                    </a:p>
                  </a:txBody>
                  <a:tcPr anchor="ctr"/>
                </a:tc>
                <a:extLst>
                  <a:ext uri="{0D108BD9-81ED-4DB2-BD59-A6C34878D82A}">
                    <a16:rowId xmlns:a16="http://schemas.microsoft.com/office/drawing/2014/main" val="10003"/>
                  </a:ext>
                </a:extLst>
              </a:tr>
            </a:tbl>
          </a:graphicData>
        </a:graphic>
      </p:graphicFrame>
      <p:sp>
        <p:nvSpPr>
          <p:cNvPr id="2" name="テキスト ボックス 1"/>
          <p:cNvSpPr txBox="1"/>
          <p:nvPr/>
        </p:nvSpPr>
        <p:spPr>
          <a:xfrm>
            <a:off x="3447186" y="584775"/>
            <a:ext cx="5370654" cy="253916"/>
          </a:xfrm>
          <a:prstGeom prst="rect">
            <a:avLst/>
          </a:prstGeom>
          <a:noFill/>
        </p:spPr>
        <p:txBody>
          <a:bodyPr wrap="square" rtlCol="0">
            <a:spAutoFit/>
          </a:bodyPr>
          <a:lstStyle/>
          <a:p>
            <a:r>
              <a:rPr kumimoji="1" lang="ja-JP" altLang="en-US" sz="1050" dirty="0">
                <a:latin typeface="Meiryo UI" panose="020B0604030504040204" pitchFamily="50" charset="-128"/>
                <a:ea typeface="Meiryo UI" panose="020B0604030504040204" pitchFamily="50" charset="-128"/>
              </a:rPr>
              <a:t>（出典）臨床神経 </a:t>
            </a:r>
            <a:r>
              <a:rPr kumimoji="1" lang="en-US" altLang="ja-JP" sz="1050" dirty="0">
                <a:latin typeface="Meiryo UI" panose="020B0604030504040204" pitchFamily="50" charset="-128"/>
                <a:ea typeface="Meiryo UI" panose="020B0604030504040204" pitchFamily="50" charset="-128"/>
              </a:rPr>
              <a:t>2013;53:962-965</a:t>
            </a:r>
            <a:r>
              <a:rPr lang="ja-JP" altLang="en-US" sz="1050" dirty="0">
                <a:latin typeface="Meiryo UI" panose="020B0604030504040204" pitchFamily="50" charset="-128"/>
                <a:ea typeface="Meiryo UI" panose="020B0604030504040204" pitchFamily="50" charset="-128"/>
              </a:rPr>
              <a:t> 「</a:t>
            </a:r>
            <a:r>
              <a:rPr lang="en-US" altLang="ja-JP" sz="1050" dirty="0">
                <a:latin typeface="Meiryo UI" panose="020B0604030504040204" pitchFamily="50" charset="-128"/>
                <a:ea typeface="Meiryo UI" panose="020B0604030504040204" pitchFamily="50" charset="-128"/>
              </a:rPr>
              <a:t>BMI</a:t>
            </a:r>
            <a:r>
              <a:rPr lang="ja-JP" altLang="en-US" sz="1050" dirty="0">
                <a:latin typeface="Meiryo UI" panose="020B0604030504040204" pitchFamily="50" charset="-128"/>
                <a:ea typeface="Meiryo UI" panose="020B0604030504040204" pitchFamily="50" charset="-128"/>
              </a:rPr>
              <a:t>の神経疾患治療への応用」</a:t>
            </a:r>
            <a:r>
              <a:rPr lang="en-US" altLang="ja-JP" sz="1050" dirty="0" err="1">
                <a:latin typeface="Meiryo UI" panose="020B0604030504040204" pitchFamily="50" charset="-128"/>
                <a:ea typeface="Meiryo UI" panose="020B0604030504040204" pitchFamily="50" charset="-128"/>
              </a:rPr>
              <a:t>Tabel</a:t>
            </a:r>
            <a:r>
              <a:rPr lang="ja-JP" altLang="en-US" sz="1050" dirty="0">
                <a:latin typeface="Meiryo UI" panose="020B0604030504040204" pitchFamily="50" charset="-128"/>
                <a:ea typeface="Meiryo UI" panose="020B0604030504040204" pitchFamily="50" charset="-128"/>
              </a:rPr>
              <a:t>１を改変</a:t>
            </a:r>
            <a:endParaRPr kumimoji="1" lang="en-US" altLang="ja-JP" sz="1050" dirty="0">
              <a:latin typeface="Meiryo UI" panose="020B0604030504040204" pitchFamily="50" charset="-128"/>
              <a:ea typeface="Meiryo UI" panose="020B0604030504040204" pitchFamily="50" charset="-128"/>
            </a:endParaRPr>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882" y="1727686"/>
            <a:ext cx="611017" cy="558572"/>
          </a:xfrm>
          <a:prstGeom prst="rect">
            <a:avLst/>
          </a:prstGeom>
        </p:spPr>
      </p:pic>
      <p:sp>
        <p:nvSpPr>
          <p:cNvPr id="10" name="右矢印 9"/>
          <p:cNvSpPr/>
          <p:nvPr/>
        </p:nvSpPr>
        <p:spPr>
          <a:xfrm>
            <a:off x="1632033" y="1727687"/>
            <a:ext cx="613458" cy="517808"/>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2036" y="3924962"/>
            <a:ext cx="611017" cy="558572"/>
          </a:xfrm>
          <a:prstGeom prst="rect">
            <a:avLst/>
          </a:prstGeom>
        </p:spPr>
      </p:pic>
      <p:sp>
        <p:nvSpPr>
          <p:cNvPr id="12" name="右矢印 11"/>
          <p:cNvSpPr/>
          <p:nvPr/>
        </p:nvSpPr>
        <p:spPr>
          <a:xfrm>
            <a:off x="1018575" y="3924675"/>
            <a:ext cx="613458" cy="517808"/>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C00000"/>
              </a:solidFill>
            </a:endParaRPr>
          </a:p>
        </p:txBody>
      </p:sp>
      <p:pic>
        <p:nvPicPr>
          <p:cNvPr id="13" name="Picture 5" descr="brain_electro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924" y="5485732"/>
            <a:ext cx="1723812" cy="1274177"/>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603430" y="5354432"/>
            <a:ext cx="1819729" cy="215444"/>
          </a:xfrm>
          <a:prstGeom prst="rect">
            <a:avLst/>
          </a:prstGeom>
        </p:spPr>
        <p:txBody>
          <a:bodyPr wrap="none">
            <a:spAutoFit/>
          </a:bodyPr>
          <a:lstStyle/>
          <a:p>
            <a:r>
              <a:rPr lang="en-US" altLang="ja-JP" sz="800" dirty="0">
                <a:latin typeface="Meiryo UI" panose="020B0604030504040204" pitchFamily="50" charset="-128"/>
                <a:ea typeface="Meiryo UI" panose="020B0604030504040204" pitchFamily="50" charset="-128"/>
              </a:rPr>
              <a:t>J. Donoghue</a:t>
            </a:r>
            <a:r>
              <a:rPr lang="ja-JP" altLang="en-US" sz="800" dirty="0">
                <a:latin typeface="Meiryo UI" panose="020B0604030504040204" pitchFamily="50" charset="-128"/>
                <a:ea typeface="Meiryo UI" panose="020B0604030504040204" pitchFamily="50" charset="-128"/>
              </a:rPr>
              <a:t>教授が脳内刺入針電極</a:t>
            </a:r>
            <a:endParaRPr lang="ja-JP" altLang="en-US" sz="800" dirty="0"/>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77885" y="5529709"/>
            <a:ext cx="1605582" cy="1204187"/>
          </a:xfrm>
          <a:prstGeom prst="rect">
            <a:avLst/>
          </a:prstGeom>
        </p:spPr>
      </p:pic>
      <p:sp>
        <p:nvSpPr>
          <p:cNvPr id="14" name="正方形/長方形 13"/>
          <p:cNvSpPr/>
          <p:nvPr/>
        </p:nvSpPr>
        <p:spPr>
          <a:xfrm>
            <a:off x="3162222" y="5368583"/>
            <a:ext cx="833883" cy="215444"/>
          </a:xfrm>
          <a:prstGeom prst="rect">
            <a:avLst/>
          </a:prstGeom>
        </p:spPr>
        <p:txBody>
          <a:bodyPr wrap="none">
            <a:spAutoFit/>
          </a:bodyPr>
          <a:lstStyle/>
          <a:p>
            <a:pPr algn="ctr"/>
            <a:r>
              <a:rPr lang="ja-JP" altLang="en-US" sz="800" dirty="0">
                <a:latin typeface="Meiryo UI" panose="020B0604030504040204" pitchFamily="50" charset="-128"/>
                <a:ea typeface="Meiryo UI" panose="020B0604030504040204" pitchFamily="50" charset="-128"/>
              </a:rPr>
              <a:t>脳表シート電極</a:t>
            </a:r>
            <a:endParaRPr lang="ja-JP" altLang="en-US" sz="800" dirty="0"/>
          </a:p>
        </p:txBody>
      </p:sp>
      <p:sp>
        <p:nvSpPr>
          <p:cNvPr id="15" name="正方形/長方形 14"/>
          <p:cNvSpPr/>
          <p:nvPr/>
        </p:nvSpPr>
        <p:spPr>
          <a:xfrm>
            <a:off x="1030821" y="6684419"/>
            <a:ext cx="691215" cy="215444"/>
          </a:xfrm>
          <a:prstGeom prst="rect">
            <a:avLst/>
          </a:prstGeom>
        </p:spPr>
        <p:txBody>
          <a:bodyPr wrap="none">
            <a:spAutoFit/>
          </a:bodyPr>
          <a:lstStyle/>
          <a:p>
            <a:pPr algn="ctr"/>
            <a:r>
              <a:rPr lang="ja-JP" altLang="en-US" sz="800" dirty="0">
                <a:latin typeface="Meiryo UI" panose="020B0604030504040204" pitchFamily="50" charset="-128"/>
                <a:ea typeface="Meiryo UI" panose="020B0604030504040204" pitchFamily="50" charset="-128"/>
              </a:rPr>
              <a:t>ブラウン大学</a:t>
            </a:r>
          </a:p>
        </p:txBody>
      </p:sp>
      <p:sp>
        <p:nvSpPr>
          <p:cNvPr id="17" name="正方形/長方形 16"/>
          <p:cNvSpPr/>
          <p:nvPr/>
        </p:nvSpPr>
        <p:spPr>
          <a:xfrm>
            <a:off x="3210312" y="6684419"/>
            <a:ext cx="595035" cy="215444"/>
          </a:xfrm>
          <a:prstGeom prst="rect">
            <a:avLst/>
          </a:prstGeom>
        </p:spPr>
        <p:txBody>
          <a:bodyPr wrap="none">
            <a:spAutoFit/>
          </a:bodyPr>
          <a:lstStyle/>
          <a:p>
            <a:pPr algn="ctr"/>
            <a:r>
              <a:rPr lang="ja-JP" altLang="en-US" sz="800" dirty="0">
                <a:latin typeface="Meiryo UI" panose="020B0604030504040204" pitchFamily="50" charset="-128"/>
                <a:ea typeface="Meiryo UI" panose="020B0604030504040204" pitchFamily="50" charset="-128"/>
              </a:rPr>
              <a:t>日本光電</a:t>
            </a:r>
          </a:p>
        </p:txBody>
      </p:sp>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6838" y="5529709"/>
            <a:ext cx="1897938" cy="1198697"/>
          </a:xfrm>
          <a:prstGeom prst="rect">
            <a:avLst/>
          </a:prstGeom>
        </p:spPr>
      </p:pic>
      <p:sp>
        <p:nvSpPr>
          <p:cNvPr id="18" name="正方形/長方形 17"/>
          <p:cNvSpPr/>
          <p:nvPr/>
        </p:nvSpPr>
        <p:spPr>
          <a:xfrm>
            <a:off x="5213103" y="5354432"/>
            <a:ext cx="1005403" cy="215444"/>
          </a:xfrm>
          <a:prstGeom prst="rect">
            <a:avLst/>
          </a:prstGeom>
        </p:spPr>
        <p:txBody>
          <a:bodyPr wrap="none">
            <a:spAutoFit/>
          </a:bodyPr>
          <a:lstStyle/>
          <a:p>
            <a:pPr algn="ctr"/>
            <a:r>
              <a:rPr lang="ja-JP" altLang="en-US" sz="800" dirty="0">
                <a:latin typeface="Meiryo UI" panose="020B0604030504040204" pitchFamily="50" charset="-128"/>
                <a:ea typeface="Meiryo UI" panose="020B0604030504040204" pitchFamily="50" charset="-128"/>
              </a:rPr>
              <a:t>脳皮脳波制御装置</a:t>
            </a:r>
            <a:endParaRPr lang="ja-JP" altLang="en-US" sz="800" dirty="0"/>
          </a:p>
        </p:txBody>
      </p:sp>
      <p:sp>
        <p:nvSpPr>
          <p:cNvPr id="19" name="正方形/長方形 18"/>
          <p:cNvSpPr/>
          <p:nvPr/>
        </p:nvSpPr>
        <p:spPr>
          <a:xfrm>
            <a:off x="5208780" y="6652187"/>
            <a:ext cx="814647" cy="215444"/>
          </a:xfrm>
          <a:prstGeom prst="rect">
            <a:avLst/>
          </a:prstGeom>
        </p:spPr>
        <p:txBody>
          <a:bodyPr wrap="none">
            <a:spAutoFit/>
          </a:bodyPr>
          <a:lstStyle/>
          <a:p>
            <a:pPr algn="ctr"/>
            <a:r>
              <a:rPr lang="en-US" altLang="ja-JP" sz="800" dirty="0">
                <a:latin typeface="Meiryo UI" panose="020B0604030504040204" pitchFamily="50" charset="-128"/>
                <a:ea typeface="Meiryo UI" panose="020B0604030504040204" pitchFamily="50" charset="-128"/>
              </a:rPr>
              <a:t>Miyuki </a:t>
            </a:r>
            <a:r>
              <a:rPr lang="en-US" altLang="ja-JP" sz="800" dirty="0" err="1">
                <a:latin typeface="Meiryo UI" panose="020B0604030504040204" pitchFamily="50" charset="-128"/>
                <a:ea typeface="Meiryo UI" panose="020B0604030504040204" pitchFamily="50" charset="-128"/>
              </a:rPr>
              <a:t>Giken</a:t>
            </a:r>
            <a:endParaRPr lang="ja-JP" altLang="en-US" sz="800" dirty="0">
              <a:latin typeface="Meiryo UI" panose="020B0604030504040204" pitchFamily="50" charset="-128"/>
              <a:ea typeface="Meiryo UI" panose="020B0604030504040204" pitchFamily="50" charset="-128"/>
            </a:endParaRPr>
          </a:p>
        </p:txBody>
      </p:sp>
      <p:pic>
        <p:nvPicPr>
          <p:cNvPr id="8" name="図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10486" y="5489007"/>
            <a:ext cx="2039332" cy="1229972"/>
          </a:xfrm>
          <a:prstGeom prst="rect">
            <a:avLst/>
          </a:prstGeom>
        </p:spPr>
      </p:pic>
      <p:sp>
        <p:nvSpPr>
          <p:cNvPr id="20" name="正方形/長方形 19"/>
          <p:cNvSpPr/>
          <p:nvPr/>
        </p:nvSpPr>
        <p:spPr>
          <a:xfrm>
            <a:off x="7605326" y="5337733"/>
            <a:ext cx="595035" cy="215444"/>
          </a:xfrm>
          <a:prstGeom prst="rect">
            <a:avLst/>
          </a:prstGeom>
        </p:spPr>
        <p:txBody>
          <a:bodyPr wrap="none">
            <a:spAutoFit/>
          </a:bodyPr>
          <a:lstStyle/>
          <a:p>
            <a:pPr algn="ctr"/>
            <a:r>
              <a:rPr lang="ja-JP" altLang="en-US" sz="800" dirty="0">
                <a:latin typeface="Meiryo UI" panose="020B0604030504040204" pitchFamily="50" charset="-128"/>
                <a:ea typeface="Meiryo UI" panose="020B0604030504040204" pitchFamily="50" charset="-128"/>
              </a:rPr>
              <a:t>人工内耳</a:t>
            </a:r>
            <a:endParaRPr lang="ja-JP" altLang="en-US" sz="800" dirty="0"/>
          </a:p>
        </p:txBody>
      </p:sp>
      <p:sp>
        <p:nvSpPr>
          <p:cNvPr id="21" name="正方形/長方形 20"/>
          <p:cNvSpPr/>
          <p:nvPr/>
        </p:nvSpPr>
        <p:spPr>
          <a:xfrm>
            <a:off x="6910486" y="6673663"/>
            <a:ext cx="1633782" cy="215444"/>
          </a:xfrm>
          <a:prstGeom prst="rect">
            <a:avLst/>
          </a:prstGeom>
        </p:spPr>
        <p:txBody>
          <a:bodyPr wrap="none">
            <a:spAutoFit/>
          </a:bodyPr>
          <a:lstStyle/>
          <a:p>
            <a:pPr algn="ctr"/>
            <a:r>
              <a:rPr lang="en-US" altLang="ja-JP" sz="800" dirty="0">
                <a:latin typeface="Meiryo UI" panose="020B0604030504040204" pitchFamily="50" charset="-128"/>
                <a:ea typeface="Meiryo UI" panose="020B0604030504040204" pitchFamily="50" charset="-128"/>
              </a:rPr>
              <a:t>www.</a:t>
            </a:r>
            <a:r>
              <a:rPr lang="ja-JP" altLang="en-US" sz="800" dirty="0">
                <a:latin typeface="Meiryo UI" panose="020B0604030504040204" pitchFamily="50" charset="-128"/>
                <a:ea typeface="Meiryo UI" panose="020B0604030504040204" pitchFamily="50" charset="-128"/>
              </a:rPr>
              <a:t>看護師転職企業</a:t>
            </a:r>
            <a:r>
              <a:rPr lang="en-US" altLang="ja-JP" sz="800" dirty="0">
                <a:latin typeface="Meiryo UI" panose="020B0604030504040204" pitchFamily="50" charset="-128"/>
                <a:ea typeface="Meiryo UI" panose="020B0604030504040204" pitchFamily="50" charset="-128"/>
              </a:rPr>
              <a:t>.jpn.com</a:t>
            </a:r>
            <a:endParaRPr lang="ja-JP" altLang="en-US" sz="800" dirty="0">
              <a:latin typeface="Meiryo UI" panose="020B0604030504040204" pitchFamily="50" charset="-128"/>
              <a:ea typeface="Meiryo UI" panose="020B0604030504040204" pitchFamily="50" charset="-128"/>
            </a:endParaRPr>
          </a:p>
        </p:txBody>
      </p:sp>
      <p:pic>
        <p:nvPicPr>
          <p:cNvPr id="22" name="図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306115" y="5514013"/>
            <a:ext cx="1976036" cy="1210017"/>
          </a:xfrm>
          <a:prstGeom prst="rect">
            <a:avLst/>
          </a:prstGeom>
        </p:spPr>
      </p:pic>
      <p:sp>
        <p:nvSpPr>
          <p:cNvPr id="23" name="正方形/長方形 22"/>
          <p:cNvSpPr/>
          <p:nvPr/>
        </p:nvSpPr>
        <p:spPr>
          <a:xfrm>
            <a:off x="9657803" y="5333929"/>
            <a:ext cx="1090363" cy="215444"/>
          </a:xfrm>
          <a:prstGeom prst="rect">
            <a:avLst/>
          </a:prstGeom>
        </p:spPr>
        <p:txBody>
          <a:bodyPr wrap="none">
            <a:spAutoFit/>
          </a:bodyPr>
          <a:lstStyle/>
          <a:p>
            <a:pPr algn="ctr"/>
            <a:r>
              <a:rPr lang="ja-JP" altLang="en-US" sz="800" dirty="0">
                <a:latin typeface="Meiryo UI" panose="020B0604030504040204" pitchFamily="50" charset="-128"/>
                <a:ea typeface="Meiryo UI" panose="020B0604030504040204" pitchFamily="50" charset="-128"/>
              </a:rPr>
              <a:t>人工網膜　</a:t>
            </a:r>
            <a:r>
              <a:rPr lang="en-US" altLang="ja-JP" sz="800" dirty="0">
                <a:latin typeface="Meiryo UI" panose="020B0604030504040204" pitchFamily="50" charset="-128"/>
                <a:ea typeface="Meiryo UI" panose="020B0604030504040204" pitchFamily="50" charset="-128"/>
              </a:rPr>
              <a:t>Argus Ⅱ</a:t>
            </a:r>
            <a:endParaRPr lang="ja-JP" altLang="en-US" sz="800" dirty="0"/>
          </a:p>
        </p:txBody>
      </p:sp>
      <p:sp>
        <p:nvSpPr>
          <p:cNvPr id="24" name="正方形/長方形 23"/>
          <p:cNvSpPr/>
          <p:nvPr/>
        </p:nvSpPr>
        <p:spPr>
          <a:xfrm>
            <a:off x="9741157" y="6693779"/>
            <a:ext cx="923650" cy="215444"/>
          </a:xfrm>
          <a:prstGeom prst="rect">
            <a:avLst/>
          </a:prstGeom>
        </p:spPr>
        <p:txBody>
          <a:bodyPr wrap="none">
            <a:spAutoFit/>
          </a:bodyPr>
          <a:lstStyle/>
          <a:p>
            <a:pPr algn="ctr"/>
            <a:r>
              <a:rPr lang="en-US" altLang="ja-JP" sz="800" dirty="0"/>
              <a:t>AFP/Jim WATSON</a:t>
            </a:r>
            <a:endParaRPr lang="ja-JP" altLang="en-US" sz="8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02438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969682" y="0"/>
            <a:ext cx="10358652" cy="584775"/>
          </a:xfrm>
          <a:prstGeom prst="rect">
            <a:avLst/>
          </a:prstGeom>
          <a:noFill/>
        </p:spPr>
        <p:txBody>
          <a:bodyPr wrap="square" rtlCol="0">
            <a:spAutoFit/>
          </a:bodyPr>
          <a:lstStyle/>
          <a:p>
            <a:pPr algn="ctr"/>
            <a:r>
              <a:rPr lang="ja-JP" altLang="en-US" sz="3200" b="1" dirty="0">
                <a:latin typeface="Meiryo UI" panose="020B0604030504040204" pitchFamily="50" charset="-128"/>
                <a:ea typeface="Meiryo UI" panose="020B0604030504040204" pitchFamily="50" charset="-128"/>
              </a:rPr>
              <a:t>脳を探る＆操る</a:t>
            </a:r>
            <a:endParaRPr kumimoji="1" lang="ja-JP" altLang="en-US" sz="3200" b="1" dirty="0">
              <a:latin typeface="Meiryo UI" panose="020B0604030504040204" pitchFamily="50" charset="-128"/>
              <a:ea typeface="Meiryo UI" panose="020B0604030504040204" pitchFamily="50" charset="-128"/>
            </a:endParaRPr>
          </a:p>
        </p:txBody>
      </p:sp>
      <p:pic>
        <p:nvPicPr>
          <p:cNvPr id="48" name="Picture 8" descr="jj_brain_lobes.jpg                                             00003B01Book                           ABA78158:"/>
          <p:cNvPicPr>
            <a:picLocks noChangeAspect="1" noChangeArrowheads="1"/>
          </p:cNvPicPr>
          <p:nvPr/>
        </p:nvPicPr>
        <p:blipFill>
          <a:blip r:embed="rId3">
            <a:extLst>
              <a:ext uri="{28A0092B-C50C-407E-A947-70E740481C1C}">
                <a14:useLocalDpi xmlns:a14="http://schemas.microsoft.com/office/drawing/2010/main" val="0"/>
              </a:ext>
            </a:extLst>
          </a:blip>
          <a:srcRect l="3999" t="5333" r="14667" b="13333"/>
          <a:stretch>
            <a:fillRect/>
          </a:stretch>
        </p:blipFill>
        <p:spPr bwMode="auto">
          <a:xfrm rot="19983366">
            <a:off x="3486442" y="1700825"/>
            <a:ext cx="4225639" cy="4225640"/>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右矢印 48"/>
          <p:cNvSpPr/>
          <p:nvPr/>
        </p:nvSpPr>
        <p:spPr>
          <a:xfrm>
            <a:off x="1943100" y="2565075"/>
            <a:ext cx="2336800" cy="990600"/>
          </a:xfrm>
          <a:prstGeom prst="rightArrow">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右矢印 49"/>
          <p:cNvSpPr/>
          <p:nvPr/>
        </p:nvSpPr>
        <p:spPr>
          <a:xfrm>
            <a:off x="7429500" y="2565075"/>
            <a:ext cx="2540000" cy="990600"/>
          </a:xfrm>
          <a:prstGeom prst="rightArrow">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ボックス 50"/>
          <p:cNvSpPr txBox="1"/>
          <p:nvPr/>
        </p:nvSpPr>
        <p:spPr>
          <a:xfrm>
            <a:off x="258974" y="1525372"/>
            <a:ext cx="1846659" cy="4483100"/>
          </a:xfrm>
          <a:prstGeom prst="rect">
            <a:avLst/>
          </a:prstGeom>
          <a:noFill/>
        </p:spPr>
        <p:txBody>
          <a:bodyPr vert="eaVert" wrap="square" rtlCol="0">
            <a:spAutoFit/>
          </a:bodyPr>
          <a:lstStyle/>
          <a:p>
            <a:pPr algn="ctr"/>
            <a:r>
              <a:rPr kumimoji="1" lang="ja-JP" altLang="en-US" sz="5400" b="1" dirty="0">
                <a:solidFill>
                  <a:srgbClr val="002060"/>
                </a:solidFill>
                <a:latin typeface="Meiryo UI" panose="020B0604030504040204" pitchFamily="50" charset="-128"/>
                <a:ea typeface="Meiryo UI" panose="020B0604030504040204" pitchFamily="50" charset="-128"/>
              </a:rPr>
              <a:t>脳を制御する</a:t>
            </a:r>
            <a:endParaRPr kumimoji="1" lang="en-US" altLang="ja-JP" sz="5400" b="1" dirty="0">
              <a:solidFill>
                <a:srgbClr val="002060"/>
              </a:solidFill>
              <a:latin typeface="Meiryo UI" panose="020B0604030504040204" pitchFamily="50" charset="-128"/>
              <a:ea typeface="Meiryo UI" panose="020B0604030504040204" pitchFamily="50" charset="-128"/>
            </a:endParaRPr>
          </a:p>
          <a:p>
            <a:pPr algn="ctr"/>
            <a:r>
              <a:rPr kumimoji="1" lang="ja-JP" altLang="en-US" sz="5400" b="1" dirty="0">
                <a:solidFill>
                  <a:srgbClr val="002060"/>
                </a:solidFill>
                <a:latin typeface="Meiryo UI" panose="020B0604030504040204" pitchFamily="50" charset="-128"/>
                <a:ea typeface="Meiryo UI" panose="020B0604030504040204" pitchFamily="50" charset="-128"/>
              </a:rPr>
              <a:t>刺激を与える</a:t>
            </a:r>
          </a:p>
        </p:txBody>
      </p:sp>
      <p:sp>
        <p:nvSpPr>
          <p:cNvPr id="52" name="テキスト ボックス 51"/>
          <p:cNvSpPr txBox="1"/>
          <p:nvPr/>
        </p:nvSpPr>
        <p:spPr>
          <a:xfrm>
            <a:off x="10148938" y="1487857"/>
            <a:ext cx="1846659" cy="4483100"/>
          </a:xfrm>
          <a:prstGeom prst="rect">
            <a:avLst/>
          </a:prstGeom>
          <a:noFill/>
        </p:spPr>
        <p:txBody>
          <a:bodyPr vert="eaVert" wrap="square" rtlCol="0">
            <a:spAutoFit/>
          </a:bodyPr>
          <a:lstStyle/>
          <a:p>
            <a:pPr algn="ctr"/>
            <a:r>
              <a:rPr kumimoji="1" lang="ja-JP" altLang="en-US" sz="5400" b="1" dirty="0">
                <a:solidFill>
                  <a:schemeClr val="accent4">
                    <a:lumMod val="50000"/>
                  </a:schemeClr>
                </a:solidFill>
                <a:latin typeface="Meiryo UI" panose="020B0604030504040204" pitchFamily="50" charset="-128"/>
                <a:ea typeface="Meiryo UI" panose="020B0604030504040204" pitchFamily="50" charset="-128"/>
              </a:rPr>
              <a:t>仕組みを知る</a:t>
            </a:r>
            <a:endParaRPr kumimoji="1" lang="en-US" altLang="ja-JP" sz="5400" b="1" dirty="0">
              <a:solidFill>
                <a:schemeClr val="accent4">
                  <a:lumMod val="50000"/>
                </a:schemeClr>
              </a:solidFill>
              <a:latin typeface="Meiryo UI" panose="020B0604030504040204" pitchFamily="50" charset="-128"/>
              <a:ea typeface="Meiryo UI" panose="020B0604030504040204" pitchFamily="50" charset="-128"/>
            </a:endParaRPr>
          </a:p>
          <a:p>
            <a:pPr algn="ctr"/>
            <a:r>
              <a:rPr kumimoji="1" lang="ja-JP" altLang="en-US" sz="5400" b="1" dirty="0">
                <a:solidFill>
                  <a:schemeClr val="accent4">
                    <a:lumMod val="50000"/>
                  </a:schemeClr>
                </a:solidFill>
                <a:latin typeface="Meiryo UI" panose="020B0604030504040204" pitchFamily="50" charset="-128"/>
                <a:ea typeface="Meiryo UI" panose="020B0604030504040204" pitchFamily="50" charset="-128"/>
              </a:rPr>
              <a:t>脳を読み取る</a:t>
            </a:r>
          </a:p>
        </p:txBody>
      </p:sp>
      <p:sp>
        <p:nvSpPr>
          <p:cNvPr id="53" name="テキスト ボックス 52"/>
          <p:cNvSpPr txBox="1"/>
          <p:nvPr/>
        </p:nvSpPr>
        <p:spPr>
          <a:xfrm>
            <a:off x="2108126" y="1487857"/>
            <a:ext cx="2809230" cy="1077218"/>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★直接皮質刺激（</a:t>
            </a:r>
            <a:r>
              <a:rPr kumimoji="1" lang="en-US" altLang="ja-JP" sz="1600" dirty="0">
                <a:latin typeface="Meiryo UI" panose="020B0604030504040204" pitchFamily="50" charset="-128"/>
                <a:ea typeface="Meiryo UI" panose="020B0604030504040204" pitchFamily="50" charset="-128"/>
              </a:rPr>
              <a:t>ECS</a:t>
            </a:r>
            <a:r>
              <a:rPr kumimoji="1" lang="ja-JP" altLang="en-US" sz="1600" dirty="0">
                <a:latin typeface="Meiryo UI" panose="020B0604030504040204" pitchFamily="50" charset="-128"/>
                <a:ea typeface="Meiryo UI" panose="020B0604030504040204" pitchFamily="50" charset="-128"/>
              </a:rPr>
              <a:t>）</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★脳深部刺激（</a:t>
            </a:r>
            <a:r>
              <a:rPr lang="en-US" altLang="ja-JP" sz="1600" dirty="0">
                <a:latin typeface="Meiryo UI" panose="020B0604030504040204" pitchFamily="50" charset="-128"/>
                <a:ea typeface="Meiryo UI" panose="020B0604030504040204" pitchFamily="50" charset="-128"/>
              </a:rPr>
              <a:t>DBS</a:t>
            </a:r>
            <a:r>
              <a:rPr lang="ja-JP" altLang="en-US" sz="1600" dirty="0">
                <a:latin typeface="Meiryo UI" panose="020B0604030504040204" pitchFamily="50" charset="-128"/>
                <a:ea typeface="Meiryo UI" panose="020B0604030504040204" pitchFamily="50" charset="-128"/>
              </a:rPr>
              <a:t>）</a:t>
            </a:r>
            <a:endParaRPr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★人工内耳</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a:t>
            </a:r>
            <a:r>
              <a:rPr kumimoji="1" lang="ja-JP" altLang="en-US" sz="1600" dirty="0">
                <a:latin typeface="Meiryo UI" panose="020B0604030504040204" pitchFamily="50" charset="-128"/>
                <a:ea typeface="Meiryo UI" panose="020B0604030504040204" pitchFamily="50" charset="-128"/>
              </a:rPr>
              <a:t>人口網膜</a:t>
            </a:r>
          </a:p>
        </p:txBody>
      </p:sp>
      <p:sp>
        <p:nvSpPr>
          <p:cNvPr id="54" name="テキスト ボックス 53"/>
          <p:cNvSpPr txBox="1"/>
          <p:nvPr/>
        </p:nvSpPr>
        <p:spPr>
          <a:xfrm>
            <a:off x="1943100" y="3641727"/>
            <a:ext cx="3149674" cy="230832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★経頭蓋直流電気刺激</a:t>
            </a:r>
            <a:endParaRPr kumimoji="1"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a:t>
            </a:r>
            <a:r>
              <a:rPr kumimoji="1" lang="en-US" altLang="ja-JP" sz="1600" dirty="0" err="1">
                <a:latin typeface="Meiryo UI" panose="020B0604030504040204" pitchFamily="50" charset="-128"/>
                <a:ea typeface="Meiryo UI" panose="020B0604030504040204" pitchFamily="50" charset="-128"/>
              </a:rPr>
              <a:t>tDCS</a:t>
            </a:r>
            <a:r>
              <a:rPr kumimoji="1" lang="ja-JP" altLang="en-US" sz="1600" dirty="0">
                <a:latin typeface="Meiryo UI" panose="020B0604030504040204" pitchFamily="50" charset="-128"/>
                <a:ea typeface="Meiryo UI" panose="020B0604030504040204" pitchFamily="50" charset="-128"/>
              </a:rPr>
              <a:t>）</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★経頭蓋交流電気刺激　　　（</a:t>
            </a:r>
            <a:r>
              <a:rPr lang="en-US" altLang="ja-JP" sz="1600" dirty="0" err="1">
                <a:latin typeface="Meiryo UI" panose="020B0604030504040204" pitchFamily="50" charset="-128"/>
                <a:ea typeface="Meiryo UI" panose="020B0604030504040204" pitchFamily="50" charset="-128"/>
              </a:rPr>
              <a:t>tACS</a:t>
            </a:r>
            <a:r>
              <a:rPr lang="ja-JP" altLang="en-US" sz="1600" dirty="0">
                <a:latin typeface="Meiryo UI" panose="020B0604030504040204" pitchFamily="50" charset="-128"/>
                <a:ea typeface="Meiryo UI" panose="020B0604030504040204" pitchFamily="50" charset="-128"/>
              </a:rPr>
              <a:t>）</a:t>
            </a:r>
            <a:endParaRPr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★経頭蓋磁気刺激</a:t>
            </a:r>
            <a:endParaRPr kumimoji="1"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a:t>
            </a:r>
            <a:r>
              <a:rPr kumimoji="1" lang="en-US" altLang="ja-JP" sz="1600" dirty="0">
                <a:latin typeface="Meiryo UI" panose="020B0604030504040204" pitchFamily="50" charset="-128"/>
                <a:ea typeface="Meiryo UI" panose="020B0604030504040204" pitchFamily="50" charset="-128"/>
              </a:rPr>
              <a:t>TMS</a:t>
            </a:r>
            <a:r>
              <a:rPr kumimoji="1" lang="ja-JP" altLang="en-US" sz="1600" dirty="0">
                <a:latin typeface="Meiryo UI" panose="020B0604030504040204" pitchFamily="50" charset="-128"/>
                <a:ea typeface="Meiryo UI" panose="020B0604030504040204" pitchFamily="50" charset="-128"/>
              </a:rPr>
              <a:t>）</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★ニューロフィードバック</a:t>
            </a:r>
            <a:endParaRPr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★デコーデットニューロフィードバック</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★バイオフィードバック</a:t>
            </a:r>
            <a:endParaRPr kumimoji="1" lang="ja-JP" altLang="en-US" sz="1600" dirty="0">
              <a:latin typeface="Meiryo UI" panose="020B0604030504040204" pitchFamily="50" charset="-128"/>
              <a:ea typeface="Meiryo UI" panose="020B0604030504040204" pitchFamily="50" charset="-128"/>
            </a:endParaRPr>
          </a:p>
        </p:txBody>
      </p:sp>
      <p:sp>
        <p:nvSpPr>
          <p:cNvPr id="55" name="テキスト ボックス 54"/>
          <p:cNvSpPr txBox="1"/>
          <p:nvPr/>
        </p:nvSpPr>
        <p:spPr>
          <a:xfrm>
            <a:off x="7661000" y="1449191"/>
            <a:ext cx="2324678" cy="1077218"/>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★埋込電極</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　（剣山、マクロアレイ）</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★皮質脳波（</a:t>
            </a:r>
            <a:r>
              <a:rPr lang="en-US" altLang="ja-JP" sz="1600" dirty="0" err="1">
                <a:latin typeface="Meiryo UI" panose="020B0604030504040204" pitchFamily="50" charset="-128"/>
                <a:ea typeface="Meiryo UI" panose="020B0604030504040204" pitchFamily="50" charset="-128"/>
              </a:rPr>
              <a:t>ECoG</a:t>
            </a:r>
            <a:r>
              <a:rPr lang="ja-JP" altLang="en-US" sz="1600" dirty="0">
                <a:latin typeface="Meiryo UI" panose="020B0604030504040204" pitchFamily="50" charset="-128"/>
                <a:ea typeface="Meiryo UI" panose="020B0604030504040204" pitchFamily="50" charset="-128"/>
              </a:rPr>
              <a:t>）</a:t>
            </a:r>
            <a:endParaRPr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★深部電極</a:t>
            </a:r>
          </a:p>
        </p:txBody>
      </p:sp>
      <p:sp>
        <p:nvSpPr>
          <p:cNvPr id="56" name="テキスト ボックス 55"/>
          <p:cNvSpPr txBox="1"/>
          <p:nvPr/>
        </p:nvSpPr>
        <p:spPr>
          <a:xfrm>
            <a:off x="7731399" y="3603627"/>
            <a:ext cx="2809230" cy="230832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★脳波（</a:t>
            </a:r>
            <a:r>
              <a:rPr kumimoji="1" lang="en-US" altLang="ja-JP" sz="1600" dirty="0">
                <a:latin typeface="Meiryo UI" panose="020B0604030504040204" pitchFamily="50" charset="-128"/>
                <a:ea typeface="Meiryo UI" panose="020B0604030504040204" pitchFamily="50" charset="-128"/>
              </a:rPr>
              <a:t>EEG</a:t>
            </a:r>
            <a:r>
              <a:rPr kumimoji="1" lang="ja-JP" altLang="en-US" sz="1600" dirty="0">
                <a:latin typeface="Meiryo UI" panose="020B0604030504040204" pitchFamily="50" charset="-128"/>
                <a:ea typeface="Meiryo UI" panose="020B0604030504040204" pitchFamily="50" charset="-128"/>
              </a:rPr>
              <a:t>）</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★脳磁波（</a:t>
            </a:r>
            <a:r>
              <a:rPr lang="en-US" altLang="ja-JP" sz="1600" dirty="0">
                <a:latin typeface="Meiryo UI" panose="020B0604030504040204" pitchFamily="50" charset="-128"/>
                <a:ea typeface="Meiryo UI" panose="020B0604030504040204" pitchFamily="50" charset="-128"/>
              </a:rPr>
              <a:t>MEG</a:t>
            </a:r>
            <a:r>
              <a:rPr lang="ja-JP" altLang="en-US" sz="1600" dirty="0">
                <a:latin typeface="Meiryo UI" panose="020B0604030504040204" pitchFamily="50" charset="-128"/>
                <a:ea typeface="Meiryo UI" panose="020B0604030504040204" pitchFamily="50" charset="-128"/>
              </a:rPr>
              <a:t>）</a:t>
            </a:r>
            <a:endParaRPr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★陽電子断層撮影</a:t>
            </a:r>
            <a:endParaRPr kumimoji="1"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a:t>
            </a:r>
            <a:r>
              <a:rPr kumimoji="1" lang="en-US" altLang="ja-JP" sz="1600" dirty="0">
                <a:latin typeface="Meiryo UI" panose="020B0604030504040204" pitchFamily="50" charset="-128"/>
                <a:ea typeface="Meiryo UI" panose="020B0604030504040204" pitchFamily="50" charset="-128"/>
              </a:rPr>
              <a:t>PET</a:t>
            </a:r>
            <a:r>
              <a:rPr kumimoji="1" lang="ja-JP" altLang="en-US" sz="1600" dirty="0">
                <a:latin typeface="Meiryo UI" panose="020B0604030504040204" pitchFamily="50" charset="-128"/>
                <a:ea typeface="Meiryo UI" panose="020B0604030504040204" pitchFamily="50" charset="-128"/>
              </a:rPr>
              <a:t>）</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★機能的磁気共鳴画像</a:t>
            </a:r>
            <a:endParaRPr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a:t>
            </a:r>
            <a:r>
              <a:rPr kumimoji="1" lang="en-US" altLang="ja-JP" sz="1600" dirty="0">
                <a:latin typeface="Meiryo UI" panose="020B0604030504040204" pitchFamily="50" charset="-128"/>
                <a:ea typeface="Meiryo UI" panose="020B0604030504040204" pitchFamily="50" charset="-128"/>
              </a:rPr>
              <a:t>fMRI</a:t>
            </a:r>
            <a:r>
              <a:rPr kumimoji="1" lang="ja-JP" altLang="en-US" sz="1600" dirty="0">
                <a:latin typeface="Meiryo UI" panose="020B0604030504040204" pitchFamily="50" charset="-128"/>
                <a:ea typeface="Meiryo UI" panose="020B0604030504040204" pitchFamily="50" charset="-128"/>
              </a:rPr>
              <a:t>）</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★近赤外分光計測（</a:t>
            </a:r>
            <a:r>
              <a:rPr lang="en-US" altLang="ja-JP" sz="1600" dirty="0">
                <a:latin typeface="Meiryo UI" panose="020B0604030504040204" pitchFamily="50" charset="-128"/>
                <a:ea typeface="Meiryo UI" panose="020B0604030504040204" pitchFamily="50" charset="-128"/>
              </a:rPr>
              <a:t>NIRS</a:t>
            </a:r>
            <a:r>
              <a:rPr lang="ja-JP" altLang="en-US" sz="1600" dirty="0">
                <a:latin typeface="Meiryo UI" panose="020B0604030504040204" pitchFamily="50" charset="-128"/>
                <a:ea typeface="Meiryo UI" panose="020B0604030504040204" pitchFamily="50" charset="-128"/>
              </a:rPr>
              <a:t>）</a:t>
            </a:r>
            <a:endParaRPr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★拡散テンソル画像（</a:t>
            </a:r>
            <a:r>
              <a:rPr kumimoji="1" lang="en-US" altLang="ja-JP" sz="1600" dirty="0">
                <a:latin typeface="Meiryo UI" panose="020B0604030504040204" pitchFamily="50" charset="-128"/>
                <a:ea typeface="Meiryo UI" panose="020B0604030504040204" pitchFamily="50" charset="-128"/>
              </a:rPr>
              <a:t>DTI</a:t>
            </a:r>
            <a:r>
              <a:rPr kumimoji="1" lang="ja-JP" altLang="en-US" sz="1600" dirty="0">
                <a:latin typeface="Meiryo UI" panose="020B0604030504040204" pitchFamily="50" charset="-128"/>
                <a:ea typeface="Meiryo UI" panose="020B0604030504040204" pitchFamily="50" charset="-128"/>
              </a:rPr>
              <a:t>）</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★磁気共鳴分光法（</a:t>
            </a:r>
            <a:r>
              <a:rPr lang="en-US" altLang="ja-JP" sz="1600" dirty="0">
                <a:latin typeface="Meiryo UI" panose="020B0604030504040204" pitchFamily="50" charset="-128"/>
                <a:ea typeface="Meiryo UI" panose="020B0604030504040204" pitchFamily="50" charset="-128"/>
              </a:rPr>
              <a:t>MRS</a:t>
            </a:r>
            <a:r>
              <a:rPr lang="ja-JP" altLang="en-US" sz="1600" dirty="0">
                <a:latin typeface="Meiryo UI" panose="020B0604030504040204" pitchFamily="50" charset="-128"/>
                <a:ea typeface="Meiryo UI" panose="020B0604030504040204" pitchFamily="50" charset="-128"/>
              </a:rPr>
              <a:t>）</a:t>
            </a:r>
            <a:endParaRPr kumimoji="1" lang="ja-JP" altLang="en-US" sz="1600" dirty="0">
              <a:latin typeface="Meiryo UI" panose="020B0604030504040204" pitchFamily="50" charset="-128"/>
              <a:ea typeface="Meiryo UI" panose="020B0604030504040204" pitchFamily="50" charset="-128"/>
            </a:endParaRPr>
          </a:p>
        </p:txBody>
      </p:sp>
      <p:sp>
        <p:nvSpPr>
          <p:cNvPr id="57" name="角丸四角形 56"/>
          <p:cNvSpPr/>
          <p:nvPr/>
        </p:nvSpPr>
        <p:spPr>
          <a:xfrm>
            <a:off x="2105633" y="773526"/>
            <a:ext cx="2029470" cy="444500"/>
          </a:xfrm>
          <a:prstGeom prst="roundRect">
            <a:avLst>
              <a:gd name="adj" fmla="val 50000"/>
            </a:avLst>
          </a:prstGeom>
          <a:solidFill>
            <a:srgbClr val="C00000"/>
          </a:solidFill>
          <a:ln>
            <a:solidFill>
              <a:srgbClr val="C0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latin typeface="HGS教科書体" panose="02020600000000000000" pitchFamily="18" charset="-128"/>
                <a:ea typeface="HGS教科書体" panose="02020600000000000000" pitchFamily="18" charset="-128"/>
              </a:rPr>
              <a:t>侵襲</a:t>
            </a:r>
          </a:p>
        </p:txBody>
      </p:sp>
      <p:sp>
        <p:nvSpPr>
          <p:cNvPr id="58" name="角丸四角形 57"/>
          <p:cNvSpPr/>
          <p:nvPr/>
        </p:nvSpPr>
        <p:spPr>
          <a:xfrm>
            <a:off x="7596734" y="778081"/>
            <a:ext cx="2029470" cy="444500"/>
          </a:xfrm>
          <a:prstGeom prst="roundRect">
            <a:avLst>
              <a:gd name="adj" fmla="val 50000"/>
            </a:avLst>
          </a:prstGeom>
          <a:solidFill>
            <a:srgbClr val="C00000"/>
          </a:solidFill>
          <a:ln>
            <a:solidFill>
              <a:srgbClr val="C0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latin typeface="HGS教科書体" panose="02020600000000000000" pitchFamily="18" charset="-128"/>
                <a:ea typeface="HGS教科書体" panose="02020600000000000000" pitchFamily="18" charset="-128"/>
              </a:rPr>
              <a:t>侵襲</a:t>
            </a:r>
          </a:p>
        </p:txBody>
      </p:sp>
      <p:sp>
        <p:nvSpPr>
          <p:cNvPr id="59" name="角丸四角形 58"/>
          <p:cNvSpPr/>
          <p:nvPr/>
        </p:nvSpPr>
        <p:spPr>
          <a:xfrm>
            <a:off x="2070100" y="6066893"/>
            <a:ext cx="2029470" cy="444500"/>
          </a:xfrm>
          <a:prstGeom prst="roundRect">
            <a:avLst>
              <a:gd name="adj" fmla="val 50000"/>
            </a:avLst>
          </a:prstGeom>
          <a:solidFill>
            <a:schemeClr val="accent2">
              <a:lumMod val="75000"/>
            </a:schemeClr>
          </a:solidFill>
          <a:ln>
            <a:solidFill>
              <a:srgbClr val="C0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latin typeface="HGS教科書体" panose="02020600000000000000" pitchFamily="18" charset="-128"/>
                <a:ea typeface="HGS教科書体" panose="02020600000000000000" pitchFamily="18" charset="-128"/>
              </a:rPr>
              <a:t>非侵襲</a:t>
            </a:r>
          </a:p>
        </p:txBody>
      </p:sp>
      <p:sp>
        <p:nvSpPr>
          <p:cNvPr id="60" name="角丸四角形 59"/>
          <p:cNvSpPr/>
          <p:nvPr/>
        </p:nvSpPr>
        <p:spPr>
          <a:xfrm>
            <a:off x="7965430" y="6106684"/>
            <a:ext cx="2029470" cy="444500"/>
          </a:xfrm>
          <a:prstGeom prst="roundRect">
            <a:avLst>
              <a:gd name="adj" fmla="val 50000"/>
            </a:avLst>
          </a:prstGeom>
          <a:solidFill>
            <a:schemeClr val="accent2">
              <a:lumMod val="75000"/>
            </a:schemeClr>
          </a:solidFill>
          <a:ln>
            <a:solidFill>
              <a:srgbClr val="C0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latin typeface="HGS教科書体" panose="02020600000000000000" pitchFamily="18" charset="-128"/>
                <a:ea typeface="HGS教科書体" panose="02020600000000000000" pitchFamily="18" charset="-128"/>
              </a:rPr>
              <a:t>非侵襲</a:t>
            </a:r>
          </a:p>
        </p:txBody>
      </p:sp>
      <p:sp>
        <p:nvSpPr>
          <p:cNvPr id="61" name="角丸四角形 60"/>
          <p:cNvSpPr/>
          <p:nvPr/>
        </p:nvSpPr>
        <p:spPr>
          <a:xfrm>
            <a:off x="223441" y="571175"/>
            <a:ext cx="6995748" cy="6121399"/>
          </a:xfrm>
          <a:prstGeom prst="roundRect">
            <a:avLst>
              <a:gd name="adj" fmla="val 3986"/>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角丸四角形 62"/>
          <p:cNvSpPr/>
          <p:nvPr/>
        </p:nvSpPr>
        <p:spPr>
          <a:xfrm>
            <a:off x="4356100" y="571175"/>
            <a:ext cx="7718475" cy="6121399"/>
          </a:xfrm>
          <a:prstGeom prst="roundRect">
            <a:avLst>
              <a:gd name="adj" fmla="val 3986"/>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テキスト ボックス 63"/>
          <p:cNvSpPr txBox="1"/>
          <p:nvPr/>
        </p:nvSpPr>
        <p:spPr>
          <a:xfrm>
            <a:off x="2405385" y="2810359"/>
            <a:ext cx="1358900" cy="461665"/>
          </a:xfrm>
          <a:prstGeom prst="rect">
            <a:avLst/>
          </a:prstGeom>
          <a:noFill/>
        </p:spPr>
        <p:txBody>
          <a:bodyPr wrap="square" rtlCol="0">
            <a:spAutoFit/>
          </a:bodyPr>
          <a:lstStyle/>
          <a:p>
            <a:pPr algn="ctr"/>
            <a:r>
              <a:rPr kumimoji="1" lang="en-US" altLang="ja-JP" sz="2400" b="1" dirty="0">
                <a:solidFill>
                  <a:schemeClr val="bg1"/>
                </a:solidFill>
              </a:rPr>
              <a:t>Input</a:t>
            </a:r>
            <a:endParaRPr kumimoji="1" lang="ja-JP" altLang="en-US" sz="2400" b="1" dirty="0">
              <a:solidFill>
                <a:schemeClr val="bg1"/>
              </a:solidFill>
            </a:endParaRPr>
          </a:p>
        </p:txBody>
      </p:sp>
      <p:sp>
        <p:nvSpPr>
          <p:cNvPr id="65" name="テキスト ボックス 64"/>
          <p:cNvSpPr txBox="1"/>
          <p:nvPr/>
        </p:nvSpPr>
        <p:spPr>
          <a:xfrm>
            <a:off x="7961139" y="2810359"/>
            <a:ext cx="1358900" cy="461665"/>
          </a:xfrm>
          <a:prstGeom prst="rect">
            <a:avLst/>
          </a:prstGeom>
          <a:noFill/>
        </p:spPr>
        <p:txBody>
          <a:bodyPr wrap="square" rtlCol="0">
            <a:spAutoFit/>
          </a:bodyPr>
          <a:lstStyle/>
          <a:p>
            <a:pPr algn="ctr"/>
            <a:r>
              <a:rPr kumimoji="1" lang="en-US" altLang="ja-JP" sz="2400" b="1" dirty="0">
                <a:solidFill>
                  <a:schemeClr val="bg1"/>
                </a:solidFill>
              </a:rPr>
              <a:t>Output</a:t>
            </a:r>
            <a:endParaRPr kumimoji="1" lang="ja-JP" altLang="en-US" sz="2400" b="1" dirty="0">
              <a:solidFill>
                <a:schemeClr val="bg1"/>
              </a:solidFill>
            </a:endParaRPr>
          </a:p>
        </p:txBody>
      </p:sp>
      <p:sp>
        <p:nvSpPr>
          <p:cNvPr id="67" name="テキスト ボックス 66"/>
          <p:cNvSpPr txBox="1"/>
          <p:nvPr/>
        </p:nvSpPr>
        <p:spPr>
          <a:xfrm>
            <a:off x="5167634" y="972814"/>
            <a:ext cx="1438957" cy="584775"/>
          </a:xfrm>
          <a:prstGeom prst="rect">
            <a:avLst/>
          </a:prstGeom>
          <a:noFill/>
        </p:spPr>
        <p:txBody>
          <a:bodyPr wrap="square" rtlCol="0">
            <a:spAutoFit/>
          </a:bodyPr>
          <a:lstStyle/>
          <a:p>
            <a:pPr algn="ctr"/>
            <a:r>
              <a:rPr kumimoji="1" lang="en-US" altLang="ja-JP" sz="3200" dirty="0">
                <a:latin typeface="Segoe UI Black" panose="020B0A02040204020203" pitchFamily="34" charset="0"/>
                <a:ea typeface="Segoe UI Black" panose="020B0A02040204020203" pitchFamily="34" charset="0"/>
                <a:cs typeface="Segoe UI Black" panose="020B0A02040204020203" pitchFamily="34" charset="0"/>
              </a:rPr>
              <a:t>Brain</a:t>
            </a:r>
            <a:endParaRPr kumimoji="1" lang="ja-JP" altLang="en-US" sz="3200" dirty="0">
              <a:latin typeface="Segoe UI Black" panose="020B0A02040204020203" pitchFamily="34" charset="0"/>
              <a:ea typeface="HGS創英角ｺﾞｼｯｸUB" panose="020B0900000000000000" pitchFamily="50" charset="-128"/>
              <a:cs typeface="Segoe UI Black" panose="020B0A02040204020203" pitchFamily="34" charset="0"/>
            </a:endParaRPr>
          </a:p>
        </p:txBody>
      </p:sp>
    </p:spTree>
    <p:extLst>
      <p:ext uri="{BB962C8B-B14F-4D97-AF65-F5344CB8AC3E}">
        <p14:creationId xmlns:p14="http://schemas.microsoft.com/office/powerpoint/2010/main" val="2918919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969682" y="0"/>
            <a:ext cx="10358652" cy="584775"/>
          </a:xfrm>
          <a:prstGeom prst="rect">
            <a:avLst/>
          </a:prstGeom>
          <a:noFill/>
        </p:spPr>
        <p:txBody>
          <a:bodyPr wrap="square" rtlCol="0">
            <a:spAutoFit/>
          </a:bodyPr>
          <a:lstStyle/>
          <a:p>
            <a:pPr algn="ctr"/>
            <a:r>
              <a:rPr lang="ja-JP" altLang="en-US" sz="3200" b="1" dirty="0">
                <a:latin typeface="Meiryo UI" panose="020B0604030504040204" pitchFamily="50" charset="-128"/>
                <a:ea typeface="Meiryo UI" panose="020B0604030504040204" pitchFamily="50" charset="-128"/>
              </a:rPr>
              <a:t>脳を探る・・・読み取る</a:t>
            </a:r>
            <a:endParaRPr kumimoji="1" lang="ja-JP" altLang="en-US" sz="3200" b="1" dirty="0">
              <a:latin typeface="Meiryo UI" panose="020B0604030504040204" pitchFamily="50" charset="-128"/>
              <a:ea typeface="Meiryo UI" panose="020B0604030504040204" pitchFamily="50" charset="-128"/>
            </a:endParaRPr>
          </a:p>
        </p:txBody>
      </p:sp>
      <p:sp>
        <p:nvSpPr>
          <p:cNvPr id="36" name="正方形/長方形 35"/>
          <p:cNvSpPr/>
          <p:nvPr/>
        </p:nvSpPr>
        <p:spPr>
          <a:xfrm>
            <a:off x="6208856" y="6651233"/>
            <a:ext cx="6059487" cy="253916"/>
          </a:xfrm>
          <a:prstGeom prst="rect">
            <a:avLst/>
          </a:prstGeom>
        </p:spPr>
        <p:txBody>
          <a:bodyPr wrap="square">
            <a:spAutoFit/>
          </a:bodyPr>
          <a:lstStyle/>
          <a:p>
            <a:r>
              <a:rPr lang="en-US" altLang="ja-JP" sz="1050" dirty="0">
                <a:latin typeface="游ゴシック" panose="020B0400000000000000" pitchFamily="50" charset="-128"/>
                <a:ea typeface="游ゴシック" panose="020B0400000000000000" pitchFamily="50" charset="-128"/>
              </a:rPr>
              <a:t>CBV</a:t>
            </a:r>
            <a:r>
              <a:rPr lang="ja-JP" altLang="en-US" sz="1050" dirty="0">
                <a:latin typeface="游ゴシック" panose="020B0400000000000000" pitchFamily="50" charset="-128"/>
                <a:ea typeface="游ゴシック" panose="020B0400000000000000" pitchFamily="50" charset="-128"/>
              </a:rPr>
              <a:t>：</a:t>
            </a:r>
            <a:r>
              <a:rPr lang="en-US" altLang="ja-JP" sz="1050" dirty="0">
                <a:latin typeface="游ゴシック" panose="020B0400000000000000" pitchFamily="50" charset="-128"/>
                <a:ea typeface="游ゴシック" panose="020B0400000000000000" pitchFamily="50" charset="-128"/>
              </a:rPr>
              <a:t>cerebral blood volume</a:t>
            </a:r>
            <a:r>
              <a:rPr lang="ja-JP" altLang="en-US" sz="1050" dirty="0" err="1">
                <a:latin typeface="游ゴシック" panose="020B0400000000000000" pitchFamily="50" charset="-128"/>
                <a:ea typeface="游ゴシック" panose="020B0400000000000000" pitchFamily="50" charset="-128"/>
              </a:rPr>
              <a:t>、</a:t>
            </a:r>
            <a:r>
              <a:rPr lang="en-US" altLang="ja-JP" sz="1050" dirty="0">
                <a:latin typeface="游ゴシック" panose="020B0400000000000000" pitchFamily="50" charset="-128"/>
                <a:ea typeface="游ゴシック" panose="020B0400000000000000" pitchFamily="50" charset="-128"/>
              </a:rPr>
              <a:t>CBF</a:t>
            </a:r>
            <a:r>
              <a:rPr lang="ja-JP" altLang="en-US" sz="1050" dirty="0">
                <a:latin typeface="游ゴシック" panose="020B0400000000000000" pitchFamily="50" charset="-128"/>
                <a:ea typeface="游ゴシック" panose="020B0400000000000000" pitchFamily="50" charset="-128"/>
              </a:rPr>
              <a:t>：</a:t>
            </a:r>
            <a:r>
              <a:rPr lang="en-US" altLang="ja-JP" sz="1050" dirty="0">
                <a:latin typeface="游ゴシック" panose="020B0400000000000000" pitchFamily="50" charset="-128"/>
                <a:ea typeface="游ゴシック" panose="020B0400000000000000" pitchFamily="50" charset="-128"/>
              </a:rPr>
              <a:t>cerebral blood flow</a:t>
            </a:r>
            <a:r>
              <a:rPr lang="ja-JP" altLang="en-US" sz="1050" dirty="0" err="1">
                <a:latin typeface="游ゴシック" panose="020B0400000000000000" pitchFamily="50" charset="-128"/>
                <a:ea typeface="游ゴシック" panose="020B0400000000000000" pitchFamily="50" charset="-128"/>
              </a:rPr>
              <a:t>、</a:t>
            </a:r>
            <a:r>
              <a:rPr lang="en-US" altLang="ja-JP" sz="1050" dirty="0">
                <a:latin typeface="游ゴシック" panose="020B0400000000000000" pitchFamily="50" charset="-128"/>
                <a:ea typeface="游ゴシック" panose="020B0400000000000000" pitchFamily="50" charset="-128"/>
              </a:rPr>
              <a:t>ATP</a:t>
            </a:r>
            <a:r>
              <a:rPr lang="ja-JP" altLang="en-US" sz="1050" dirty="0">
                <a:latin typeface="游ゴシック" panose="020B0400000000000000" pitchFamily="50" charset="-128"/>
                <a:ea typeface="游ゴシック" panose="020B0400000000000000" pitchFamily="50" charset="-128"/>
              </a:rPr>
              <a:t>：</a:t>
            </a:r>
            <a:r>
              <a:rPr lang="en-US" altLang="ja-JP" sz="1050" dirty="0">
                <a:latin typeface="游ゴシック" panose="020B0400000000000000" pitchFamily="50" charset="-128"/>
                <a:ea typeface="游ゴシック" panose="020B0400000000000000" pitchFamily="50" charset="-128"/>
              </a:rPr>
              <a:t>adenosine triphosphate.</a:t>
            </a:r>
            <a:endParaRPr lang="ja-JP" altLang="en-US" sz="1050" dirty="0">
              <a:latin typeface="游ゴシック" panose="020B0400000000000000" pitchFamily="50" charset="-128"/>
              <a:ea typeface="游ゴシック" panose="020B0400000000000000" pitchFamily="50" charset="-128"/>
            </a:endParaRPr>
          </a:p>
        </p:txBody>
      </p:sp>
      <p:pic>
        <p:nvPicPr>
          <p:cNvPr id="38" name="図 37"/>
          <p:cNvPicPr>
            <a:picLocks noChangeAspect="1"/>
          </p:cNvPicPr>
          <p:nvPr/>
        </p:nvPicPr>
        <p:blipFill>
          <a:blip r:embed="rId3"/>
          <a:stretch>
            <a:fillRect/>
          </a:stretch>
        </p:blipFill>
        <p:spPr>
          <a:xfrm>
            <a:off x="25401" y="2007870"/>
            <a:ext cx="5727700" cy="4803150"/>
          </a:xfrm>
          <a:prstGeom prst="rect">
            <a:avLst/>
          </a:prstGeom>
          <a:ln>
            <a:solidFill>
              <a:srgbClr val="C00000"/>
            </a:solidFill>
          </a:ln>
        </p:spPr>
      </p:pic>
      <p:sp>
        <p:nvSpPr>
          <p:cNvPr id="40" name="右矢印 39"/>
          <p:cNvSpPr/>
          <p:nvPr/>
        </p:nvSpPr>
        <p:spPr>
          <a:xfrm>
            <a:off x="5753101" y="2692400"/>
            <a:ext cx="876299" cy="17780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右矢印 40"/>
          <p:cNvSpPr/>
          <p:nvPr/>
        </p:nvSpPr>
        <p:spPr>
          <a:xfrm>
            <a:off x="5762294" y="4033838"/>
            <a:ext cx="520699" cy="18256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右矢印 41"/>
          <p:cNvSpPr/>
          <p:nvPr/>
        </p:nvSpPr>
        <p:spPr>
          <a:xfrm>
            <a:off x="5753100" y="5380038"/>
            <a:ext cx="876299" cy="17780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a:off x="25401" y="435927"/>
            <a:ext cx="12168807" cy="1323439"/>
          </a:xfrm>
          <a:prstGeom prst="rect">
            <a:avLst/>
          </a:prstGeom>
        </p:spPr>
        <p:txBody>
          <a:bodyPr wrap="square">
            <a:spAutoFit/>
          </a:bodyPr>
          <a:lstStyle/>
          <a:p>
            <a:r>
              <a:rPr lang="ja-JP" altLang="en-US" sz="2000" b="1" dirty="0">
                <a:latin typeface="Meiryo UI" panose="020B0604030504040204" pitchFamily="50" charset="-128"/>
                <a:ea typeface="Meiryo UI" panose="020B0604030504040204" pitchFamily="50" charset="-128"/>
              </a:rPr>
              <a:t>脳を探ると言うことは</a:t>
            </a:r>
            <a:r>
              <a:rPr lang="ja-JP" altLang="en-US" sz="2000" dirty="0">
                <a:latin typeface="Meiryo UI" panose="020B0604030504040204" pitchFamily="50" charset="-128"/>
                <a:ea typeface="Meiryo UI" panose="020B0604030504040204" pitchFamily="50" charset="-128"/>
              </a:rPr>
              <a:t>・・・・・</a:t>
            </a:r>
            <a:endParaRPr lang="en-US" altLang="ja-JP" sz="2000" dirty="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ヒトの精神活動などにより、</a:t>
            </a:r>
            <a:r>
              <a:rPr lang="ja-JP" altLang="en-US" sz="2000" b="1" dirty="0">
                <a:solidFill>
                  <a:srgbClr val="C00000"/>
                </a:solidFill>
                <a:latin typeface="Meiryo UI" panose="020B0604030504040204" pitchFamily="50" charset="-128"/>
                <a:ea typeface="Meiryo UI" panose="020B0604030504040204" pitchFamily="50" charset="-128"/>
              </a:rPr>
              <a:t>①ニューロンの活動が活発になる。（神経活動）</a:t>
            </a:r>
            <a:r>
              <a:rPr lang="ja-JP" altLang="en-US" sz="2000" dirty="0">
                <a:latin typeface="Meiryo UI" panose="020B0604030504040204" pitchFamily="50" charset="-128"/>
                <a:ea typeface="Meiryo UI" panose="020B0604030504040204" pitchFamily="50" charset="-128"/>
              </a:rPr>
              <a:t>ニューロンが活動するには</a:t>
            </a:r>
            <a:r>
              <a:rPr lang="ja-JP" altLang="en-US" sz="2000" dirty="0">
                <a:solidFill>
                  <a:srgbClr val="C00000"/>
                </a:solidFill>
                <a:latin typeface="Meiryo UI" panose="020B0604030504040204" pitchFamily="50" charset="-128"/>
                <a:ea typeface="Meiryo UI" panose="020B0604030504040204" pitchFamily="50" charset="-128"/>
              </a:rPr>
              <a:t>エネルギーとしてアデノシン三リン酸 </a:t>
            </a:r>
            <a:r>
              <a:rPr lang="en-US" altLang="ja-JP" sz="2000" dirty="0">
                <a:solidFill>
                  <a:srgbClr val="C00000"/>
                </a:solidFill>
                <a:latin typeface="Meiryo UI" panose="020B0604030504040204" pitchFamily="50" charset="-128"/>
                <a:ea typeface="Meiryo UI" panose="020B0604030504040204" pitchFamily="50" charset="-128"/>
              </a:rPr>
              <a:t>(Adenosine </a:t>
            </a:r>
            <a:r>
              <a:rPr lang="en-US" altLang="ja-JP" sz="2000" dirty="0" err="1">
                <a:solidFill>
                  <a:srgbClr val="C00000"/>
                </a:solidFill>
                <a:latin typeface="Meiryo UI" panose="020B0604030504040204" pitchFamily="50" charset="-128"/>
                <a:ea typeface="Meiryo UI" panose="020B0604030504040204" pitchFamily="50" charset="-128"/>
              </a:rPr>
              <a:t>triphosphate:ATP</a:t>
            </a:r>
            <a:r>
              <a:rPr lang="en-US" altLang="ja-JP" sz="2000" dirty="0">
                <a:solidFill>
                  <a:srgbClr val="C00000"/>
                </a:solidFill>
                <a:latin typeface="Meiryo UI" panose="020B0604030504040204" pitchFamily="50" charset="-128"/>
                <a:ea typeface="Meiryo UI" panose="020B0604030504040204" pitchFamily="50" charset="-128"/>
              </a:rPr>
              <a:t>) </a:t>
            </a:r>
            <a:r>
              <a:rPr lang="ja-JP" altLang="en-US" sz="2000" dirty="0">
                <a:solidFill>
                  <a:srgbClr val="C00000"/>
                </a:solidFill>
                <a:latin typeface="Meiryo UI" panose="020B0604030504040204" pitchFamily="50" charset="-128"/>
                <a:ea typeface="Meiryo UI" panose="020B0604030504040204" pitchFamily="50" charset="-128"/>
              </a:rPr>
              <a:t>が</a:t>
            </a:r>
            <a:r>
              <a:rPr lang="ja-JP" altLang="en-US" sz="2000" dirty="0">
                <a:latin typeface="Meiryo UI" panose="020B0604030504040204" pitchFamily="50" charset="-128"/>
                <a:ea typeface="Meiryo UI" panose="020B0604030504040204" pitchFamily="50" charset="-128"/>
              </a:rPr>
              <a:t>必要。</a:t>
            </a:r>
            <a:r>
              <a:rPr lang="en-US" altLang="ja-JP" sz="2000" dirty="0">
                <a:solidFill>
                  <a:srgbClr val="C00000"/>
                </a:solidFill>
                <a:latin typeface="Meiryo UI" panose="020B0604030504040204" pitchFamily="50" charset="-128"/>
                <a:ea typeface="Meiryo UI" panose="020B0604030504040204" pitchFamily="50" charset="-128"/>
              </a:rPr>
              <a:t>ATP</a:t>
            </a:r>
            <a:r>
              <a:rPr lang="ja-JP" altLang="en-US" sz="2000" dirty="0">
                <a:solidFill>
                  <a:srgbClr val="C00000"/>
                </a:solidFill>
                <a:latin typeface="Meiryo UI" panose="020B0604030504040204" pitchFamily="50" charset="-128"/>
                <a:ea typeface="Meiryo UI" panose="020B0604030504040204" pitchFamily="50" charset="-128"/>
              </a:rPr>
              <a:t>の産出には、酸素によって糖 </a:t>
            </a:r>
            <a:r>
              <a:rPr lang="en-US" altLang="ja-JP" sz="2000" dirty="0">
                <a:solidFill>
                  <a:srgbClr val="C00000"/>
                </a:solidFill>
                <a:latin typeface="Meiryo UI" panose="020B0604030504040204" pitchFamily="50" charset="-128"/>
                <a:ea typeface="Meiryo UI" panose="020B0604030504040204" pitchFamily="50" charset="-128"/>
              </a:rPr>
              <a:t>(</a:t>
            </a:r>
            <a:r>
              <a:rPr lang="ja-JP" altLang="en-US" sz="2000" dirty="0">
                <a:solidFill>
                  <a:srgbClr val="C00000"/>
                </a:solidFill>
                <a:latin typeface="Meiryo UI" panose="020B0604030504040204" pitchFamily="50" charset="-128"/>
                <a:ea typeface="Meiryo UI" panose="020B0604030504040204" pitchFamily="50" charset="-128"/>
              </a:rPr>
              <a:t>グルコース</a:t>
            </a:r>
            <a:r>
              <a:rPr lang="en-US" altLang="ja-JP" sz="2000" dirty="0">
                <a:solidFill>
                  <a:srgbClr val="C00000"/>
                </a:solidFill>
                <a:latin typeface="Meiryo UI" panose="020B0604030504040204" pitchFamily="50" charset="-128"/>
                <a:ea typeface="Meiryo UI" panose="020B0604030504040204" pitchFamily="50" charset="-128"/>
              </a:rPr>
              <a:t>) </a:t>
            </a:r>
            <a:r>
              <a:rPr lang="ja-JP" altLang="en-US" sz="2000" dirty="0" err="1">
                <a:solidFill>
                  <a:srgbClr val="C00000"/>
                </a:solidFill>
                <a:latin typeface="Meiryo UI" panose="020B0604030504040204" pitchFamily="50" charset="-128"/>
                <a:ea typeface="Meiryo UI" panose="020B0604030504040204" pitchFamily="50" charset="-128"/>
              </a:rPr>
              <a:t>を解</a:t>
            </a:r>
            <a:r>
              <a:rPr lang="ja-JP" altLang="en-US" sz="2000" dirty="0">
                <a:solidFill>
                  <a:srgbClr val="C00000"/>
                </a:solidFill>
                <a:latin typeface="Meiryo UI" panose="020B0604030504040204" pitchFamily="50" charset="-128"/>
                <a:ea typeface="Meiryo UI" panose="020B0604030504040204" pitchFamily="50" charset="-128"/>
              </a:rPr>
              <a:t>糖するので、</a:t>
            </a:r>
            <a:r>
              <a:rPr lang="ja-JP" altLang="en-US" sz="2000" b="1" dirty="0">
                <a:solidFill>
                  <a:srgbClr val="C00000"/>
                </a:solidFill>
                <a:latin typeface="Meiryo UI" panose="020B0604030504040204" pitchFamily="50" charset="-128"/>
                <a:ea typeface="Meiryo UI" panose="020B0604030504040204" pitchFamily="50" charset="-128"/>
              </a:rPr>
              <a:t>②代謝活動が行なわれる</a:t>
            </a:r>
            <a:r>
              <a:rPr lang="ja-JP" altLang="en-US" sz="2000" dirty="0">
                <a:latin typeface="Meiryo UI" panose="020B0604030504040204" pitchFamily="50" charset="-128"/>
                <a:ea typeface="Meiryo UI" panose="020B0604030504040204" pitchFamily="50" charset="-128"/>
              </a:rPr>
              <a:t>。</a:t>
            </a:r>
            <a:r>
              <a:rPr lang="ja-JP" altLang="en-US" sz="2000" dirty="0">
                <a:solidFill>
                  <a:srgbClr val="C00000"/>
                </a:solidFill>
                <a:latin typeface="Meiryo UI" panose="020B0604030504040204" pitchFamily="50" charset="-128"/>
                <a:ea typeface="Meiryo UI" panose="020B0604030504040204" pitchFamily="50" charset="-128"/>
              </a:rPr>
              <a:t>酸素とグルコースを脳内に供給するために</a:t>
            </a:r>
            <a:r>
              <a:rPr lang="ja-JP" altLang="en-US" sz="2000" b="1" dirty="0">
                <a:solidFill>
                  <a:srgbClr val="C00000"/>
                </a:solidFill>
                <a:latin typeface="Meiryo UI" panose="020B0604030504040204" pitchFamily="50" charset="-128"/>
                <a:ea typeface="Meiryo UI" panose="020B0604030504040204" pitchFamily="50" charset="-128"/>
              </a:rPr>
              <a:t>③局所脳血流が増大</a:t>
            </a:r>
            <a:r>
              <a:rPr lang="ja-JP" altLang="en-US" sz="2000" dirty="0">
                <a:solidFill>
                  <a:srgbClr val="C00000"/>
                </a:solidFill>
                <a:latin typeface="Meiryo UI" panose="020B0604030504040204" pitchFamily="50" charset="-128"/>
                <a:ea typeface="Meiryo UI" panose="020B0604030504040204" pitchFamily="50" charset="-128"/>
              </a:rPr>
              <a:t>する。</a:t>
            </a:r>
            <a:endParaRPr lang="ja-JP" altLang="en-US" sz="2000" dirty="0">
              <a:latin typeface="Meiryo UI" panose="020B0604030504040204" pitchFamily="50" charset="-128"/>
              <a:ea typeface="Meiryo UI" panose="020B0604030504040204" pitchFamily="50" charset="-128"/>
            </a:endParaRPr>
          </a:p>
        </p:txBody>
      </p:sp>
      <p:pic>
        <p:nvPicPr>
          <p:cNvPr id="47" name="image1.png"/>
          <p:cNvPicPr/>
          <p:nvPr/>
        </p:nvPicPr>
        <p:blipFill>
          <a:blip r:embed="rId4" cstate="print"/>
          <a:stretch>
            <a:fillRect/>
          </a:stretch>
        </p:blipFill>
        <p:spPr>
          <a:xfrm>
            <a:off x="6344284" y="2007870"/>
            <a:ext cx="5847715" cy="4342130"/>
          </a:xfrm>
          <a:prstGeom prst="rect">
            <a:avLst/>
          </a:prstGeom>
        </p:spPr>
      </p:pic>
    </p:spTree>
    <p:extLst>
      <p:ext uri="{BB962C8B-B14F-4D97-AF65-F5344CB8AC3E}">
        <p14:creationId xmlns:p14="http://schemas.microsoft.com/office/powerpoint/2010/main" val="2514657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969682" y="0"/>
            <a:ext cx="10358652" cy="584775"/>
          </a:xfrm>
          <a:prstGeom prst="rect">
            <a:avLst/>
          </a:prstGeom>
          <a:noFill/>
        </p:spPr>
        <p:txBody>
          <a:bodyPr wrap="square" rtlCol="0">
            <a:spAutoFit/>
          </a:bodyPr>
          <a:lstStyle/>
          <a:p>
            <a:pPr algn="ctr"/>
            <a:r>
              <a:rPr lang="ja-JP" altLang="en-US" sz="3200" b="1" dirty="0">
                <a:latin typeface="Meiryo UI" panose="020B0604030504040204" pitchFamily="50" charset="-128"/>
                <a:ea typeface="Meiryo UI" panose="020B0604030504040204" pitchFamily="50" charset="-128"/>
              </a:rPr>
              <a:t>脳を探る</a:t>
            </a:r>
            <a:endParaRPr kumimoji="1" lang="ja-JP" altLang="en-US" sz="3200" b="1" dirty="0">
              <a:latin typeface="Meiryo UI" panose="020B0604030504040204" pitchFamily="50" charset="-128"/>
              <a:ea typeface="Meiryo UI" panose="020B0604030504040204" pitchFamily="50" charset="-128"/>
            </a:endParaRPr>
          </a:p>
        </p:txBody>
      </p:sp>
      <p:pic>
        <p:nvPicPr>
          <p:cNvPr id="48" name="Picture 8" descr="jj_brain_lobes.jpg                                             00003B01Book                           ABA78158:"/>
          <p:cNvPicPr>
            <a:picLocks noChangeAspect="1" noChangeArrowheads="1"/>
          </p:cNvPicPr>
          <p:nvPr/>
        </p:nvPicPr>
        <p:blipFill>
          <a:blip r:embed="rId3">
            <a:extLst>
              <a:ext uri="{28A0092B-C50C-407E-A947-70E740481C1C}">
                <a14:useLocalDpi xmlns:a14="http://schemas.microsoft.com/office/drawing/2010/main" val="0"/>
              </a:ext>
            </a:extLst>
          </a:blip>
          <a:srcRect l="3999" t="5333" r="14667" b="13333"/>
          <a:stretch>
            <a:fillRect/>
          </a:stretch>
        </p:blipFill>
        <p:spPr bwMode="auto">
          <a:xfrm rot="19983366">
            <a:off x="1588198" y="1714425"/>
            <a:ext cx="4225639" cy="4225640"/>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右矢印 49"/>
          <p:cNvSpPr/>
          <p:nvPr/>
        </p:nvSpPr>
        <p:spPr>
          <a:xfrm>
            <a:off x="5531256" y="2578675"/>
            <a:ext cx="2540000" cy="990600"/>
          </a:xfrm>
          <a:prstGeom prst="rightArrow">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p:cNvSpPr txBox="1"/>
          <p:nvPr/>
        </p:nvSpPr>
        <p:spPr>
          <a:xfrm>
            <a:off x="8311118" y="1362925"/>
            <a:ext cx="1846659" cy="4483100"/>
          </a:xfrm>
          <a:prstGeom prst="rect">
            <a:avLst/>
          </a:prstGeom>
          <a:noFill/>
        </p:spPr>
        <p:txBody>
          <a:bodyPr vert="eaVert" wrap="square" rtlCol="0">
            <a:spAutoFit/>
          </a:bodyPr>
          <a:lstStyle/>
          <a:p>
            <a:pPr algn="ctr"/>
            <a:r>
              <a:rPr kumimoji="1" lang="ja-JP" altLang="en-US" sz="5400" b="1" dirty="0">
                <a:solidFill>
                  <a:schemeClr val="accent4">
                    <a:lumMod val="50000"/>
                  </a:schemeClr>
                </a:solidFill>
                <a:latin typeface="Meiryo UI" panose="020B0604030504040204" pitchFamily="50" charset="-128"/>
                <a:ea typeface="Meiryo UI" panose="020B0604030504040204" pitchFamily="50" charset="-128"/>
              </a:rPr>
              <a:t>仕組みを知る</a:t>
            </a:r>
            <a:endParaRPr kumimoji="1" lang="en-US" altLang="ja-JP" sz="5400" b="1" dirty="0">
              <a:solidFill>
                <a:schemeClr val="accent4">
                  <a:lumMod val="50000"/>
                </a:schemeClr>
              </a:solidFill>
              <a:latin typeface="Meiryo UI" panose="020B0604030504040204" pitchFamily="50" charset="-128"/>
              <a:ea typeface="Meiryo UI" panose="020B0604030504040204" pitchFamily="50" charset="-128"/>
            </a:endParaRPr>
          </a:p>
          <a:p>
            <a:pPr algn="ctr"/>
            <a:r>
              <a:rPr kumimoji="1" lang="ja-JP" altLang="en-US" sz="5400" b="1" dirty="0">
                <a:solidFill>
                  <a:schemeClr val="accent4">
                    <a:lumMod val="50000"/>
                  </a:schemeClr>
                </a:solidFill>
                <a:latin typeface="Meiryo UI" panose="020B0604030504040204" pitchFamily="50" charset="-128"/>
                <a:ea typeface="Meiryo UI" panose="020B0604030504040204" pitchFamily="50" charset="-128"/>
              </a:rPr>
              <a:t>脳を読み取る</a:t>
            </a:r>
          </a:p>
        </p:txBody>
      </p:sp>
      <p:sp>
        <p:nvSpPr>
          <p:cNvPr id="55" name="テキスト ボックス 54"/>
          <p:cNvSpPr txBox="1"/>
          <p:nvPr/>
        </p:nvSpPr>
        <p:spPr>
          <a:xfrm>
            <a:off x="5762756" y="1462791"/>
            <a:ext cx="2324678" cy="1077218"/>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★埋込電極</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　（剣山、マクロアレイ）</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★皮質脳波（</a:t>
            </a:r>
            <a:r>
              <a:rPr lang="en-US" altLang="ja-JP" sz="1600" dirty="0" err="1">
                <a:latin typeface="Meiryo UI" panose="020B0604030504040204" pitchFamily="50" charset="-128"/>
                <a:ea typeface="Meiryo UI" panose="020B0604030504040204" pitchFamily="50" charset="-128"/>
              </a:rPr>
              <a:t>ECoG</a:t>
            </a:r>
            <a:r>
              <a:rPr lang="ja-JP" altLang="en-US" sz="1600" dirty="0">
                <a:latin typeface="Meiryo UI" panose="020B0604030504040204" pitchFamily="50" charset="-128"/>
                <a:ea typeface="Meiryo UI" panose="020B0604030504040204" pitchFamily="50" charset="-128"/>
              </a:rPr>
              <a:t>）</a:t>
            </a:r>
            <a:endParaRPr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★深部電極</a:t>
            </a:r>
          </a:p>
        </p:txBody>
      </p:sp>
      <p:sp>
        <p:nvSpPr>
          <p:cNvPr id="56" name="テキスト ボックス 55"/>
          <p:cNvSpPr txBox="1"/>
          <p:nvPr/>
        </p:nvSpPr>
        <p:spPr>
          <a:xfrm>
            <a:off x="5833155" y="3617227"/>
            <a:ext cx="2809230" cy="230832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★脳波（</a:t>
            </a:r>
            <a:r>
              <a:rPr kumimoji="1" lang="en-US" altLang="ja-JP" sz="1600" dirty="0">
                <a:latin typeface="Meiryo UI" panose="020B0604030504040204" pitchFamily="50" charset="-128"/>
                <a:ea typeface="Meiryo UI" panose="020B0604030504040204" pitchFamily="50" charset="-128"/>
              </a:rPr>
              <a:t>EEG</a:t>
            </a:r>
            <a:r>
              <a:rPr kumimoji="1" lang="ja-JP" altLang="en-US" sz="1600" dirty="0">
                <a:latin typeface="Meiryo UI" panose="020B0604030504040204" pitchFamily="50" charset="-128"/>
                <a:ea typeface="Meiryo UI" panose="020B0604030504040204" pitchFamily="50" charset="-128"/>
              </a:rPr>
              <a:t>）</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★脳磁波（</a:t>
            </a:r>
            <a:r>
              <a:rPr lang="en-US" altLang="ja-JP" sz="1600" dirty="0">
                <a:latin typeface="Meiryo UI" panose="020B0604030504040204" pitchFamily="50" charset="-128"/>
                <a:ea typeface="Meiryo UI" panose="020B0604030504040204" pitchFamily="50" charset="-128"/>
              </a:rPr>
              <a:t>MEG</a:t>
            </a:r>
            <a:r>
              <a:rPr lang="ja-JP" altLang="en-US" sz="1600" dirty="0">
                <a:latin typeface="Meiryo UI" panose="020B0604030504040204" pitchFamily="50" charset="-128"/>
                <a:ea typeface="Meiryo UI" panose="020B0604030504040204" pitchFamily="50" charset="-128"/>
              </a:rPr>
              <a:t>）</a:t>
            </a:r>
            <a:endParaRPr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★陽電子断層撮影</a:t>
            </a:r>
            <a:endParaRPr kumimoji="1"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a:t>
            </a:r>
            <a:r>
              <a:rPr kumimoji="1" lang="en-US" altLang="ja-JP" sz="1600" dirty="0">
                <a:latin typeface="Meiryo UI" panose="020B0604030504040204" pitchFamily="50" charset="-128"/>
                <a:ea typeface="Meiryo UI" panose="020B0604030504040204" pitchFamily="50" charset="-128"/>
              </a:rPr>
              <a:t>PET</a:t>
            </a:r>
            <a:r>
              <a:rPr kumimoji="1" lang="ja-JP" altLang="en-US" sz="1600" dirty="0">
                <a:latin typeface="Meiryo UI" panose="020B0604030504040204" pitchFamily="50" charset="-128"/>
                <a:ea typeface="Meiryo UI" panose="020B0604030504040204" pitchFamily="50" charset="-128"/>
              </a:rPr>
              <a:t>）</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★機能的磁気共鳴画像</a:t>
            </a:r>
            <a:endParaRPr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a:t>
            </a:r>
            <a:r>
              <a:rPr kumimoji="1" lang="en-US" altLang="ja-JP" sz="1600" dirty="0">
                <a:latin typeface="Meiryo UI" panose="020B0604030504040204" pitchFamily="50" charset="-128"/>
                <a:ea typeface="Meiryo UI" panose="020B0604030504040204" pitchFamily="50" charset="-128"/>
              </a:rPr>
              <a:t>fMRI</a:t>
            </a:r>
            <a:r>
              <a:rPr kumimoji="1" lang="ja-JP" altLang="en-US" sz="1600" dirty="0">
                <a:latin typeface="Meiryo UI" panose="020B0604030504040204" pitchFamily="50" charset="-128"/>
                <a:ea typeface="Meiryo UI" panose="020B0604030504040204" pitchFamily="50" charset="-128"/>
              </a:rPr>
              <a:t>）</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★近赤外分光計測（</a:t>
            </a:r>
            <a:r>
              <a:rPr lang="en-US" altLang="ja-JP" sz="1600" dirty="0">
                <a:latin typeface="Meiryo UI" panose="020B0604030504040204" pitchFamily="50" charset="-128"/>
                <a:ea typeface="Meiryo UI" panose="020B0604030504040204" pitchFamily="50" charset="-128"/>
              </a:rPr>
              <a:t>NIRS</a:t>
            </a:r>
            <a:r>
              <a:rPr lang="ja-JP" altLang="en-US" sz="1600" dirty="0">
                <a:latin typeface="Meiryo UI" panose="020B0604030504040204" pitchFamily="50" charset="-128"/>
                <a:ea typeface="Meiryo UI" panose="020B0604030504040204" pitchFamily="50" charset="-128"/>
              </a:rPr>
              <a:t>）</a:t>
            </a:r>
            <a:endParaRPr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★拡散テンソル画像（</a:t>
            </a:r>
            <a:r>
              <a:rPr kumimoji="1" lang="en-US" altLang="ja-JP" sz="1600" dirty="0">
                <a:latin typeface="Meiryo UI" panose="020B0604030504040204" pitchFamily="50" charset="-128"/>
                <a:ea typeface="Meiryo UI" panose="020B0604030504040204" pitchFamily="50" charset="-128"/>
              </a:rPr>
              <a:t>DTI</a:t>
            </a:r>
            <a:r>
              <a:rPr kumimoji="1" lang="ja-JP" altLang="en-US" sz="1600" dirty="0">
                <a:latin typeface="Meiryo UI" panose="020B0604030504040204" pitchFamily="50" charset="-128"/>
                <a:ea typeface="Meiryo UI" panose="020B0604030504040204" pitchFamily="50" charset="-128"/>
              </a:rPr>
              <a:t>）</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★磁気共鳴分光法（</a:t>
            </a:r>
            <a:r>
              <a:rPr lang="en-US" altLang="ja-JP" sz="1600" dirty="0">
                <a:latin typeface="Meiryo UI" panose="020B0604030504040204" pitchFamily="50" charset="-128"/>
                <a:ea typeface="Meiryo UI" panose="020B0604030504040204" pitchFamily="50" charset="-128"/>
              </a:rPr>
              <a:t>MRS</a:t>
            </a:r>
            <a:r>
              <a:rPr lang="ja-JP" altLang="en-US" sz="1600" dirty="0">
                <a:latin typeface="Meiryo UI" panose="020B0604030504040204" pitchFamily="50" charset="-128"/>
                <a:ea typeface="Meiryo UI" panose="020B0604030504040204" pitchFamily="50" charset="-128"/>
              </a:rPr>
              <a:t>）</a:t>
            </a:r>
            <a:endParaRPr kumimoji="1" lang="ja-JP" altLang="en-US" sz="1600" dirty="0">
              <a:latin typeface="Meiryo UI" panose="020B0604030504040204" pitchFamily="50" charset="-128"/>
              <a:ea typeface="Meiryo UI" panose="020B0604030504040204" pitchFamily="50" charset="-128"/>
            </a:endParaRPr>
          </a:p>
        </p:txBody>
      </p:sp>
      <p:sp>
        <p:nvSpPr>
          <p:cNvPr id="58" name="角丸四角形 57"/>
          <p:cNvSpPr/>
          <p:nvPr/>
        </p:nvSpPr>
        <p:spPr>
          <a:xfrm>
            <a:off x="5698490" y="791681"/>
            <a:ext cx="2029470" cy="444500"/>
          </a:xfrm>
          <a:prstGeom prst="roundRect">
            <a:avLst>
              <a:gd name="adj" fmla="val 50000"/>
            </a:avLst>
          </a:prstGeom>
          <a:solidFill>
            <a:srgbClr val="C00000"/>
          </a:solidFill>
          <a:ln>
            <a:solidFill>
              <a:srgbClr val="C0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latin typeface="HGS教科書体" panose="02020600000000000000" pitchFamily="18" charset="-128"/>
                <a:ea typeface="HGS教科書体" panose="02020600000000000000" pitchFamily="18" charset="-128"/>
              </a:rPr>
              <a:t>侵襲</a:t>
            </a:r>
          </a:p>
        </p:txBody>
      </p:sp>
      <p:sp>
        <p:nvSpPr>
          <p:cNvPr id="60" name="角丸四角形 59"/>
          <p:cNvSpPr/>
          <p:nvPr/>
        </p:nvSpPr>
        <p:spPr>
          <a:xfrm>
            <a:off x="6067186" y="6120284"/>
            <a:ext cx="2029470" cy="444500"/>
          </a:xfrm>
          <a:prstGeom prst="roundRect">
            <a:avLst>
              <a:gd name="adj" fmla="val 50000"/>
            </a:avLst>
          </a:prstGeom>
          <a:solidFill>
            <a:schemeClr val="accent2">
              <a:lumMod val="75000"/>
            </a:schemeClr>
          </a:solidFill>
          <a:ln>
            <a:solidFill>
              <a:srgbClr val="C0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latin typeface="HGS教科書体" panose="02020600000000000000" pitchFamily="18" charset="-128"/>
                <a:ea typeface="HGS教科書体" panose="02020600000000000000" pitchFamily="18" charset="-128"/>
              </a:rPr>
              <a:t>非侵襲</a:t>
            </a:r>
          </a:p>
        </p:txBody>
      </p:sp>
      <p:sp>
        <p:nvSpPr>
          <p:cNvPr id="63" name="角丸四角形 62"/>
          <p:cNvSpPr/>
          <p:nvPr/>
        </p:nvSpPr>
        <p:spPr>
          <a:xfrm>
            <a:off x="2071872" y="584775"/>
            <a:ext cx="8104459" cy="6121399"/>
          </a:xfrm>
          <a:prstGeom prst="roundRect">
            <a:avLst>
              <a:gd name="adj" fmla="val 3986"/>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テキスト ボックス 64"/>
          <p:cNvSpPr txBox="1"/>
          <p:nvPr/>
        </p:nvSpPr>
        <p:spPr>
          <a:xfrm>
            <a:off x="6062895" y="2823959"/>
            <a:ext cx="1358900" cy="461665"/>
          </a:xfrm>
          <a:prstGeom prst="rect">
            <a:avLst/>
          </a:prstGeom>
          <a:noFill/>
        </p:spPr>
        <p:txBody>
          <a:bodyPr wrap="square" rtlCol="0">
            <a:spAutoFit/>
          </a:bodyPr>
          <a:lstStyle/>
          <a:p>
            <a:pPr algn="ctr"/>
            <a:r>
              <a:rPr kumimoji="1" lang="en-US" altLang="ja-JP" sz="2400" b="1" dirty="0">
                <a:solidFill>
                  <a:schemeClr val="bg1"/>
                </a:solidFill>
              </a:rPr>
              <a:t>Output</a:t>
            </a:r>
            <a:endParaRPr kumimoji="1" lang="ja-JP" altLang="en-US" sz="2400" b="1" dirty="0">
              <a:solidFill>
                <a:schemeClr val="bg1"/>
              </a:solidFill>
            </a:endParaRPr>
          </a:p>
        </p:txBody>
      </p:sp>
      <p:sp>
        <p:nvSpPr>
          <p:cNvPr id="67" name="テキスト ボックス 66"/>
          <p:cNvSpPr txBox="1"/>
          <p:nvPr/>
        </p:nvSpPr>
        <p:spPr>
          <a:xfrm>
            <a:off x="3269390" y="986414"/>
            <a:ext cx="1438957" cy="584775"/>
          </a:xfrm>
          <a:prstGeom prst="rect">
            <a:avLst/>
          </a:prstGeom>
          <a:noFill/>
        </p:spPr>
        <p:txBody>
          <a:bodyPr wrap="square" rtlCol="0">
            <a:spAutoFit/>
          </a:bodyPr>
          <a:lstStyle/>
          <a:p>
            <a:pPr algn="ctr"/>
            <a:r>
              <a:rPr kumimoji="1" lang="en-US" altLang="ja-JP" sz="3200" dirty="0">
                <a:latin typeface="Segoe UI Black" panose="020B0A02040204020203" pitchFamily="34" charset="0"/>
                <a:ea typeface="Segoe UI Black" panose="020B0A02040204020203" pitchFamily="34" charset="0"/>
                <a:cs typeface="Segoe UI Black" panose="020B0A02040204020203" pitchFamily="34" charset="0"/>
              </a:rPr>
              <a:t>Brain</a:t>
            </a:r>
            <a:endParaRPr kumimoji="1" lang="ja-JP" altLang="en-US" sz="3200" dirty="0">
              <a:latin typeface="Segoe UI Black" panose="020B0A02040204020203" pitchFamily="34" charset="0"/>
              <a:ea typeface="HGS創英角ｺﾞｼｯｸUB" panose="020B0900000000000000" pitchFamily="50" charset="-128"/>
              <a:cs typeface="Segoe UI Black" panose="020B0A02040204020203" pitchFamily="34" charset="0"/>
            </a:endParaRPr>
          </a:p>
        </p:txBody>
      </p:sp>
    </p:spTree>
    <p:extLst>
      <p:ext uri="{BB962C8B-B14F-4D97-AF65-F5344CB8AC3E}">
        <p14:creationId xmlns:p14="http://schemas.microsoft.com/office/powerpoint/2010/main" val="23052681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3"/>
          <a:stretch>
            <a:fillRect/>
          </a:stretch>
        </p:blipFill>
        <p:spPr>
          <a:xfrm>
            <a:off x="6235693" y="5266175"/>
            <a:ext cx="1384307" cy="1605296"/>
          </a:xfrm>
          <a:prstGeom prst="rect">
            <a:avLst/>
          </a:prstGeom>
        </p:spPr>
      </p:pic>
      <p:sp>
        <p:nvSpPr>
          <p:cNvPr id="5" name="テキスト ボックス 4"/>
          <p:cNvSpPr txBox="1"/>
          <p:nvPr/>
        </p:nvSpPr>
        <p:spPr>
          <a:xfrm>
            <a:off x="0" y="0"/>
            <a:ext cx="12192000" cy="584775"/>
          </a:xfrm>
          <a:prstGeom prst="rect">
            <a:avLst/>
          </a:prstGeom>
          <a:noFill/>
        </p:spPr>
        <p:txBody>
          <a:bodyPr wrap="square" rtlCol="0">
            <a:spAutoFit/>
          </a:bodyPr>
          <a:lstStyle/>
          <a:p>
            <a:pPr algn="ctr"/>
            <a:r>
              <a:rPr lang="ja-JP" altLang="en-US" sz="3200" b="1" dirty="0">
                <a:latin typeface="Meiryo UI" panose="020B0604030504040204" pitchFamily="50" charset="-128"/>
                <a:ea typeface="Meiryo UI" panose="020B0604030504040204" pitchFamily="50" charset="-128"/>
              </a:rPr>
              <a:t>脳を探る技術</a:t>
            </a:r>
            <a:endParaRPr kumimoji="1" lang="ja-JP" altLang="en-US" sz="3200" b="1" dirty="0">
              <a:latin typeface="Meiryo UI" panose="020B0604030504040204" pitchFamily="50" charset="-128"/>
              <a:ea typeface="Meiryo UI" panose="020B0604030504040204" pitchFamily="50" charset="-128"/>
            </a:endParaRPr>
          </a:p>
        </p:txBody>
      </p:sp>
      <p:graphicFrame>
        <p:nvGraphicFramePr>
          <p:cNvPr id="6" name="表 5"/>
          <p:cNvGraphicFramePr>
            <a:graphicFrameLocks noGrp="1"/>
          </p:cNvGraphicFramePr>
          <p:nvPr>
            <p:extLst>
              <p:ext uri="{D42A27DB-BD31-4B8C-83A1-F6EECF244321}">
                <p14:modId xmlns:p14="http://schemas.microsoft.com/office/powerpoint/2010/main" val="2273573681"/>
              </p:ext>
            </p:extLst>
          </p:nvPr>
        </p:nvGraphicFramePr>
        <p:xfrm>
          <a:off x="460375" y="659416"/>
          <a:ext cx="11152502" cy="4424680"/>
        </p:xfrm>
        <a:graphic>
          <a:graphicData uri="http://schemas.openxmlformats.org/drawingml/2006/table">
            <a:tbl>
              <a:tblPr firstRow="1" bandRow="1">
                <a:tableStyleId>{5940675A-B579-460E-94D1-54222C63F5DA}</a:tableStyleId>
              </a:tblPr>
              <a:tblGrid>
                <a:gridCol w="4396102">
                  <a:extLst>
                    <a:ext uri="{9D8B030D-6E8A-4147-A177-3AD203B41FA5}">
                      <a16:colId xmlns:a16="http://schemas.microsoft.com/office/drawing/2014/main" val="20000"/>
                    </a:ext>
                  </a:extLst>
                </a:gridCol>
                <a:gridCol w="6756400">
                  <a:extLst>
                    <a:ext uri="{9D8B030D-6E8A-4147-A177-3AD203B41FA5}">
                      <a16:colId xmlns:a16="http://schemas.microsoft.com/office/drawing/2014/main" val="20001"/>
                    </a:ext>
                  </a:extLst>
                </a:gridCol>
              </a:tblGrid>
              <a:tr h="370840">
                <a:tc>
                  <a:txBody>
                    <a:bodyPr/>
                    <a:lstStyle/>
                    <a:p>
                      <a:pPr algn="ctr"/>
                      <a:r>
                        <a:rPr kumimoji="1" lang="ja-JP" altLang="en-US" sz="1600" b="1" dirty="0">
                          <a:latin typeface="Meiryo UI" panose="020B0604030504040204" pitchFamily="50" charset="-128"/>
                          <a:ea typeface="Meiryo UI" panose="020B0604030504040204" pitchFamily="50" charset="-128"/>
                        </a:rPr>
                        <a:t>技術</a:t>
                      </a:r>
                    </a:p>
                  </a:txBody>
                  <a:tcPr anchor="ctr"/>
                </a:tc>
                <a:tc>
                  <a:txBody>
                    <a:bodyPr/>
                    <a:lstStyle/>
                    <a:p>
                      <a:pPr algn="ctr"/>
                      <a:r>
                        <a:rPr kumimoji="1" lang="ja-JP" altLang="en-US" sz="1600" b="1" dirty="0">
                          <a:latin typeface="Meiryo UI" panose="020B0604030504040204" pitchFamily="50" charset="-128"/>
                          <a:ea typeface="Meiryo UI" panose="020B0604030504040204" pitchFamily="50" charset="-128"/>
                        </a:rPr>
                        <a:t>概要</a:t>
                      </a:r>
                    </a:p>
                  </a:txBody>
                  <a:tcPr anchor="ctr"/>
                </a:tc>
                <a:extLst>
                  <a:ext uri="{0D108BD9-81ED-4DB2-BD59-A6C34878D82A}">
                    <a16:rowId xmlns:a16="http://schemas.microsoft.com/office/drawing/2014/main" val="10000"/>
                  </a:ext>
                </a:extLst>
              </a:tr>
              <a:tr h="370840">
                <a:tc>
                  <a:txBody>
                    <a:bodyPr/>
                    <a:lstStyle/>
                    <a:p>
                      <a:pPr algn="l"/>
                      <a:r>
                        <a:rPr kumimoji="1" lang="ja-JP" altLang="en-US" sz="1800" b="1" i="0" u="none" strike="noStrike" kern="1200" baseline="0" dirty="0">
                          <a:solidFill>
                            <a:srgbClr val="FF0000"/>
                          </a:solidFill>
                          <a:latin typeface="Meiryo UI" panose="020B0604030504040204" pitchFamily="50" charset="-128"/>
                          <a:ea typeface="Meiryo UI" panose="020B0604030504040204" pitchFamily="50" charset="-128"/>
                          <a:cs typeface="+mn-cs"/>
                        </a:rPr>
                        <a:t>①</a:t>
                      </a:r>
                      <a:r>
                        <a:rPr kumimoji="1" lang="ja-JP" altLang="en-US" sz="1800" b="1" i="0" u="none" strike="noStrike" kern="1200" baseline="0" dirty="0">
                          <a:solidFill>
                            <a:schemeClr val="tx1"/>
                          </a:solidFill>
                          <a:latin typeface="Meiryo UI" panose="020B0604030504040204" pitchFamily="50" charset="-128"/>
                          <a:ea typeface="Meiryo UI" panose="020B0604030504040204" pitchFamily="50" charset="-128"/>
                          <a:cs typeface="+mn-cs"/>
                        </a:rPr>
                        <a:t>陽電子断層撮影</a:t>
                      </a:r>
                      <a:endParaRPr kumimoji="1" lang="en-US" altLang="ja-JP" sz="1800" b="1" i="0" u="none" strike="noStrike" kern="1200" baseline="0" dirty="0">
                        <a:solidFill>
                          <a:schemeClr val="tx1"/>
                        </a:solidFill>
                        <a:latin typeface="Meiryo UI" panose="020B0604030504040204" pitchFamily="50" charset="-128"/>
                        <a:ea typeface="Meiryo UI" panose="020B0604030504040204" pitchFamily="50" charset="-128"/>
                        <a:cs typeface="+mn-cs"/>
                      </a:endParaRPr>
                    </a:p>
                    <a:p>
                      <a:pPr algn="l"/>
                      <a:r>
                        <a:rPr kumimoji="1" lang="en-US" altLang="ja-JP" sz="1400" b="0" i="0" u="none" strike="noStrike" kern="1200" baseline="0" dirty="0">
                          <a:solidFill>
                            <a:schemeClr val="tx1"/>
                          </a:solidFill>
                          <a:latin typeface="Meiryo UI" panose="020B0604030504040204" pitchFamily="50" charset="-128"/>
                          <a:ea typeface="Meiryo UI" panose="020B0604030504040204" pitchFamily="50" charset="-128"/>
                          <a:cs typeface="+mn-cs"/>
                        </a:rPr>
                        <a:t>Positron Emission Tomography (PET)</a:t>
                      </a:r>
                      <a:endParaRPr kumimoji="1" lang="ja-JP" altLang="en-US" sz="1400" dirty="0">
                        <a:latin typeface="Meiryo UI" panose="020B0604030504040204" pitchFamily="50" charset="-128"/>
                        <a:ea typeface="Meiryo UI" panose="020B0604030504040204" pitchFamily="50" charset="-128"/>
                      </a:endParaRPr>
                    </a:p>
                  </a:txBody>
                  <a:tcPr anchor="ctr"/>
                </a:tc>
                <a:tc>
                  <a:txBody>
                    <a:bodyPr/>
                    <a:lstStyle/>
                    <a:p>
                      <a:pPr algn="l"/>
                      <a:r>
                        <a:rPr kumimoji="1" lang="ja-JP" altLang="en-US" sz="1200" dirty="0">
                          <a:latin typeface="Meiryo UI" panose="020B0604030504040204" pitchFamily="50" charset="-128"/>
                          <a:ea typeface="Meiryo UI" panose="020B0604030504040204" pitchFamily="50" charset="-128"/>
                        </a:rPr>
                        <a:t>電子の反粒子である陽電子の性質を利用したコンピューター断層撮影技術。</a:t>
                      </a:r>
                      <a:r>
                        <a:rPr kumimoji="1" lang="en-US" altLang="ja-JP" sz="1200" dirty="0">
                          <a:latin typeface="Meiryo UI" panose="020B0604030504040204" pitchFamily="50" charset="-128"/>
                          <a:ea typeface="Meiryo UI" panose="020B0604030504040204" pitchFamily="50" charset="-128"/>
                        </a:rPr>
                        <a:t>CT</a:t>
                      </a:r>
                      <a:r>
                        <a:rPr kumimoji="1" lang="ja-JP" altLang="en-US" sz="1200" dirty="0">
                          <a:latin typeface="Meiryo UI" panose="020B0604030504040204" pitchFamily="50" charset="-128"/>
                          <a:ea typeface="Meiryo UI" panose="020B0604030504040204" pitchFamily="50" charset="-128"/>
                        </a:rPr>
                        <a:t>や</a:t>
                      </a:r>
                      <a:r>
                        <a:rPr kumimoji="1" lang="en-US" altLang="ja-JP" sz="1200" dirty="0">
                          <a:latin typeface="Meiryo UI" panose="020B0604030504040204" pitchFamily="50" charset="-128"/>
                          <a:ea typeface="Meiryo UI" panose="020B0604030504040204" pitchFamily="50" charset="-128"/>
                        </a:rPr>
                        <a:t>MRI</a:t>
                      </a:r>
                      <a:r>
                        <a:rPr kumimoji="1" lang="ja-JP" altLang="en-US" sz="1200" dirty="0">
                          <a:latin typeface="Meiryo UI" panose="020B0604030504040204" pitchFamily="50" charset="-128"/>
                          <a:ea typeface="Meiryo UI" panose="020B0604030504040204" pitchFamily="50" charset="-128"/>
                        </a:rPr>
                        <a:t>が主に組織の形態を観察するための検査法であるのに対し、</a:t>
                      </a:r>
                      <a:r>
                        <a:rPr kumimoji="1" lang="en-US" altLang="ja-JP" sz="1200" dirty="0">
                          <a:latin typeface="Meiryo UI" panose="020B0604030504040204" pitchFamily="50" charset="-128"/>
                          <a:ea typeface="Meiryo UI" panose="020B0604030504040204" pitchFamily="50" charset="-128"/>
                        </a:rPr>
                        <a:t>PET</a:t>
                      </a:r>
                      <a:r>
                        <a:rPr kumimoji="1" lang="ja-JP" altLang="en-US" sz="1200" dirty="0">
                          <a:latin typeface="Meiryo UI" panose="020B0604030504040204" pitchFamily="50" charset="-128"/>
                          <a:ea typeface="Meiryo UI" panose="020B0604030504040204" pitchFamily="50" charset="-128"/>
                        </a:rPr>
                        <a:t>は脳など生体の機能を観察する検査法。</a:t>
                      </a:r>
                    </a:p>
                  </a:txBody>
                  <a:tcPr anchor="ct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dirty="0">
                          <a:solidFill>
                            <a:srgbClr val="FF0000"/>
                          </a:solidFill>
                          <a:latin typeface="Meiryo UI" panose="020B0604030504040204" pitchFamily="50" charset="-128"/>
                          <a:ea typeface="Meiryo UI" panose="020B0604030504040204" pitchFamily="50" charset="-128"/>
                        </a:rPr>
                        <a:t>②</a:t>
                      </a:r>
                      <a:r>
                        <a:rPr kumimoji="1" lang="ja-JP" altLang="en-US" sz="1800" b="1" dirty="0">
                          <a:latin typeface="Meiryo UI" panose="020B0604030504040204" pitchFamily="50" charset="-128"/>
                          <a:ea typeface="Meiryo UI" panose="020B0604030504040204" pitchFamily="50" charset="-128"/>
                        </a:rPr>
                        <a:t>機能的磁気共鳴画像</a:t>
                      </a:r>
                      <a:endParaRPr kumimoji="1" lang="en-US" altLang="ja-JP" sz="1800" b="1" dirty="0">
                        <a:latin typeface="Meiryo UI" panose="020B0604030504040204" pitchFamily="50" charset="-128"/>
                        <a:ea typeface="Meiryo UI" panose="020B0604030504040204" pitchFamily="50" charset="-128"/>
                      </a:endParaRPr>
                    </a:p>
                    <a:p>
                      <a:pPr algn="l"/>
                      <a:r>
                        <a:rPr kumimoji="1" lang="en-US" altLang="ja-JP" sz="1400" dirty="0">
                          <a:latin typeface="Meiryo UI" panose="020B0604030504040204" pitchFamily="50" charset="-128"/>
                          <a:ea typeface="Meiryo UI" panose="020B0604030504040204" pitchFamily="50" charset="-128"/>
                        </a:rPr>
                        <a:t>functional Magnetic Resonance Imaging</a:t>
                      </a:r>
                      <a:r>
                        <a:rPr kumimoji="1" lang="ja-JP" altLang="en-US" sz="1400" dirty="0">
                          <a:latin typeface="Meiryo UI" panose="020B0604030504040204" pitchFamily="50" charset="-128"/>
                          <a:ea typeface="Meiryo UI" panose="020B0604030504040204" pitchFamily="50" charset="-128"/>
                        </a:rPr>
                        <a:t>（</a:t>
                      </a:r>
                      <a:r>
                        <a:rPr kumimoji="1" lang="en-US" altLang="ja-JP" sz="1400" dirty="0">
                          <a:latin typeface="Meiryo UI" panose="020B0604030504040204" pitchFamily="50" charset="-128"/>
                          <a:ea typeface="Meiryo UI" panose="020B0604030504040204" pitchFamily="50" charset="-128"/>
                        </a:rPr>
                        <a:t>fMRI</a:t>
                      </a:r>
                      <a:r>
                        <a:rPr kumimoji="1" lang="ja-JP" altLang="en-US" sz="1400" dirty="0">
                          <a:latin typeface="Meiryo UI" panose="020B0604030504040204" pitchFamily="50" charset="-128"/>
                          <a:ea typeface="Meiryo UI" panose="020B0604030504040204" pitchFamily="50" charset="-128"/>
                        </a:rPr>
                        <a:t>）</a:t>
                      </a:r>
                      <a:endParaRPr kumimoji="1" lang="en-US" altLang="ja-JP" sz="1400" dirty="0">
                        <a:latin typeface="Meiryo UI" panose="020B0604030504040204" pitchFamily="50" charset="-128"/>
                        <a:ea typeface="Meiryo UI" panose="020B0604030504040204" pitchFamily="50" charset="-128"/>
                      </a:endParaRPr>
                    </a:p>
                  </a:txBody>
                  <a:tcPr anchor="ctr"/>
                </a:tc>
                <a:tc>
                  <a:txBody>
                    <a:bodyPr/>
                    <a:lstStyle/>
                    <a:p>
                      <a:pPr algn="l"/>
                      <a:r>
                        <a:rPr kumimoji="1" lang="en-US" altLang="ja-JP" sz="1200" dirty="0">
                          <a:latin typeface="Meiryo UI" panose="020B0604030504040204" pitchFamily="50" charset="-128"/>
                          <a:ea typeface="Meiryo UI" panose="020B0604030504040204" pitchFamily="50" charset="-128"/>
                        </a:rPr>
                        <a:t>fMRI</a:t>
                      </a:r>
                      <a:r>
                        <a:rPr kumimoji="1" lang="ja-JP" altLang="en-US" sz="1200" dirty="0">
                          <a:latin typeface="Meiryo UI" panose="020B0604030504040204" pitchFamily="50" charset="-128"/>
                          <a:ea typeface="Meiryo UI" panose="020B0604030504040204" pitchFamily="50" charset="-128"/>
                        </a:rPr>
                        <a:t>は、神経活動そのものではなく、神経活動におけるエネルギー代謝に伴う現象を計測する。代表的なものに、酸素を運び終わったヘモグロビンを観測する</a:t>
                      </a:r>
                      <a:r>
                        <a:rPr kumimoji="1" lang="en-US" altLang="ja-JP" sz="1200" dirty="0">
                          <a:latin typeface="Meiryo UI" panose="020B0604030504040204" pitchFamily="50" charset="-128"/>
                          <a:ea typeface="Meiryo UI" panose="020B0604030504040204" pitchFamily="50" charset="-128"/>
                        </a:rPr>
                        <a:t>BOLD</a:t>
                      </a:r>
                      <a:r>
                        <a:rPr kumimoji="1" lang="ja-JP" altLang="en-US" sz="1200" dirty="0">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Blood Oxygenation Level Dependent</a:t>
                      </a:r>
                      <a:r>
                        <a:rPr kumimoji="1" lang="ja-JP" altLang="en-US" sz="1200" dirty="0">
                          <a:latin typeface="Meiryo UI" panose="020B0604030504040204" pitchFamily="50" charset="-128"/>
                          <a:ea typeface="Meiryo UI" panose="020B0604030504040204" pitchFamily="50" charset="-128"/>
                        </a:rPr>
                        <a:t>）がある。</a:t>
                      </a:r>
                    </a:p>
                  </a:txBody>
                  <a:tcPr anchor="ctr"/>
                </a:tc>
                <a:extLst>
                  <a:ext uri="{0D108BD9-81ED-4DB2-BD59-A6C34878D82A}">
                    <a16:rowId xmlns:a16="http://schemas.microsoft.com/office/drawing/2014/main" val="10002"/>
                  </a:ext>
                </a:extLst>
              </a:tr>
              <a:tr h="370840">
                <a:tc>
                  <a:txBody>
                    <a:bodyPr/>
                    <a:lstStyle/>
                    <a:p>
                      <a:pPr algn="l"/>
                      <a:r>
                        <a:rPr kumimoji="1" lang="ja-JP" altLang="en-US" sz="1800" b="1" dirty="0">
                          <a:solidFill>
                            <a:srgbClr val="FF0000"/>
                          </a:solidFill>
                          <a:latin typeface="Meiryo UI" panose="020B0604030504040204" pitchFamily="50" charset="-128"/>
                          <a:ea typeface="Meiryo UI" panose="020B0604030504040204" pitchFamily="50" charset="-128"/>
                        </a:rPr>
                        <a:t>③</a:t>
                      </a:r>
                      <a:r>
                        <a:rPr kumimoji="1" lang="ja-JP" altLang="en-US" sz="1800" b="1" dirty="0">
                          <a:latin typeface="Meiryo UI" panose="020B0604030504040204" pitchFamily="50" charset="-128"/>
                          <a:ea typeface="Meiryo UI" panose="020B0604030504040204" pitchFamily="50" charset="-128"/>
                        </a:rPr>
                        <a:t>近赤外分光計測</a:t>
                      </a:r>
                      <a:endParaRPr kumimoji="1" lang="en-US" altLang="ja-JP" sz="1800" b="1" dirty="0">
                        <a:latin typeface="Meiryo UI" panose="020B0604030504040204" pitchFamily="50" charset="-128"/>
                        <a:ea typeface="Meiryo UI" panose="020B0604030504040204" pitchFamily="50" charset="-128"/>
                      </a:endParaRPr>
                    </a:p>
                    <a:p>
                      <a:pPr algn="l"/>
                      <a:r>
                        <a:rPr kumimoji="1" lang="en-US" altLang="ja-JP" sz="1400" dirty="0">
                          <a:latin typeface="Meiryo UI" panose="020B0604030504040204" pitchFamily="50" charset="-128"/>
                          <a:ea typeface="Meiryo UI" panose="020B0604030504040204" pitchFamily="50" charset="-128"/>
                        </a:rPr>
                        <a:t>Near Infrared Spectroscopy</a:t>
                      </a:r>
                      <a:r>
                        <a:rPr kumimoji="1" lang="ja-JP" altLang="en-US" sz="1400" dirty="0">
                          <a:latin typeface="Meiryo UI" panose="020B0604030504040204" pitchFamily="50" charset="-128"/>
                          <a:ea typeface="Meiryo UI" panose="020B0604030504040204" pitchFamily="50" charset="-128"/>
                        </a:rPr>
                        <a:t>（</a:t>
                      </a:r>
                      <a:r>
                        <a:rPr kumimoji="1" lang="en-US" altLang="ja-JP" sz="1400" dirty="0">
                          <a:latin typeface="Meiryo UI" panose="020B0604030504040204" pitchFamily="50" charset="-128"/>
                          <a:ea typeface="Meiryo UI" panose="020B0604030504040204" pitchFamily="50" charset="-128"/>
                        </a:rPr>
                        <a:t>NIRS</a:t>
                      </a:r>
                      <a:r>
                        <a:rPr kumimoji="1" lang="ja-JP" altLang="en-US" sz="1400" dirty="0">
                          <a:latin typeface="Meiryo UI" panose="020B0604030504040204" pitchFamily="50" charset="-128"/>
                          <a:ea typeface="Meiryo UI" panose="020B0604030504040204" pitchFamily="50" charset="-128"/>
                        </a:rPr>
                        <a:t>）</a:t>
                      </a:r>
                    </a:p>
                  </a:txBody>
                  <a:tcPr anchor="ctr"/>
                </a:tc>
                <a:tc>
                  <a:txBody>
                    <a:bodyPr/>
                    <a:lstStyle/>
                    <a:p>
                      <a:pPr algn="l"/>
                      <a:r>
                        <a:rPr kumimoji="1" lang="ja-JP" altLang="en-US" sz="1200" dirty="0">
                          <a:latin typeface="Meiryo UI" panose="020B0604030504040204" pitchFamily="50" charset="-128"/>
                          <a:ea typeface="Meiryo UI" panose="020B0604030504040204" pitchFamily="50" charset="-128"/>
                        </a:rPr>
                        <a:t>近赤外分光法は、無侵襲脳機能マッピング法であり，脳を透過した近赤外光の光量変化から、神経活動に依存して変化するヘモグロビン濃度変化量を計測する方法。</a:t>
                      </a:r>
                    </a:p>
                  </a:txBody>
                  <a:tcPr anchor="ctr"/>
                </a:tc>
                <a:extLst>
                  <a:ext uri="{0D108BD9-81ED-4DB2-BD59-A6C34878D82A}">
                    <a16:rowId xmlns:a16="http://schemas.microsoft.com/office/drawing/2014/main" val="10003"/>
                  </a:ext>
                </a:extLst>
              </a:tr>
              <a:tr h="370840">
                <a:tc>
                  <a:txBody>
                    <a:bodyPr/>
                    <a:lstStyle/>
                    <a:p>
                      <a:pPr algn="l"/>
                      <a:r>
                        <a:rPr kumimoji="1" lang="ja-JP" altLang="en-US" sz="1800" b="1" dirty="0">
                          <a:solidFill>
                            <a:srgbClr val="FF0000"/>
                          </a:solidFill>
                          <a:latin typeface="Meiryo UI" panose="020B0604030504040204" pitchFamily="50" charset="-128"/>
                          <a:ea typeface="Meiryo UI" panose="020B0604030504040204" pitchFamily="50" charset="-128"/>
                        </a:rPr>
                        <a:t>④</a:t>
                      </a:r>
                      <a:r>
                        <a:rPr kumimoji="1" lang="ja-JP" altLang="en-US" sz="1800" b="1" dirty="0">
                          <a:latin typeface="Meiryo UI" panose="020B0604030504040204" pitchFamily="50" charset="-128"/>
                          <a:ea typeface="Meiryo UI" panose="020B0604030504040204" pitchFamily="50" charset="-128"/>
                        </a:rPr>
                        <a:t>脳波</a:t>
                      </a:r>
                      <a:endParaRPr kumimoji="1" lang="en-US" altLang="ja-JP" sz="1800" b="1" dirty="0">
                        <a:latin typeface="Meiryo UI" panose="020B0604030504040204" pitchFamily="50" charset="-128"/>
                        <a:ea typeface="Meiryo UI" panose="020B0604030504040204" pitchFamily="50" charset="-128"/>
                      </a:endParaRPr>
                    </a:p>
                    <a:p>
                      <a:pPr algn="l"/>
                      <a:r>
                        <a:rPr kumimoji="1" lang="en-US" altLang="ja-JP" sz="1400" dirty="0">
                          <a:latin typeface="Meiryo UI" panose="020B0604030504040204" pitchFamily="50" charset="-128"/>
                          <a:ea typeface="Meiryo UI" panose="020B0604030504040204" pitchFamily="50" charset="-128"/>
                        </a:rPr>
                        <a:t>Electroencephalography</a:t>
                      </a:r>
                      <a:r>
                        <a:rPr kumimoji="1" lang="ja-JP" altLang="en-US" sz="1400" dirty="0">
                          <a:latin typeface="Meiryo UI" panose="020B0604030504040204" pitchFamily="50" charset="-128"/>
                          <a:ea typeface="Meiryo UI" panose="020B0604030504040204" pitchFamily="50" charset="-128"/>
                        </a:rPr>
                        <a:t>（</a:t>
                      </a:r>
                      <a:r>
                        <a:rPr kumimoji="1" lang="en-US" altLang="ja-JP" sz="1400" dirty="0">
                          <a:latin typeface="Meiryo UI" panose="020B0604030504040204" pitchFamily="50" charset="-128"/>
                          <a:ea typeface="Meiryo UI" panose="020B0604030504040204" pitchFamily="50" charset="-128"/>
                        </a:rPr>
                        <a:t>EEG</a:t>
                      </a:r>
                      <a:r>
                        <a:rPr kumimoji="1" lang="ja-JP" altLang="en-US" sz="1400" dirty="0">
                          <a:latin typeface="Meiryo UI" panose="020B0604030504040204" pitchFamily="50" charset="-128"/>
                          <a:ea typeface="Meiryo UI" panose="020B0604030504040204" pitchFamily="50" charset="-128"/>
                        </a:rPr>
                        <a:t>）</a:t>
                      </a:r>
                      <a:r>
                        <a:rPr kumimoji="1" lang="en-US" altLang="ja-JP" sz="1400" dirty="0">
                          <a:latin typeface="Meiryo UI" panose="020B0604030504040204" pitchFamily="50" charset="-128"/>
                          <a:ea typeface="Meiryo UI" panose="020B0604030504040204" pitchFamily="50" charset="-128"/>
                        </a:rPr>
                        <a:t> </a:t>
                      </a:r>
                      <a:endParaRPr kumimoji="1" lang="ja-JP" altLang="en-US" sz="1400" dirty="0">
                        <a:latin typeface="Meiryo UI" panose="020B0604030504040204" pitchFamily="50" charset="-128"/>
                        <a:ea typeface="Meiryo UI" panose="020B0604030504040204" pitchFamily="50" charset="-128"/>
                      </a:endParaRPr>
                    </a:p>
                  </a:txBody>
                  <a:tcPr anchor="ctr"/>
                </a:tc>
                <a:tc>
                  <a:txBody>
                    <a:bodyPr/>
                    <a:lstStyle/>
                    <a:p>
                      <a:pPr algn="l"/>
                      <a:r>
                        <a:rPr kumimoji="1" lang="ja-JP" altLang="en-US" sz="1200" dirty="0">
                          <a:latin typeface="Meiryo UI" panose="020B0604030504040204" pitchFamily="50" charset="-128"/>
                          <a:ea typeface="Meiryo UI" panose="020B0604030504040204" pitchFamily="50" charset="-128"/>
                        </a:rPr>
                        <a:t>脳波は、神経細胞からなる大脳皮質の表面近くに位置する多数の樹状突起に生じたシナプス電位などの電位変動を頭皮上から誘導し増幅したもの。</a:t>
                      </a:r>
                    </a:p>
                  </a:txBody>
                  <a:tcPr anchor="ctr"/>
                </a:tc>
                <a:extLst>
                  <a:ext uri="{0D108BD9-81ED-4DB2-BD59-A6C34878D82A}">
                    <a16:rowId xmlns:a16="http://schemas.microsoft.com/office/drawing/2014/main" val="10004"/>
                  </a:ext>
                </a:extLst>
              </a:tr>
              <a:tr h="370840">
                <a:tc>
                  <a:txBody>
                    <a:bodyPr/>
                    <a:lstStyle/>
                    <a:p>
                      <a:r>
                        <a:rPr lang="ja-JP" altLang="en-US" sz="1800" b="1" dirty="0">
                          <a:solidFill>
                            <a:srgbClr val="FF0000"/>
                          </a:solidFill>
                          <a:latin typeface="Meiryo UI" panose="020B0604030504040204" pitchFamily="50" charset="-128"/>
                          <a:ea typeface="Meiryo UI" panose="020B0604030504040204" pitchFamily="50" charset="-128"/>
                        </a:rPr>
                        <a:t>⑤</a:t>
                      </a:r>
                      <a:r>
                        <a:rPr lang="ja-JP" altLang="en-US" sz="1800" b="1" dirty="0">
                          <a:latin typeface="Meiryo UI" panose="020B0604030504040204" pitchFamily="50" charset="-128"/>
                          <a:ea typeface="Meiryo UI" panose="020B0604030504040204" pitchFamily="50" charset="-128"/>
                        </a:rPr>
                        <a:t>脳磁波</a:t>
                      </a:r>
                      <a:endParaRPr lang="en-US" altLang="ja-JP" sz="1800" b="1" dirty="0">
                        <a:latin typeface="Meiryo UI" panose="020B0604030504040204" pitchFamily="50" charset="-128"/>
                        <a:ea typeface="Meiryo UI" panose="020B0604030504040204" pitchFamily="50" charset="-128"/>
                      </a:endParaRPr>
                    </a:p>
                    <a:p>
                      <a:r>
                        <a:rPr lang="en-US" altLang="ja-JP" sz="1400" dirty="0" err="1">
                          <a:latin typeface="Meiryo UI" panose="020B0604030504040204" pitchFamily="50" charset="-128"/>
                          <a:ea typeface="Meiryo UI" panose="020B0604030504040204" pitchFamily="50" charset="-128"/>
                        </a:rPr>
                        <a:t>Magnetoencephalography</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MEG)</a:t>
                      </a:r>
                      <a:endParaRPr lang="ja-JP" altLang="en-US" sz="1400" dirty="0">
                        <a:latin typeface="Meiryo UI" panose="020B0604030504040204" pitchFamily="50" charset="-128"/>
                        <a:ea typeface="Meiryo UI" panose="020B0604030504040204" pitchFamily="50" charset="-128"/>
                      </a:endParaRPr>
                    </a:p>
                  </a:txBody>
                  <a:tcPr anchor="ctr"/>
                </a:tc>
                <a:tc>
                  <a:txBody>
                    <a:bodyPr/>
                    <a:lstStyle/>
                    <a:p>
                      <a:pPr algn="l"/>
                      <a:r>
                        <a:rPr kumimoji="1" lang="ja-JP" altLang="en-US" sz="1200" dirty="0">
                          <a:latin typeface="Meiryo UI" panose="020B0604030504040204" pitchFamily="50" charset="-128"/>
                          <a:ea typeface="Meiryo UI" panose="020B0604030504040204" pitchFamily="50" charset="-128"/>
                        </a:rPr>
                        <a:t>脳の電気的な活動によって生じる磁場を超伝導量子干渉計 </a:t>
                      </a:r>
                      <a:r>
                        <a:rPr kumimoji="1" lang="en-US" altLang="ja-JP" sz="1200" dirty="0">
                          <a:latin typeface="Meiryo UI" panose="020B0604030504040204" pitchFamily="50" charset="-128"/>
                          <a:ea typeface="Meiryo UI" panose="020B0604030504040204" pitchFamily="50" charset="-128"/>
                        </a:rPr>
                        <a:t>(</a:t>
                      </a:r>
                      <a:r>
                        <a:rPr kumimoji="1" lang="en-US" altLang="ja-JP" sz="1200" dirty="0" err="1">
                          <a:latin typeface="Meiryo UI" panose="020B0604030504040204" pitchFamily="50" charset="-128"/>
                          <a:ea typeface="Meiryo UI" panose="020B0604030504040204" pitchFamily="50" charset="-128"/>
                        </a:rPr>
                        <a:t>SQUID:Superconducting</a:t>
                      </a:r>
                      <a:r>
                        <a:rPr kumimoji="1" lang="en-US" altLang="ja-JP" sz="1200" dirty="0">
                          <a:latin typeface="Meiryo UI" panose="020B0604030504040204" pitchFamily="50" charset="-128"/>
                          <a:ea typeface="Meiryo UI" panose="020B0604030504040204" pitchFamily="50" charset="-128"/>
                        </a:rPr>
                        <a:t> Quantum. Interference Device) </a:t>
                      </a:r>
                      <a:r>
                        <a:rPr kumimoji="1" lang="ja-JP" altLang="en-US" sz="1200" dirty="0">
                          <a:latin typeface="Meiryo UI" panose="020B0604030504040204" pitchFamily="50" charset="-128"/>
                          <a:ea typeface="Meiryo UI" panose="020B0604030504040204" pitchFamily="50" charset="-128"/>
                        </a:rPr>
                        <a:t>と呼ばれる非常に感度の高いデバイスを用いて計測するイメージング技術。</a:t>
                      </a:r>
                    </a:p>
                  </a:txBody>
                  <a:tcPr anchor="ctr"/>
                </a:tc>
                <a:extLst>
                  <a:ext uri="{0D108BD9-81ED-4DB2-BD59-A6C34878D82A}">
                    <a16:rowId xmlns:a16="http://schemas.microsoft.com/office/drawing/2014/main" val="10005"/>
                  </a:ext>
                </a:extLst>
              </a:tr>
              <a:tr h="370840">
                <a:tc>
                  <a:txBody>
                    <a:bodyPr/>
                    <a:lstStyle/>
                    <a:p>
                      <a:r>
                        <a:rPr lang="ja-JP" altLang="en-US" b="1" dirty="0">
                          <a:solidFill>
                            <a:srgbClr val="FF0000"/>
                          </a:solidFill>
                          <a:latin typeface="Meiryo UI" panose="020B0604030504040204" pitchFamily="50" charset="-128"/>
                          <a:ea typeface="Meiryo UI" panose="020B0604030504040204" pitchFamily="50" charset="-128"/>
                        </a:rPr>
                        <a:t>⑥</a:t>
                      </a:r>
                      <a:r>
                        <a:rPr lang="ja-JP" altLang="en-US" b="1" dirty="0">
                          <a:latin typeface="Meiryo UI" panose="020B0604030504040204" pitchFamily="50" charset="-128"/>
                          <a:ea typeface="Meiryo UI" panose="020B0604030504040204" pitchFamily="50" charset="-128"/>
                        </a:rPr>
                        <a:t>拡散テンソル画像</a:t>
                      </a:r>
                      <a:endParaRPr lang="en-US" altLang="ja-JP" b="1" dirty="0">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Diffusion Tensor Image</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DTI</a:t>
                      </a:r>
                      <a:r>
                        <a:rPr lang="ja-JP" altLang="en-US" sz="1400" dirty="0">
                          <a:latin typeface="Meiryo UI" panose="020B0604030504040204" pitchFamily="50" charset="-128"/>
                          <a:ea typeface="Meiryo UI" panose="020B0604030504040204" pitchFamily="50" charset="-128"/>
                        </a:rPr>
                        <a:t>）</a:t>
                      </a:r>
                    </a:p>
                  </a:txBody>
                  <a:tcPr anchor="ctr"/>
                </a:tc>
                <a:tc>
                  <a:txBody>
                    <a:bodyPr/>
                    <a:lstStyle/>
                    <a:p>
                      <a:pPr algn="l"/>
                      <a:r>
                        <a:rPr kumimoji="1" lang="ja-JP" altLang="en-US" sz="1200" dirty="0">
                          <a:latin typeface="Meiryo UI" panose="020B0604030504040204" pitchFamily="50" charset="-128"/>
                          <a:ea typeface="Meiryo UI" panose="020B0604030504040204" pitchFamily="50" charset="-128"/>
                        </a:rPr>
                        <a:t>神経線維の密な脳白質で周囲の水分子の動きが制限されることを利用し、神経線維の走行の乱れを鋭敏に検出し画像化する技術。</a:t>
                      </a:r>
                      <a:r>
                        <a:rPr kumimoji="1" lang="en-US" altLang="ja-JP" sz="1200" dirty="0">
                          <a:latin typeface="Meiryo UI" panose="020B0604030504040204" pitchFamily="50" charset="-128"/>
                          <a:ea typeface="Meiryo UI" panose="020B0604030504040204" pitchFamily="50" charset="-128"/>
                        </a:rPr>
                        <a:t>MRI</a:t>
                      </a:r>
                      <a:r>
                        <a:rPr kumimoji="1" lang="ja-JP" altLang="en-US" sz="1200" dirty="0">
                          <a:latin typeface="Meiryo UI" panose="020B0604030504040204" pitchFamily="50" charset="-128"/>
                          <a:ea typeface="Meiryo UI" panose="020B0604030504040204" pitchFamily="50" charset="-128"/>
                        </a:rPr>
                        <a:t>の応用技術。</a:t>
                      </a:r>
                    </a:p>
                  </a:txBody>
                  <a:tcPr anchor="ctr"/>
                </a:tc>
                <a:extLst>
                  <a:ext uri="{0D108BD9-81ED-4DB2-BD59-A6C34878D82A}">
                    <a16:rowId xmlns:a16="http://schemas.microsoft.com/office/drawing/2014/main" val="10006"/>
                  </a:ext>
                </a:extLst>
              </a:tr>
              <a:tr h="370840">
                <a:tc>
                  <a:txBody>
                    <a:bodyPr/>
                    <a:lstStyle/>
                    <a:p>
                      <a:pPr algn="l"/>
                      <a:r>
                        <a:rPr kumimoji="1" lang="ja-JP" altLang="en-US" sz="1800" b="1" i="0" u="none" strike="noStrike" kern="1200" baseline="0" dirty="0">
                          <a:solidFill>
                            <a:srgbClr val="FF0000"/>
                          </a:solidFill>
                          <a:latin typeface="Meiryo UI" panose="020B0604030504040204" pitchFamily="50" charset="-128"/>
                          <a:ea typeface="Meiryo UI" panose="020B0604030504040204" pitchFamily="50" charset="-128"/>
                          <a:cs typeface="+mn-cs"/>
                        </a:rPr>
                        <a:t>⑦</a:t>
                      </a:r>
                      <a:r>
                        <a:rPr kumimoji="1" lang="ja-JP" altLang="en-US" sz="1800" b="1" i="0" u="none" strike="noStrike" kern="1200" baseline="0" dirty="0">
                          <a:solidFill>
                            <a:schemeClr val="tx1"/>
                          </a:solidFill>
                          <a:latin typeface="Meiryo UI" panose="020B0604030504040204" pitchFamily="50" charset="-128"/>
                          <a:ea typeface="Meiryo UI" panose="020B0604030504040204" pitchFamily="50" charset="-128"/>
                          <a:cs typeface="+mn-cs"/>
                        </a:rPr>
                        <a:t>磁気共鳴分光法</a:t>
                      </a:r>
                      <a:endParaRPr kumimoji="1" lang="en-US" altLang="ja-JP" sz="1800" b="1" i="0" u="none" strike="noStrike" kern="1200" baseline="0" dirty="0">
                        <a:solidFill>
                          <a:schemeClr val="tx1"/>
                        </a:solidFill>
                        <a:latin typeface="Meiryo UI" panose="020B0604030504040204" pitchFamily="50" charset="-128"/>
                        <a:ea typeface="Meiryo UI" panose="020B0604030504040204" pitchFamily="50" charset="-128"/>
                        <a:cs typeface="+mn-cs"/>
                      </a:endParaRPr>
                    </a:p>
                    <a:p>
                      <a:pPr algn="l"/>
                      <a:r>
                        <a:rPr kumimoji="1" lang="en-US" altLang="ja-JP" sz="1400" b="0" i="0" u="none" strike="noStrike" kern="1200" baseline="0" dirty="0">
                          <a:solidFill>
                            <a:schemeClr val="tx1"/>
                          </a:solidFill>
                          <a:latin typeface="+mn-lt"/>
                          <a:ea typeface="+mn-ea"/>
                          <a:cs typeface="+mn-cs"/>
                        </a:rPr>
                        <a:t>Magnetic Resonance Spectroscopy (MRS)</a:t>
                      </a:r>
                      <a:endParaRPr kumimoji="1" lang="ja-JP" altLang="en-US" sz="1050" dirty="0">
                        <a:latin typeface="Meiryo UI" panose="020B0604030504040204" pitchFamily="50" charset="-128"/>
                        <a:ea typeface="Meiryo UI" panose="020B0604030504040204" pitchFamily="50" charset="-128"/>
                      </a:endParaRPr>
                    </a:p>
                  </a:txBody>
                  <a:tcPr anchor="ctr"/>
                </a:tc>
                <a:tc>
                  <a:txBody>
                    <a:bodyPr/>
                    <a:lstStyle/>
                    <a:p>
                      <a:pPr algn="l"/>
                      <a:r>
                        <a:rPr kumimoji="1" lang="ja-JP" altLang="en-US" sz="1200" dirty="0">
                          <a:latin typeface="Meiryo UI" panose="020B0604030504040204" pitchFamily="50" charset="-128"/>
                          <a:ea typeface="Meiryo UI" panose="020B0604030504040204" pitchFamily="50" charset="-128"/>
                        </a:rPr>
                        <a:t>強い磁場の中においた試料に電磁波を照射し、試料中の原子核がその特性に基づいて吸収する周波数や、吸収ピーク強度を記録する技術。</a:t>
                      </a:r>
                    </a:p>
                  </a:txBody>
                  <a:tcPr anchor="ctr"/>
                </a:tc>
                <a:extLst>
                  <a:ext uri="{0D108BD9-81ED-4DB2-BD59-A6C34878D82A}">
                    <a16:rowId xmlns:a16="http://schemas.microsoft.com/office/drawing/2014/main" val="10007"/>
                  </a:ext>
                </a:extLst>
              </a:tr>
            </a:tbl>
          </a:graphicData>
        </a:graphic>
      </p:graphicFrame>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075" y="5144346"/>
            <a:ext cx="2381250" cy="1666875"/>
          </a:xfrm>
          <a:prstGeom prst="rect">
            <a:avLst/>
          </a:prstGeom>
        </p:spPr>
      </p:pic>
      <p:pic>
        <p:nvPicPr>
          <p:cNvPr id="4" name="図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0" y="5158737"/>
            <a:ext cx="1652484" cy="1652484"/>
          </a:xfrm>
          <a:prstGeom prst="rect">
            <a:avLst/>
          </a:prstGeom>
        </p:spPr>
      </p:pic>
      <p:sp>
        <p:nvSpPr>
          <p:cNvPr id="8" name="テキスト ボックス 7"/>
          <p:cNvSpPr txBox="1"/>
          <p:nvPr/>
        </p:nvSpPr>
        <p:spPr>
          <a:xfrm>
            <a:off x="2501426" y="5292829"/>
            <a:ext cx="323165" cy="1562100"/>
          </a:xfrm>
          <a:prstGeom prst="rect">
            <a:avLst/>
          </a:prstGeom>
          <a:noFill/>
        </p:spPr>
        <p:txBody>
          <a:bodyPr vert="eaVert" wrap="square" rtlCol="0">
            <a:spAutoFit/>
          </a:bodyPr>
          <a:lstStyle/>
          <a:p>
            <a:r>
              <a:rPr kumimoji="1" lang="ja-JP" altLang="en-US" sz="900" dirty="0">
                <a:latin typeface="Meiryo UI" panose="020B0604030504040204" pitchFamily="50" charset="-128"/>
                <a:ea typeface="Meiryo UI" panose="020B0604030504040204" pitchFamily="50" charset="-128"/>
              </a:rPr>
              <a:t>↑オックスフォード大学</a:t>
            </a:r>
          </a:p>
        </p:txBody>
      </p:sp>
      <p:sp>
        <p:nvSpPr>
          <p:cNvPr id="9" name="テキスト ボックス 8"/>
          <p:cNvSpPr txBox="1"/>
          <p:nvPr/>
        </p:nvSpPr>
        <p:spPr>
          <a:xfrm>
            <a:off x="-60799" y="5288121"/>
            <a:ext cx="323165" cy="1562100"/>
          </a:xfrm>
          <a:prstGeom prst="rect">
            <a:avLst/>
          </a:prstGeom>
          <a:noFill/>
        </p:spPr>
        <p:txBody>
          <a:bodyPr vert="eaVert" wrap="square" rtlCol="0">
            <a:spAutoFit/>
          </a:bodyPr>
          <a:lstStyle/>
          <a:p>
            <a:r>
              <a:rPr kumimoji="1" lang="ja-JP" altLang="en-US" sz="900" dirty="0">
                <a:latin typeface="Meiryo UI" panose="020B0604030504040204" pitchFamily="50" charset="-128"/>
                <a:ea typeface="Meiryo UI" panose="020B0604030504040204" pitchFamily="50" charset="-128"/>
              </a:rPr>
              <a:t>↑つくば画像センター</a:t>
            </a:r>
          </a:p>
        </p:txBody>
      </p:sp>
      <p:pic>
        <p:nvPicPr>
          <p:cNvPr id="10" name="図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6659" y="5150058"/>
            <a:ext cx="1554259" cy="1699263"/>
          </a:xfrm>
          <a:prstGeom prst="rect">
            <a:avLst/>
          </a:prstGeom>
        </p:spPr>
      </p:pic>
      <p:sp>
        <p:nvSpPr>
          <p:cNvPr id="11" name="正方形/長方形 10"/>
          <p:cNvSpPr/>
          <p:nvPr/>
        </p:nvSpPr>
        <p:spPr>
          <a:xfrm>
            <a:off x="4726909" y="5056801"/>
            <a:ext cx="1125629" cy="215444"/>
          </a:xfrm>
          <a:prstGeom prst="rect">
            <a:avLst/>
          </a:prstGeom>
        </p:spPr>
        <p:txBody>
          <a:bodyPr wrap="none">
            <a:spAutoFit/>
          </a:bodyPr>
          <a:lstStyle/>
          <a:p>
            <a:r>
              <a:rPr lang="ja-JP" altLang="en-US" sz="800" dirty="0">
                <a:latin typeface="Meiryo UI" panose="020B0604030504040204" pitchFamily="50" charset="-128"/>
                <a:ea typeface="Meiryo UI" panose="020B0604030504040204" pitchFamily="50" charset="-128"/>
              </a:rPr>
              <a:t>↓</a:t>
            </a:r>
            <a:r>
              <a:rPr lang="en-US" altLang="ja-JP" sz="800" dirty="0">
                <a:latin typeface="Meiryo UI" panose="020B0604030504040204" pitchFamily="50" charset="-128"/>
                <a:ea typeface="Meiryo UI" panose="020B0604030504040204" pitchFamily="50" charset="-128"/>
              </a:rPr>
              <a:t>NEUROSPEC AG </a:t>
            </a:r>
            <a:endParaRPr lang="ja-JP" altLang="en-US" sz="800" dirty="0">
              <a:latin typeface="Meiryo UI" panose="020B0604030504040204" pitchFamily="50" charset="-128"/>
              <a:ea typeface="Meiryo UI" panose="020B0604030504040204" pitchFamily="50" charset="-128"/>
            </a:endParaRPr>
          </a:p>
        </p:txBody>
      </p:sp>
      <p:sp>
        <p:nvSpPr>
          <p:cNvPr id="13" name="正方形/長方形 12"/>
          <p:cNvSpPr/>
          <p:nvPr/>
        </p:nvSpPr>
        <p:spPr>
          <a:xfrm>
            <a:off x="6333918" y="5069786"/>
            <a:ext cx="934871" cy="215444"/>
          </a:xfrm>
          <a:prstGeom prst="rect">
            <a:avLst/>
          </a:prstGeom>
        </p:spPr>
        <p:txBody>
          <a:bodyPr wrap="none">
            <a:spAutoFit/>
          </a:bodyPr>
          <a:lstStyle/>
          <a:p>
            <a:r>
              <a:rPr lang="ja-JP" altLang="en-US" sz="800" dirty="0">
                <a:latin typeface="Meiryo UI" panose="020B0604030504040204" pitchFamily="50" charset="-128"/>
                <a:ea typeface="Meiryo UI" panose="020B0604030504040204" pitchFamily="50" charset="-128"/>
              </a:rPr>
              <a:t>↓日本バイナリー</a:t>
            </a:r>
            <a:r>
              <a:rPr lang="en-US" altLang="ja-JP" sz="800" dirty="0">
                <a:latin typeface="Meiryo UI" panose="020B0604030504040204" pitchFamily="50" charset="-128"/>
                <a:ea typeface="Meiryo UI" panose="020B0604030504040204" pitchFamily="50" charset="-128"/>
              </a:rPr>
              <a:t> </a:t>
            </a:r>
            <a:endParaRPr lang="ja-JP" altLang="en-US" sz="800" dirty="0">
              <a:latin typeface="Meiryo UI" panose="020B0604030504040204" pitchFamily="50" charset="-128"/>
              <a:ea typeface="Meiryo UI" panose="020B0604030504040204" pitchFamily="50" charset="-128"/>
            </a:endParaRPr>
          </a:p>
        </p:txBody>
      </p:sp>
      <p:sp>
        <p:nvSpPr>
          <p:cNvPr id="14" name="テキスト ボックス 13"/>
          <p:cNvSpPr txBox="1"/>
          <p:nvPr/>
        </p:nvSpPr>
        <p:spPr>
          <a:xfrm>
            <a:off x="126519" y="5096898"/>
            <a:ext cx="444500" cy="338554"/>
          </a:xfrm>
          <a:prstGeom prst="rect">
            <a:avLst/>
          </a:prstGeom>
          <a:noFill/>
        </p:spPr>
        <p:txBody>
          <a:bodyPr wrap="square" rtlCol="0">
            <a:spAutoFit/>
          </a:bodyPr>
          <a:lstStyle/>
          <a:p>
            <a:pPr algn="ctr"/>
            <a:r>
              <a:rPr kumimoji="1" lang="ja-JP" altLang="en-US" sz="1600" b="1" dirty="0">
                <a:solidFill>
                  <a:srgbClr val="FF0000"/>
                </a:solidFill>
                <a:latin typeface="Meiryo UI" panose="020B0604030504040204" pitchFamily="50" charset="-128"/>
                <a:ea typeface="Meiryo UI" panose="020B0604030504040204" pitchFamily="50" charset="-128"/>
              </a:rPr>
              <a:t>①</a:t>
            </a:r>
          </a:p>
        </p:txBody>
      </p:sp>
      <p:sp>
        <p:nvSpPr>
          <p:cNvPr id="15" name="テキスト ボックス 14"/>
          <p:cNvSpPr txBox="1"/>
          <p:nvPr/>
        </p:nvSpPr>
        <p:spPr>
          <a:xfrm>
            <a:off x="2721246" y="5140254"/>
            <a:ext cx="444500" cy="338554"/>
          </a:xfrm>
          <a:prstGeom prst="rect">
            <a:avLst/>
          </a:prstGeom>
          <a:noFill/>
        </p:spPr>
        <p:txBody>
          <a:bodyPr wrap="square" rtlCol="0">
            <a:spAutoFit/>
          </a:bodyPr>
          <a:lstStyle/>
          <a:p>
            <a:r>
              <a:rPr lang="ja-JP" altLang="en-US" sz="1600" b="1" dirty="0">
                <a:solidFill>
                  <a:srgbClr val="FF0000"/>
                </a:solidFill>
                <a:latin typeface="Meiryo UI" panose="020B0604030504040204" pitchFamily="50" charset="-128"/>
                <a:ea typeface="Meiryo UI" panose="020B0604030504040204" pitchFamily="50" charset="-128"/>
              </a:rPr>
              <a:t>②</a:t>
            </a:r>
            <a:endParaRPr kumimoji="1" lang="ja-JP" altLang="en-US" sz="1600" b="1" dirty="0">
              <a:solidFill>
                <a:srgbClr val="FF0000"/>
              </a:solidFill>
              <a:latin typeface="Meiryo UI" panose="020B0604030504040204" pitchFamily="50" charset="-128"/>
              <a:ea typeface="Meiryo UI" panose="020B0604030504040204" pitchFamily="50" charset="-128"/>
            </a:endParaRPr>
          </a:p>
        </p:txBody>
      </p:sp>
      <p:sp>
        <p:nvSpPr>
          <p:cNvPr id="16" name="テキスト ボックス 15"/>
          <p:cNvSpPr txBox="1"/>
          <p:nvPr/>
        </p:nvSpPr>
        <p:spPr>
          <a:xfrm>
            <a:off x="4481619" y="5150058"/>
            <a:ext cx="444500" cy="338554"/>
          </a:xfrm>
          <a:prstGeom prst="rect">
            <a:avLst/>
          </a:prstGeom>
          <a:noFill/>
        </p:spPr>
        <p:txBody>
          <a:bodyPr wrap="square" rtlCol="0">
            <a:spAutoFit/>
          </a:bodyPr>
          <a:lstStyle/>
          <a:p>
            <a:r>
              <a:rPr lang="ja-JP" altLang="en-US" sz="1600" b="1" dirty="0">
                <a:solidFill>
                  <a:srgbClr val="FF0000"/>
                </a:solidFill>
                <a:latin typeface="Meiryo UI" panose="020B0604030504040204" pitchFamily="50" charset="-128"/>
                <a:ea typeface="Meiryo UI" panose="020B0604030504040204" pitchFamily="50" charset="-128"/>
              </a:rPr>
              <a:t>③</a:t>
            </a:r>
            <a:endParaRPr kumimoji="1" lang="ja-JP" altLang="en-US" sz="1600" b="1" dirty="0">
              <a:solidFill>
                <a:srgbClr val="FF0000"/>
              </a:solidFill>
              <a:latin typeface="Meiryo UI" panose="020B0604030504040204" pitchFamily="50" charset="-128"/>
              <a:ea typeface="Meiryo UI" panose="020B0604030504040204" pitchFamily="50" charset="-128"/>
            </a:endParaRPr>
          </a:p>
        </p:txBody>
      </p:sp>
      <p:sp>
        <p:nvSpPr>
          <p:cNvPr id="17" name="テキスト ボックス 16"/>
          <p:cNvSpPr txBox="1"/>
          <p:nvPr/>
        </p:nvSpPr>
        <p:spPr>
          <a:xfrm>
            <a:off x="6093638" y="5164808"/>
            <a:ext cx="444500" cy="338554"/>
          </a:xfrm>
          <a:prstGeom prst="rect">
            <a:avLst/>
          </a:prstGeom>
          <a:noFill/>
        </p:spPr>
        <p:txBody>
          <a:bodyPr wrap="square" rtlCol="0">
            <a:spAutoFit/>
          </a:bodyPr>
          <a:lstStyle/>
          <a:p>
            <a:r>
              <a:rPr lang="ja-JP" altLang="en-US" sz="1600" b="1" dirty="0">
                <a:solidFill>
                  <a:srgbClr val="FF0000"/>
                </a:solidFill>
                <a:latin typeface="Meiryo UI" panose="020B0604030504040204" pitchFamily="50" charset="-128"/>
                <a:ea typeface="Meiryo UI" panose="020B0604030504040204" pitchFamily="50" charset="-128"/>
              </a:rPr>
              <a:t>④</a:t>
            </a:r>
            <a:endParaRPr kumimoji="1" lang="ja-JP" altLang="en-US" sz="1600" b="1" dirty="0">
              <a:solidFill>
                <a:srgbClr val="FF0000"/>
              </a:solidFill>
              <a:latin typeface="Meiryo UI" panose="020B0604030504040204" pitchFamily="50" charset="-128"/>
              <a:ea typeface="Meiryo UI" panose="020B0604030504040204" pitchFamily="50" charset="-128"/>
            </a:endParaRPr>
          </a:p>
        </p:txBody>
      </p:sp>
      <p:pic>
        <p:nvPicPr>
          <p:cNvPr id="18" name="図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24775" y="5268913"/>
            <a:ext cx="1156721" cy="1589087"/>
          </a:xfrm>
          <a:prstGeom prst="rect">
            <a:avLst/>
          </a:prstGeom>
        </p:spPr>
      </p:pic>
      <p:sp>
        <p:nvSpPr>
          <p:cNvPr id="19" name="テキスト ボックス 18"/>
          <p:cNvSpPr txBox="1"/>
          <p:nvPr/>
        </p:nvSpPr>
        <p:spPr>
          <a:xfrm>
            <a:off x="7425288" y="5168671"/>
            <a:ext cx="444500" cy="338554"/>
          </a:xfrm>
          <a:prstGeom prst="rect">
            <a:avLst/>
          </a:prstGeom>
          <a:noFill/>
        </p:spPr>
        <p:txBody>
          <a:bodyPr wrap="square" rtlCol="0">
            <a:spAutoFit/>
          </a:bodyPr>
          <a:lstStyle/>
          <a:p>
            <a:r>
              <a:rPr lang="ja-JP" altLang="en-US" sz="1600" b="1" dirty="0">
                <a:solidFill>
                  <a:srgbClr val="FF0000"/>
                </a:solidFill>
                <a:latin typeface="Meiryo UI" panose="020B0604030504040204" pitchFamily="50" charset="-128"/>
                <a:ea typeface="Meiryo UI" panose="020B0604030504040204" pitchFamily="50" charset="-128"/>
              </a:rPr>
              <a:t>⑤</a:t>
            </a:r>
            <a:endParaRPr kumimoji="1" lang="ja-JP" altLang="en-US" sz="1600" b="1" dirty="0">
              <a:solidFill>
                <a:srgbClr val="FF0000"/>
              </a:solidFill>
              <a:latin typeface="Meiryo UI" panose="020B0604030504040204" pitchFamily="50" charset="-128"/>
              <a:ea typeface="Meiryo UI" panose="020B0604030504040204" pitchFamily="50" charset="-128"/>
            </a:endParaRPr>
          </a:p>
        </p:txBody>
      </p:sp>
      <p:sp>
        <p:nvSpPr>
          <p:cNvPr id="20" name="正方形/長方形 19"/>
          <p:cNvSpPr/>
          <p:nvPr/>
        </p:nvSpPr>
        <p:spPr>
          <a:xfrm>
            <a:off x="7776499" y="5080741"/>
            <a:ext cx="1040670" cy="215444"/>
          </a:xfrm>
          <a:prstGeom prst="rect">
            <a:avLst/>
          </a:prstGeom>
        </p:spPr>
        <p:txBody>
          <a:bodyPr wrap="none">
            <a:spAutoFit/>
          </a:bodyPr>
          <a:lstStyle/>
          <a:p>
            <a:r>
              <a:rPr lang="ja-JP" altLang="en-US" sz="800" dirty="0">
                <a:latin typeface="Meiryo UI" panose="020B0604030504040204" pitchFamily="50" charset="-128"/>
                <a:ea typeface="Meiryo UI" panose="020B0604030504040204" pitchFamily="50" charset="-128"/>
              </a:rPr>
              <a:t>↓西新潟中央病院</a:t>
            </a:r>
            <a:r>
              <a:rPr lang="en-US" altLang="ja-JP" sz="800" dirty="0">
                <a:latin typeface="Meiryo UI" panose="020B0604030504040204" pitchFamily="50" charset="-128"/>
                <a:ea typeface="Meiryo UI" panose="020B0604030504040204" pitchFamily="50" charset="-128"/>
              </a:rPr>
              <a:t> </a:t>
            </a:r>
            <a:endParaRPr lang="ja-JP" altLang="en-US" sz="800" dirty="0">
              <a:latin typeface="Meiryo UI" panose="020B0604030504040204" pitchFamily="50" charset="-128"/>
              <a:ea typeface="Meiryo UI" panose="020B0604030504040204" pitchFamily="50" charset="-128"/>
            </a:endParaRPr>
          </a:p>
        </p:txBody>
      </p:sp>
      <p:pic>
        <p:nvPicPr>
          <p:cNvPr id="3074" name="Picture 2" descr="Figure thumbnail fx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86272" y="5435452"/>
            <a:ext cx="1466579" cy="1307858"/>
          </a:xfrm>
          <a:prstGeom prst="rect">
            <a:avLst/>
          </a:prstGeom>
          <a:noFill/>
          <a:extLst>
            <a:ext uri="{909E8E84-426E-40DD-AFC4-6F175D3DCCD1}">
              <a14:hiddenFill xmlns:a14="http://schemas.microsoft.com/office/drawing/2010/main">
                <a:solidFill>
                  <a:srgbClr val="FFFFFF"/>
                </a:solidFill>
              </a14:hiddenFill>
            </a:ext>
          </a:extLst>
        </p:spPr>
      </p:pic>
      <p:sp>
        <p:nvSpPr>
          <p:cNvPr id="21" name="正方形/長方形 20"/>
          <p:cNvSpPr/>
          <p:nvPr/>
        </p:nvSpPr>
        <p:spPr>
          <a:xfrm>
            <a:off x="8986271" y="6500368"/>
            <a:ext cx="1466580" cy="246221"/>
          </a:xfrm>
          <a:prstGeom prst="rect">
            <a:avLst/>
          </a:prstGeom>
        </p:spPr>
        <p:txBody>
          <a:bodyPr wrap="square">
            <a:spAutoFit/>
          </a:bodyPr>
          <a:lstStyle/>
          <a:p>
            <a:r>
              <a:rPr lang="en-US" altLang="ja-JP" sz="500" dirty="0">
                <a:solidFill>
                  <a:schemeClr val="bg1"/>
                </a:solidFill>
                <a:latin typeface="Meiryo UI" panose="020B0604030504040204" pitchFamily="50" charset="-128"/>
                <a:ea typeface="Meiryo UI" panose="020B0604030504040204" pitchFamily="50" charset="-128"/>
              </a:rPr>
              <a:t>Copyright © 2010 Tom </a:t>
            </a:r>
            <a:r>
              <a:rPr lang="en-US" altLang="ja-JP" sz="500" dirty="0" err="1">
                <a:solidFill>
                  <a:schemeClr val="bg1"/>
                </a:solidFill>
                <a:latin typeface="Meiryo UI" panose="020B0604030504040204" pitchFamily="50" charset="-128"/>
                <a:ea typeface="Meiryo UI" panose="020B0604030504040204" pitchFamily="50" charset="-128"/>
              </a:rPr>
              <a:t>Barrick</a:t>
            </a:r>
            <a:r>
              <a:rPr lang="en-US" altLang="ja-JP" sz="500" dirty="0">
                <a:solidFill>
                  <a:schemeClr val="bg1"/>
                </a:solidFill>
                <a:latin typeface="Meiryo UI" panose="020B0604030504040204" pitchFamily="50" charset="-128"/>
                <a:ea typeface="Meiryo UI" panose="020B0604030504040204" pitchFamily="50" charset="-128"/>
              </a:rPr>
              <a:t>, Chris Clark, SGHMS/Science Photo Library</a:t>
            </a:r>
            <a:endParaRPr lang="ja-JP" altLang="en-US" sz="500" dirty="0">
              <a:solidFill>
                <a:schemeClr val="bg1"/>
              </a:solidFill>
              <a:latin typeface="Meiryo UI" panose="020B0604030504040204" pitchFamily="50" charset="-128"/>
              <a:ea typeface="Meiryo UI" panose="020B0604030504040204" pitchFamily="50" charset="-128"/>
            </a:endParaRPr>
          </a:p>
        </p:txBody>
      </p:sp>
      <p:sp>
        <p:nvSpPr>
          <p:cNvPr id="23" name="テキスト ボックス 22"/>
          <p:cNvSpPr txBox="1"/>
          <p:nvPr/>
        </p:nvSpPr>
        <p:spPr>
          <a:xfrm>
            <a:off x="8932296" y="5140254"/>
            <a:ext cx="444500" cy="338554"/>
          </a:xfrm>
          <a:prstGeom prst="rect">
            <a:avLst/>
          </a:prstGeom>
          <a:noFill/>
        </p:spPr>
        <p:txBody>
          <a:bodyPr wrap="square" rtlCol="0">
            <a:spAutoFit/>
          </a:bodyPr>
          <a:lstStyle/>
          <a:p>
            <a:r>
              <a:rPr kumimoji="1" lang="ja-JP" altLang="en-US" sz="1600" b="1" dirty="0">
                <a:solidFill>
                  <a:srgbClr val="FF0000"/>
                </a:solidFill>
                <a:latin typeface="Meiryo UI" panose="020B0604030504040204" pitchFamily="50" charset="-128"/>
                <a:ea typeface="Meiryo UI" panose="020B0604030504040204" pitchFamily="50" charset="-128"/>
              </a:rPr>
              <a:t>⑥</a:t>
            </a:r>
          </a:p>
        </p:txBody>
      </p:sp>
      <p:sp>
        <p:nvSpPr>
          <p:cNvPr id="24" name="正方形/長方形 23"/>
          <p:cNvSpPr/>
          <p:nvPr/>
        </p:nvSpPr>
        <p:spPr>
          <a:xfrm>
            <a:off x="9221668" y="5226363"/>
            <a:ext cx="995785" cy="215444"/>
          </a:xfrm>
          <a:prstGeom prst="rect">
            <a:avLst/>
          </a:prstGeom>
        </p:spPr>
        <p:txBody>
          <a:bodyPr wrap="none">
            <a:spAutoFit/>
          </a:bodyPr>
          <a:lstStyle/>
          <a:p>
            <a:r>
              <a:rPr lang="ja-JP" altLang="en-US" sz="800" dirty="0">
                <a:latin typeface="Meiryo UI" panose="020B0604030504040204" pitchFamily="50" charset="-128"/>
                <a:ea typeface="Meiryo UI" panose="020B0604030504040204" pitchFamily="50" charset="-128"/>
              </a:rPr>
              <a:t>↓</a:t>
            </a:r>
            <a:r>
              <a:rPr lang="en-US" altLang="ja-JP" sz="800" dirty="0">
                <a:latin typeface="Meiryo UI" panose="020B0604030504040204" pitchFamily="50" charset="-128"/>
                <a:ea typeface="Meiryo UI" panose="020B0604030504040204" pitchFamily="50" charset="-128"/>
              </a:rPr>
              <a:t>THE</a:t>
            </a:r>
            <a:r>
              <a:rPr lang="ja-JP" altLang="en-US" sz="800" dirty="0">
                <a:latin typeface="Meiryo UI" panose="020B0604030504040204" pitchFamily="50" charset="-128"/>
                <a:ea typeface="Meiryo UI" panose="020B0604030504040204" pitchFamily="50" charset="-128"/>
              </a:rPr>
              <a:t>　</a:t>
            </a:r>
            <a:r>
              <a:rPr lang="en-US" altLang="ja-JP" sz="800" dirty="0">
                <a:latin typeface="Meiryo UI" panose="020B0604030504040204" pitchFamily="50" charset="-128"/>
                <a:ea typeface="Meiryo UI" panose="020B0604030504040204" pitchFamily="50" charset="-128"/>
              </a:rPr>
              <a:t>LANSET </a:t>
            </a:r>
            <a:endParaRPr lang="ja-JP" altLang="en-US" sz="800" dirty="0">
              <a:latin typeface="Meiryo UI" panose="020B0604030504040204" pitchFamily="50" charset="-128"/>
              <a:ea typeface="Meiryo UI" panose="020B0604030504040204" pitchFamily="50" charset="-128"/>
            </a:endParaRPr>
          </a:p>
        </p:txBody>
      </p:sp>
      <p:pic>
        <p:nvPicPr>
          <p:cNvPr id="22" name="図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11146" y="5452562"/>
            <a:ext cx="1634375" cy="1290748"/>
          </a:xfrm>
          <a:prstGeom prst="rect">
            <a:avLst/>
          </a:prstGeom>
        </p:spPr>
      </p:pic>
      <p:sp>
        <p:nvSpPr>
          <p:cNvPr id="26" name="正方形/長方形 25"/>
          <p:cNvSpPr/>
          <p:nvPr/>
        </p:nvSpPr>
        <p:spPr>
          <a:xfrm>
            <a:off x="10768451" y="5237118"/>
            <a:ext cx="835485" cy="215444"/>
          </a:xfrm>
          <a:prstGeom prst="rect">
            <a:avLst/>
          </a:prstGeom>
        </p:spPr>
        <p:txBody>
          <a:bodyPr wrap="none">
            <a:spAutoFit/>
          </a:bodyPr>
          <a:lstStyle/>
          <a:p>
            <a:r>
              <a:rPr lang="ja-JP" altLang="en-US" sz="800" dirty="0">
                <a:latin typeface="Meiryo UI" panose="020B0604030504040204" pitchFamily="50" charset="-128"/>
                <a:ea typeface="Meiryo UI" panose="020B0604030504040204" pitchFamily="50" charset="-128"/>
              </a:rPr>
              <a:t>↓秋田産学官</a:t>
            </a:r>
            <a:r>
              <a:rPr lang="en-US" altLang="ja-JP" sz="800" dirty="0">
                <a:latin typeface="Meiryo UI" panose="020B0604030504040204" pitchFamily="50" charset="-128"/>
                <a:ea typeface="Meiryo UI" panose="020B0604030504040204" pitchFamily="50" charset="-128"/>
              </a:rPr>
              <a:t> </a:t>
            </a:r>
            <a:endParaRPr lang="ja-JP" altLang="en-US" sz="800" dirty="0">
              <a:latin typeface="Meiryo UI" panose="020B0604030504040204" pitchFamily="50" charset="-128"/>
              <a:ea typeface="Meiryo UI" panose="020B0604030504040204" pitchFamily="50" charset="-128"/>
            </a:endParaRPr>
          </a:p>
        </p:txBody>
      </p:sp>
      <p:sp>
        <p:nvSpPr>
          <p:cNvPr id="27" name="テキスト ボックス 26"/>
          <p:cNvSpPr txBox="1"/>
          <p:nvPr/>
        </p:nvSpPr>
        <p:spPr>
          <a:xfrm>
            <a:off x="10455928" y="5151009"/>
            <a:ext cx="444500" cy="338554"/>
          </a:xfrm>
          <a:prstGeom prst="rect">
            <a:avLst/>
          </a:prstGeom>
          <a:noFill/>
        </p:spPr>
        <p:txBody>
          <a:bodyPr wrap="square" rtlCol="0">
            <a:spAutoFit/>
          </a:bodyPr>
          <a:lstStyle/>
          <a:p>
            <a:r>
              <a:rPr lang="ja-JP" altLang="en-US" sz="1600" b="1" dirty="0">
                <a:solidFill>
                  <a:srgbClr val="FF0000"/>
                </a:solidFill>
                <a:latin typeface="Meiryo UI" panose="020B0604030504040204" pitchFamily="50" charset="-128"/>
                <a:ea typeface="Meiryo UI" panose="020B0604030504040204" pitchFamily="50" charset="-128"/>
              </a:rPr>
              <a:t>⑦</a:t>
            </a:r>
            <a:endParaRPr kumimoji="1" lang="ja-JP" altLang="en-US" sz="1600"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39614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0" y="0"/>
            <a:ext cx="12192000" cy="1077218"/>
          </a:xfrm>
          <a:prstGeom prst="rect">
            <a:avLst/>
          </a:prstGeom>
          <a:noFill/>
        </p:spPr>
        <p:txBody>
          <a:bodyPr wrap="square" rtlCol="0">
            <a:spAutoFit/>
          </a:bodyPr>
          <a:lstStyle/>
          <a:p>
            <a:pPr algn="ctr"/>
            <a:r>
              <a:rPr lang="ja-JP" altLang="en-US" sz="3200" b="1" dirty="0">
                <a:latin typeface="Meiryo UI" panose="020B0604030504040204" pitchFamily="50" charset="-128"/>
                <a:ea typeface="Meiryo UI" panose="020B0604030504040204" pitchFamily="50" charset="-128"/>
              </a:rPr>
              <a:t>脳を探る技術</a:t>
            </a:r>
            <a:endParaRPr lang="en-US" altLang="ja-JP" sz="3200" b="1" dirty="0">
              <a:latin typeface="Meiryo UI" panose="020B0604030504040204" pitchFamily="50" charset="-128"/>
              <a:ea typeface="Meiryo UI" panose="020B0604030504040204" pitchFamily="50" charset="-128"/>
            </a:endParaRPr>
          </a:p>
          <a:p>
            <a:pPr algn="ctr"/>
            <a:r>
              <a:rPr kumimoji="1" lang="ja-JP" altLang="en-US" sz="3200" b="1" dirty="0">
                <a:latin typeface="Meiryo UI" panose="020B0604030504040204" pitchFamily="50" charset="-128"/>
                <a:ea typeface="Meiryo UI" panose="020B0604030504040204" pitchFamily="50" charset="-128"/>
              </a:rPr>
              <a:t>非侵襲的脳計測技術の比較</a:t>
            </a:r>
          </a:p>
        </p:txBody>
      </p:sp>
      <p:graphicFrame>
        <p:nvGraphicFramePr>
          <p:cNvPr id="3" name="表 2"/>
          <p:cNvGraphicFramePr>
            <a:graphicFrameLocks noGrp="1"/>
          </p:cNvGraphicFramePr>
          <p:nvPr>
            <p:extLst>
              <p:ext uri="{D42A27DB-BD31-4B8C-83A1-F6EECF244321}">
                <p14:modId xmlns:p14="http://schemas.microsoft.com/office/powerpoint/2010/main" val="434382665"/>
              </p:ext>
            </p:extLst>
          </p:nvPr>
        </p:nvGraphicFramePr>
        <p:xfrm>
          <a:off x="765858" y="1410659"/>
          <a:ext cx="10752882" cy="4429760"/>
        </p:xfrm>
        <a:graphic>
          <a:graphicData uri="http://schemas.openxmlformats.org/drawingml/2006/table">
            <a:tbl>
              <a:tblPr firstRow="1" bandRow="1">
                <a:tableStyleId>{5940675A-B579-460E-94D1-54222C63F5DA}</a:tableStyleId>
              </a:tblPr>
              <a:tblGrid>
                <a:gridCol w="1792147">
                  <a:extLst>
                    <a:ext uri="{9D8B030D-6E8A-4147-A177-3AD203B41FA5}">
                      <a16:colId xmlns:a16="http://schemas.microsoft.com/office/drawing/2014/main" val="20000"/>
                    </a:ext>
                  </a:extLst>
                </a:gridCol>
                <a:gridCol w="1792147">
                  <a:extLst>
                    <a:ext uri="{9D8B030D-6E8A-4147-A177-3AD203B41FA5}">
                      <a16:colId xmlns:a16="http://schemas.microsoft.com/office/drawing/2014/main" val="20001"/>
                    </a:ext>
                  </a:extLst>
                </a:gridCol>
                <a:gridCol w="1792147">
                  <a:extLst>
                    <a:ext uri="{9D8B030D-6E8A-4147-A177-3AD203B41FA5}">
                      <a16:colId xmlns:a16="http://schemas.microsoft.com/office/drawing/2014/main" val="20002"/>
                    </a:ext>
                  </a:extLst>
                </a:gridCol>
                <a:gridCol w="1792147">
                  <a:extLst>
                    <a:ext uri="{9D8B030D-6E8A-4147-A177-3AD203B41FA5}">
                      <a16:colId xmlns:a16="http://schemas.microsoft.com/office/drawing/2014/main" val="20003"/>
                    </a:ext>
                  </a:extLst>
                </a:gridCol>
                <a:gridCol w="1792147">
                  <a:extLst>
                    <a:ext uri="{9D8B030D-6E8A-4147-A177-3AD203B41FA5}">
                      <a16:colId xmlns:a16="http://schemas.microsoft.com/office/drawing/2014/main" val="20004"/>
                    </a:ext>
                  </a:extLst>
                </a:gridCol>
                <a:gridCol w="1792147">
                  <a:extLst>
                    <a:ext uri="{9D8B030D-6E8A-4147-A177-3AD203B41FA5}">
                      <a16:colId xmlns:a16="http://schemas.microsoft.com/office/drawing/2014/main" val="20005"/>
                    </a:ext>
                  </a:extLst>
                </a:gridCol>
              </a:tblGrid>
              <a:tr h="370840">
                <a:tc>
                  <a:txBody>
                    <a:bodyPr/>
                    <a:lstStyle/>
                    <a:p>
                      <a:endParaRPr kumimoji="1" lang="ja-JP" altLang="en-US" dirty="0">
                        <a:latin typeface="Meiryo UI" panose="020B0604030504040204" pitchFamily="50" charset="-128"/>
                        <a:ea typeface="Meiryo UI" panose="020B0604030504040204" pitchFamily="50" charset="-128"/>
                      </a:endParaRPr>
                    </a:p>
                  </a:txBody>
                  <a:tcPr/>
                </a:tc>
                <a:tc>
                  <a:txBody>
                    <a:bodyPr/>
                    <a:lstStyle/>
                    <a:p>
                      <a:pPr algn="ctr"/>
                      <a:r>
                        <a:rPr kumimoji="1" lang="en-US" altLang="ja-JP" b="1" dirty="0">
                          <a:solidFill>
                            <a:schemeClr val="bg1"/>
                          </a:solidFill>
                          <a:latin typeface="Meiryo UI" panose="020B0604030504040204" pitchFamily="50" charset="-128"/>
                          <a:ea typeface="Meiryo UI" panose="020B0604030504040204" pitchFamily="50" charset="-128"/>
                        </a:rPr>
                        <a:t>PET</a:t>
                      </a:r>
                    </a:p>
                    <a:p>
                      <a:pPr algn="ctr"/>
                      <a:r>
                        <a:rPr kumimoji="1" lang="ja-JP" altLang="en-US" sz="1600" b="1" dirty="0">
                          <a:solidFill>
                            <a:schemeClr val="bg1"/>
                          </a:solidFill>
                          <a:latin typeface="Meiryo UI" panose="020B0604030504040204" pitchFamily="50" charset="-128"/>
                          <a:ea typeface="Meiryo UI" panose="020B0604030504040204" pitchFamily="50" charset="-128"/>
                        </a:rPr>
                        <a:t>陽電子断層撮影</a:t>
                      </a:r>
                    </a:p>
                  </a:txBody>
                  <a:tcPr>
                    <a:solidFill>
                      <a:schemeClr val="accent3">
                        <a:lumMod val="75000"/>
                      </a:schemeClr>
                    </a:solidFill>
                  </a:tcPr>
                </a:tc>
                <a:tc>
                  <a:txBody>
                    <a:bodyPr/>
                    <a:lstStyle/>
                    <a:p>
                      <a:pPr algn="ctr"/>
                      <a:r>
                        <a:rPr kumimoji="1" lang="en-US" altLang="ja-JP" b="1" dirty="0">
                          <a:solidFill>
                            <a:schemeClr val="bg1"/>
                          </a:solidFill>
                          <a:latin typeface="Meiryo UI" panose="020B0604030504040204" pitchFamily="50" charset="-128"/>
                          <a:ea typeface="Meiryo UI" panose="020B0604030504040204" pitchFamily="50" charset="-128"/>
                        </a:rPr>
                        <a:t>fMRI</a:t>
                      </a:r>
                    </a:p>
                    <a:p>
                      <a:pPr algn="ctr"/>
                      <a:r>
                        <a:rPr kumimoji="1" lang="ja-JP" altLang="en-US" sz="1400" b="1" dirty="0">
                          <a:solidFill>
                            <a:schemeClr val="bg1"/>
                          </a:solidFill>
                          <a:latin typeface="Meiryo UI" panose="020B0604030504040204" pitchFamily="50" charset="-128"/>
                          <a:ea typeface="Meiryo UI" panose="020B0604030504040204" pitchFamily="50" charset="-128"/>
                        </a:rPr>
                        <a:t>機能的磁気共鳴画像</a:t>
                      </a:r>
                    </a:p>
                  </a:txBody>
                  <a:tcPr>
                    <a:solidFill>
                      <a:schemeClr val="accent3">
                        <a:lumMod val="75000"/>
                      </a:schemeClr>
                    </a:solidFill>
                  </a:tcPr>
                </a:tc>
                <a:tc>
                  <a:txBody>
                    <a:bodyPr/>
                    <a:lstStyle/>
                    <a:p>
                      <a:pPr algn="ctr"/>
                      <a:r>
                        <a:rPr kumimoji="1" lang="en-US" altLang="ja-JP" b="1" dirty="0">
                          <a:solidFill>
                            <a:schemeClr val="bg1"/>
                          </a:solidFill>
                          <a:latin typeface="Meiryo UI" panose="020B0604030504040204" pitchFamily="50" charset="-128"/>
                          <a:ea typeface="Meiryo UI" panose="020B0604030504040204" pitchFamily="50" charset="-128"/>
                        </a:rPr>
                        <a:t>NIRS</a:t>
                      </a:r>
                    </a:p>
                    <a:p>
                      <a:pPr algn="ctr"/>
                      <a:r>
                        <a:rPr kumimoji="1" lang="ja-JP" altLang="en-US" sz="1600" b="1" dirty="0">
                          <a:solidFill>
                            <a:schemeClr val="bg1"/>
                          </a:solidFill>
                          <a:latin typeface="Meiryo UI" panose="020B0604030504040204" pitchFamily="50" charset="-128"/>
                          <a:ea typeface="Meiryo UI" panose="020B0604030504040204" pitchFamily="50" charset="-128"/>
                        </a:rPr>
                        <a:t>近赤外分光計測</a:t>
                      </a:r>
                    </a:p>
                  </a:txBody>
                  <a:tcPr>
                    <a:solidFill>
                      <a:schemeClr val="accent3">
                        <a:lumMod val="75000"/>
                      </a:schemeClr>
                    </a:solidFill>
                  </a:tcPr>
                </a:tc>
                <a:tc>
                  <a:txBody>
                    <a:bodyPr/>
                    <a:lstStyle/>
                    <a:p>
                      <a:pPr algn="ctr"/>
                      <a:r>
                        <a:rPr kumimoji="1" lang="en-US" altLang="ja-JP" b="1" dirty="0">
                          <a:solidFill>
                            <a:schemeClr val="bg1"/>
                          </a:solidFill>
                          <a:latin typeface="Meiryo UI" panose="020B0604030504040204" pitchFamily="50" charset="-128"/>
                          <a:ea typeface="Meiryo UI" panose="020B0604030504040204" pitchFamily="50" charset="-128"/>
                        </a:rPr>
                        <a:t>EEG</a:t>
                      </a:r>
                    </a:p>
                    <a:p>
                      <a:pPr algn="ctr"/>
                      <a:r>
                        <a:rPr kumimoji="1" lang="ja-JP" altLang="en-US" sz="1600" b="1" dirty="0">
                          <a:solidFill>
                            <a:schemeClr val="bg1"/>
                          </a:solidFill>
                          <a:latin typeface="Meiryo UI" panose="020B0604030504040204" pitchFamily="50" charset="-128"/>
                          <a:ea typeface="Meiryo UI" panose="020B0604030504040204" pitchFamily="50" charset="-128"/>
                        </a:rPr>
                        <a:t>脳波</a:t>
                      </a:r>
                    </a:p>
                  </a:txBody>
                  <a:tcPr>
                    <a:solidFill>
                      <a:schemeClr val="accent3">
                        <a:lumMod val="75000"/>
                      </a:schemeClr>
                    </a:solidFill>
                  </a:tcPr>
                </a:tc>
                <a:tc>
                  <a:txBody>
                    <a:bodyPr/>
                    <a:lstStyle/>
                    <a:p>
                      <a:pPr algn="ctr"/>
                      <a:r>
                        <a:rPr kumimoji="1" lang="en-US" altLang="ja-JP" b="1" dirty="0">
                          <a:solidFill>
                            <a:schemeClr val="bg1"/>
                          </a:solidFill>
                          <a:latin typeface="Meiryo UI" panose="020B0604030504040204" pitchFamily="50" charset="-128"/>
                          <a:ea typeface="Meiryo UI" panose="020B0604030504040204" pitchFamily="50" charset="-128"/>
                        </a:rPr>
                        <a:t>MEG</a:t>
                      </a:r>
                    </a:p>
                    <a:p>
                      <a:pPr algn="ctr"/>
                      <a:r>
                        <a:rPr kumimoji="1" lang="ja-JP" altLang="en-US" sz="1600" b="1" dirty="0">
                          <a:solidFill>
                            <a:schemeClr val="bg1"/>
                          </a:solidFill>
                          <a:latin typeface="Meiryo UI" panose="020B0604030504040204" pitchFamily="50" charset="-128"/>
                          <a:ea typeface="Meiryo UI" panose="020B0604030504040204" pitchFamily="50" charset="-128"/>
                        </a:rPr>
                        <a:t>脳磁波</a:t>
                      </a:r>
                    </a:p>
                  </a:txBody>
                  <a:tcPr>
                    <a:solidFill>
                      <a:schemeClr val="accent3">
                        <a:lumMod val="75000"/>
                      </a:schemeClr>
                    </a:solidFill>
                  </a:tcPr>
                </a:tc>
                <a:extLst>
                  <a:ext uri="{0D108BD9-81ED-4DB2-BD59-A6C34878D82A}">
                    <a16:rowId xmlns:a16="http://schemas.microsoft.com/office/drawing/2014/main" val="10000"/>
                  </a:ext>
                </a:extLst>
              </a:tr>
              <a:tr h="370840">
                <a:tc>
                  <a:txBody>
                    <a:bodyPr/>
                    <a:lstStyle/>
                    <a:p>
                      <a:pPr algn="ctr"/>
                      <a:r>
                        <a:rPr kumimoji="1" lang="ja-JP" altLang="en-US" sz="1800" dirty="0">
                          <a:latin typeface="Meiryo UI" panose="020B0604030504040204" pitchFamily="50" charset="-128"/>
                          <a:ea typeface="Meiryo UI" panose="020B0604030504040204" pitchFamily="50" charset="-128"/>
                        </a:rPr>
                        <a:t>得られる情報</a:t>
                      </a:r>
                    </a:p>
                  </a:txBody>
                  <a:tcPr anchor="ctr"/>
                </a:tc>
                <a:tc>
                  <a:txBody>
                    <a:bodyPr/>
                    <a:lstStyle/>
                    <a:p>
                      <a:pPr algn="ctr"/>
                      <a:r>
                        <a:rPr kumimoji="1" lang="ja-JP" altLang="en-US" dirty="0">
                          <a:latin typeface="Meiryo UI" panose="020B0604030504040204" pitchFamily="50" charset="-128"/>
                          <a:ea typeface="Meiryo UI" panose="020B0604030504040204" pitchFamily="50" charset="-128"/>
                        </a:rPr>
                        <a:t>血液動態</a:t>
                      </a:r>
                      <a:endParaRPr kumimoji="1" lang="en-US" altLang="ja-JP" dirty="0">
                        <a:latin typeface="Meiryo UI" panose="020B0604030504040204" pitchFamily="50" charset="-128"/>
                        <a:ea typeface="Meiryo UI" panose="020B0604030504040204" pitchFamily="50" charset="-128"/>
                      </a:endParaRPr>
                    </a:p>
                    <a:p>
                      <a:pPr algn="ctr"/>
                      <a:r>
                        <a:rPr kumimoji="1" lang="ja-JP" altLang="en-US" dirty="0">
                          <a:latin typeface="Meiryo UI" panose="020B0604030504040204" pitchFamily="50" charset="-128"/>
                          <a:ea typeface="Meiryo UI" panose="020B0604030504040204" pitchFamily="50" charset="-128"/>
                        </a:rPr>
                        <a:t>代謝</a:t>
                      </a:r>
                      <a:endParaRPr kumimoji="1" lang="en-US" altLang="ja-JP" dirty="0">
                        <a:latin typeface="Meiryo UI" panose="020B0604030504040204" pitchFamily="50" charset="-128"/>
                        <a:ea typeface="Meiryo UI" panose="020B0604030504040204" pitchFamily="50" charset="-128"/>
                      </a:endParaRPr>
                    </a:p>
                    <a:p>
                      <a:pPr algn="ctr"/>
                      <a:r>
                        <a:rPr kumimoji="1" lang="ja-JP" altLang="en-US" dirty="0">
                          <a:latin typeface="Meiryo UI" panose="020B0604030504040204" pitchFamily="50" charset="-128"/>
                          <a:ea typeface="Meiryo UI" panose="020B0604030504040204" pitchFamily="50" charset="-128"/>
                        </a:rPr>
                        <a:t>神経伝達機能</a:t>
                      </a:r>
                    </a:p>
                  </a:txBody>
                  <a:tcPr anchor="ctr"/>
                </a:tc>
                <a:tc>
                  <a:txBody>
                    <a:bodyPr/>
                    <a:lstStyle/>
                    <a:p>
                      <a:pPr algn="ctr"/>
                      <a:r>
                        <a:rPr kumimoji="1" lang="ja-JP" altLang="en-US" dirty="0">
                          <a:latin typeface="Meiryo UI" panose="020B0604030504040204" pitchFamily="50" charset="-128"/>
                          <a:ea typeface="Meiryo UI" panose="020B0604030504040204" pitchFamily="50" charset="-128"/>
                        </a:rPr>
                        <a:t>神経活動に伴う血液動態</a:t>
                      </a:r>
                      <a:endParaRPr kumimoji="1" lang="en-US" altLang="ja-JP" dirty="0">
                        <a:latin typeface="Meiryo UI" panose="020B0604030504040204" pitchFamily="50" charset="-128"/>
                        <a:ea typeface="Meiryo UI" panose="020B0604030504040204" pitchFamily="50" charset="-128"/>
                      </a:endParaRPr>
                    </a:p>
                    <a:p>
                      <a:pPr algn="ctr"/>
                      <a:r>
                        <a:rPr kumimoji="1" lang="ja-JP" altLang="en-US" dirty="0">
                          <a:latin typeface="Meiryo UI" panose="020B0604030504040204" pitchFamily="50" charset="-128"/>
                          <a:ea typeface="Meiryo UI" panose="020B0604030504040204" pitchFamily="50" charset="-128"/>
                        </a:rPr>
                        <a:t>代謝</a:t>
                      </a:r>
                    </a:p>
                  </a:txBody>
                  <a:tcPr anchor="ctr"/>
                </a:tc>
                <a:tc>
                  <a:txBody>
                    <a:bodyPr/>
                    <a:lstStyle/>
                    <a:p>
                      <a:pPr algn="ctr"/>
                      <a:r>
                        <a:rPr kumimoji="1" lang="ja-JP" altLang="en-US" dirty="0">
                          <a:latin typeface="Meiryo UI" panose="020B0604030504040204" pitchFamily="50" charset="-128"/>
                          <a:ea typeface="Meiryo UI" panose="020B0604030504040204" pitchFamily="50" charset="-128"/>
                        </a:rPr>
                        <a:t>神経活動に伴う血液動態</a:t>
                      </a:r>
                    </a:p>
                  </a:txBody>
                  <a:tcPr anchor="ctr"/>
                </a:tc>
                <a:tc>
                  <a:txBody>
                    <a:bodyPr/>
                    <a:lstStyle/>
                    <a:p>
                      <a:pPr algn="ctr"/>
                      <a:r>
                        <a:rPr kumimoji="1" lang="ja-JP" altLang="en-US" dirty="0">
                          <a:latin typeface="Meiryo UI" panose="020B0604030504040204" pitchFamily="50" charset="-128"/>
                          <a:ea typeface="Meiryo UI" panose="020B0604030504040204" pitchFamily="50" charset="-128"/>
                        </a:rPr>
                        <a:t>神経活動</a:t>
                      </a:r>
                      <a:endParaRPr kumimoji="1" lang="en-US" altLang="ja-JP" dirty="0">
                        <a:latin typeface="Meiryo UI" panose="020B0604030504040204" pitchFamily="50" charset="-128"/>
                        <a:ea typeface="Meiryo UI" panose="020B0604030504040204" pitchFamily="50" charset="-128"/>
                      </a:endParaRPr>
                    </a:p>
                    <a:p>
                      <a:pPr algn="ctr"/>
                      <a:r>
                        <a:rPr kumimoji="1" lang="ja-JP" altLang="en-US" dirty="0">
                          <a:latin typeface="Meiryo UI" panose="020B0604030504040204" pitchFamily="50" charset="-128"/>
                          <a:ea typeface="Meiryo UI" panose="020B0604030504040204" pitchFamily="50" charset="-128"/>
                        </a:rPr>
                        <a:t>（電位）</a:t>
                      </a:r>
                    </a:p>
                  </a:txBody>
                  <a:tcPr anchor="ctr"/>
                </a:tc>
                <a:tc>
                  <a:txBody>
                    <a:bodyPr/>
                    <a:lstStyle/>
                    <a:p>
                      <a:pPr algn="ctr"/>
                      <a:r>
                        <a:rPr kumimoji="1" lang="ja-JP" altLang="en-US" dirty="0">
                          <a:latin typeface="Meiryo UI" panose="020B0604030504040204" pitchFamily="50" charset="-128"/>
                          <a:ea typeface="Meiryo UI" panose="020B0604030504040204" pitchFamily="50" charset="-128"/>
                        </a:rPr>
                        <a:t>神経活動</a:t>
                      </a:r>
                      <a:endParaRPr kumimoji="1" lang="en-US" altLang="ja-JP" dirty="0">
                        <a:latin typeface="Meiryo UI" panose="020B0604030504040204" pitchFamily="50" charset="-128"/>
                        <a:ea typeface="Meiryo UI" panose="020B0604030504040204" pitchFamily="50" charset="-128"/>
                      </a:endParaRPr>
                    </a:p>
                    <a:p>
                      <a:pPr algn="ctr"/>
                      <a:r>
                        <a:rPr kumimoji="1" lang="ja-JP" altLang="en-US" dirty="0">
                          <a:latin typeface="Meiryo UI" panose="020B0604030504040204" pitchFamily="50" charset="-128"/>
                          <a:ea typeface="Meiryo UI" panose="020B0604030504040204" pitchFamily="50" charset="-128"/>
                        </a:rPr>
                        <a:t>（磁場）</a:t>
                      </a:r>
                    </a:p>
                  </a:txBody>
                  <a:tcPr anchor="ctr"/>
                </a:tc>
                <a:extLst>
                  <a:ext uri="{0D108BD9-81ED-4DB2-BD59-A6C34878D82A}">
                    <a16:rowId xmlns:a16="http://schemas.microsoft.com/office/drawing/2014/main" val="10001"/>
                  </a:ext>
                </a:extLst>
              </a:tr>
              <a:tr h="370840">
                <a:tc>
                  <a:txBody>
                    <a:bodyPr/>
                    <a:lstStyle/>
                    <a:p>
                      <a:pPr algn="ctr"/>
                      <a:r>
                        <a:rPr kumimoji="1" lang="ja-JP" altLang="en-US" sz="1800" dirty="0">
                          <a:latin typeface="Meiryo UI" panose="020B0604030504040204" pitchFamily="50" charset="-128"/>
                          <a:ea typeface="Meiryo UI" panose="020B0604030504040204" pitchFamily="50" charset="-128"/>
                        </a:rPr>
                        <a:t>空間分解能</a:t>
                      </a:r>
                      <a:endParaRPr kumimoji="1" lang="en-US" altLang="ja-JP" sz="1800" dirty="0">
                        <a:latin typeface="Meiryo UI" panose="020B0604030504040204" pitchFamily="50" charset="-128"/>
                        <a:ea typeface="Meiryo UI" panose="020B0604030504040204" pitchFamily="50" charset="-128"/>
                      </a:endParaRPr>
                    </a:p>
                    <a:p>
                      <a:pPr algn="ctr"/>
                      <a:r>
                        <a:rPr kumimoji="1" lang="ja-JP" altLang="en-US" sz="1800" dirty="0">
                          <a:latin typeface="Meiryo UI" panose="020B0604030504040204" pitchFamily="50" charset="-128"/>
                          <a:ea typeface="Meiryo UI" panose="020B0604030504040204" pitchFamily="50" charset="-128"/>
                        </a:rPr>
                        <a:t>（</a:t>
                      </a:r>
                      <a:r>
                        <a:rPr kumimoji="1" lang="en-US" altLang="ja-JP" sz="1800" dirty="0">
                          <a:latin typeface="Meiryo UI" panose="020B0604030504040204" pitchFamily="50" charset="-128"/>
                          <a:ea typeface="Meiryo UI" panose="020B0604030504040204" pitchFamily="50" charset="-128"/>
                        </a:rPr>
                        <a:t>mm</a:t>
                      </a:r>
                      <a:r>
                        <a:rPr kumimoji="1" lang="ja-JP" altLang="en-US" sz="1800" dirty="0">
                          <a:latin typeface="Meiryo UI" panose="020B0604030504040204" pitchFamily="50" charset="-128"/>
                          <a:ea typeface="Meiryo UI" panose="020B0604030504040204" pitchFamily="50" charset="-128"/>
                        </a:rPr>
                        <a:t>）</a:t>
                      </a:r>
                    </a:p>
                  </a:txBody>
                  <a:tcPr anchor="ctr"/>
                </a:tc>
                <a:tc>
                  <a:txBody>
                    <a:bodyPr/>
                    <a:lstStyle/>
                    <a:p>
                      <a:pPr algn="ctr"/>
                      <a:r>
                        <a:rPr kumimoji="1" lang="en-US" altLang="ja-JP" dirty="0">
                          <a:latin typeface="Meiryo UI" panose="020B0604030504040204" pitchFamily="50" charset="-128"/>
                          <a:ea typeface="Meiryo UI" panose="020B0604030504040204" pitchFamily="50" charset="-128"/>
                        </a:rPr>
                        <a:t>4-5</a:t>
                      </a:r>
                      <a:endParaRPr kumimoji="1" lang="ja-JP" altLang="en-US" dirty="0">
                        <a:latin typeface="Meiryo UI" panose="020B0604030504040204" pitchFamily="50" charset="-128"/>
                        <a:ea typeface="Meiryo UI" panose="020B0604030504040204" pitchFamily="50" charset="-128"/>
                      </a:endParaRPr>
                    </a:p>
                  </a:txBody>
                  <a:tcPr anchor="ctr"/>
                </a:tc>
                <a:tc>
                  <a:txBody>
                    <a:bodyPr/>
                    <a:lstStyle/>
                    <a:p>
                      <a:pPr algn="ctr"/>
                      <a:r>
                        <a:rPr kumimoji="1" lang="en-US" altLang="ja-JP" dirty="0">
                          <a:latin typeface="Meiryo UI" panose="020B0604030504040204" pitchFamily="50" charset="-128"/>
                          <a:ea typeface="Meiryo UI" panose="020B0604030504040204" pitchFamily="50" charset="-128"/>
                        </a:rPr>
                        <a:t>1-4</a:t>
                      </a:r>
                      <a:endParaRPr kumimoji="1" lang="ja-JP" altLang="en-US" dirty="0">
                        <a:latin typeface="Meiryo UI" panose="020B0604030504040204" pitchFamily="50" charset="-128"/>
                        <a:ea typeface="Meiryo UI" panose="020B0604030504040204" pitchFamily="50" charset="-128"/>
                      </a:endParaRPr>
                    </a:p>
                  </a:txBody>
                  <a:tcPr anchor="ctr"/>
                </a:tc>
                <a:tc>
                  <a:txBody>
                    <a:bodyPr/>
                    <a:lstStyle/>
                    <a:p>
                      <a:pPr algn="ctr"/>
                      <a:r>
                        <a:rPr kumimoji="1" lang="en-US" altLang="ja-JP" dirty="0">
                          <a:latin typeface="Meiryo UI" panose="020B0604030504040204" pitchFamily="50" charset="-128"/>
                          <a:ea typeface="Meiryo UI" panose="020B0604030504040204" pitchFamily="50" charset="-128"/>
                        </a:rPr>
                        <a:t>30</a:t>
                      </a:r>
                      <a:endParaRPr kumimoji="1" lang="ja-JP" altLang="en-US" dirty="0">
                        <a:latin typeface="Meiryo UI" panose="020B0604030504040204" pitchFamily="50" charset="-128"/>
                        <a:ea typeface="Meiryo UI" panose="020B0604030504040204" pitchFamily="50" charset="-128"/>
                      </a:endParaRPr>
                    </a:p>
                  </a:txBody>
                  <a:tcPr anchor="ctr"/>
                </a:tc>
                <a:tc>
                  <a:txBody>
                    <a:bodyPr/>
                    <a:lstStyle/>
                    <a:p>
                      <a:pPr algn="ctr"/>
                      <a:r>
                        <a:rPr kumimoji="1" lang="en-US" altLang="ja-JP" dirty="0">
                          <a:latin typeface="Meiryo UI" panose="020B0604030504040204" pitchFamily="50" charset="-128"/>
                          <a:ea typeface="Meiryo UI" panose="020B0604030504040204" pitchFamily="50" charset="-128"/>
                        </a:rPr>
                        <a:t>10</a:t>
                      </a:r>
                      <a:endParaRPr kumimoji="1" lang="ja-JP" altLang="en-US" dirty="0">
                        <a:latin typeface="Meiryo UI" panose="020B0604030504040204" pitchFamily="50" charset="-128"/>
                        <a:ea typeface="Meiryo UI" panose="020B0604030504040204" pitchFamily="50" charset="-128"/>
                      </a:endParaRPr>
                    </a:p>
                  </a:txBody>
                  <a:tcPr anchor="ctr"/>
                </a:tc>
                <a:tc>
                  <a:txBody>
                    <a:bodyPr/>
                    <a:lstStyle/>
                    <a:p>
                      <a:pPr algn="ctr"/>
                      <a:r>
                        <a:rPr kumimoji="1" lang="en-US" altLang="ja-JP" dirty="0">
                          <a:latin typeface="Meiryo UI" panose="020B0604030504040204" pitchFamily="50" charset="-128"/>
                          <a:ea typeface="Meiryo UI" panose="020B0604030504040204" pitchFamily="50" charset="-128"/>
                        </a:rPr>
                        <a:t>2-5</a:t>
                      </a:r>
                      <a:endParaRPr kumimoji="1" lang="ja-JP" altLang="en-US"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10002"/>
                  </a:ext>
                </a:extLst>
              </a:tr>
              <a:tr h="370840">
                <a:tc>
                  <a:txBody>
                    <a:bodyPr/>
                    <a:lstStyle/>
                    <a:p>
                      <a:pPr algn="ctr"/>
                      <a:r>
                        <a:rPr kumimoji="1" lang="ja-JP" altLang="en-US" sz="1800" dirty="0">
                          <a:latin typeface="Meiryo UI" panose="020B0604030504040204" pitchFamily="50" charset="-128"/>
                          <a:ea typeface="Meiryo UI" panose="020B0604030504040204" pitchFamily="50" charset="-128"/>
                        </a:rPr>
                        <a:t>時間分解能</a:t>
                      </a:r>
                      <a:endParaRPr kumimoji="1" lang="en-US" altLang="ja-JP" sz="1800" dirty="0">
                        <a:latin typeface="Meiryo UI" panose="020B0604030504040204" pitchFamily="50" charset="-128"/>
                        <a:ea typeface="Meiryo UI" panose="020B0604030504040204" pitchFamily="50" charset="-128"/>
                      </a:endParaRPr>
                    </a:p>
                  </a:txBody>
                  <a:tcPr anchor="ctr"/>
                </a:tc>
                <a:tc>
                  <a:txBody>
                    <a:bodyPr/>
                    <a:lstStyle/>
                    <a:p>
                      <a:pPr algn="ctr"/>
                      <a:r>
                        <a:rPr kumimoji="1" lang="en-US" altLang="ja-JP" dirty="0">
                          <a:latin typeface="Meiryo UI" panose="020B0604030504040204" pitchFamily="50" charset="-128"/>
                          <a:ea typeface="Meiryo UI" panose="020B0604030504040204" pitchFamily="50" charset="-128"/>
                        </a:rPr>
                        <a:t>5 min</a:t>
                      </a:r>
                      <a:endParaRPr kumimoji="1" lang="ja-JP" altLang="en-US" dirty="0">
                        <a:latin typeface="Meiryo UI" panose="020B0604030504040204" pitchFamily="50" charset="-128"/>
                        <a:ea typeface="Meiryo UI" panose="020B0604030504040204" pitchFamily="50" charset="-128"/>
                      </a:endParaRPr>
                    </a:p>
                  </a:txBody>
                  <a:tcPr anchor="ctr"/>
                </a:tc>
                <a:tc>
                  <a:txBody>
                    <a:bodyPr/>
                    <a:lstStyle/>
                    <a:p>
                      <a:pPr algn="ctr"/>
                      <a:r>
                        <a:rPr kumimoji="1" lang="en-US" altLang="ja-JP" dirty="0">
                          <a:latin typeface="Meiryo UI" panose="020B0604030504040204" pitchFamily="50" charset="-128"/>
                          <a:ea typeface="Meiryo UI" panose="020B0604030504040204" pitchFamily="50" charset="-128"/>
                        </a:rPr>
                        <a:t>2-5 s</a:t>
                      </a:r>
                      <a:endParaRPr kumimoji="1" lang="ja-JP" altLang="en-US" dirty="0">
                        <a:latin typeface="Meiryo UI" panose="020B0604030504040204" pitchFamily="50" charset="-128"/>
                        <a:ea typeface="Meiryo UI" panose="020B0604030504040204" pitchFamily="50" charset="-128"/>
                      </a:endParaRPr>
                    </a:p>
                  </a:txBody>
                  <a:tcPr anchor="ctr"/>
                </a:tc>
                <a:tc>
                  <a:txBody>
                    <a:bodyPr/>
                    <a:lstStyle/>
                    <a:p>
                      <a:pPr algn="ctr"/>
                      <a:r>
                        <a:rPr kumimoji="1" lang="en-US" altLang="ja-JP" dirty="0">
                          <a:latin typeface="Meiryo UI" panose="020B0604030504040204" pitchFamily="50" charset="-128"/>
                          <a:ea typeface="Meiryo UI" panose="020B0604030504040204" pitchFamily="50" charset="-128"/>
                        </a:rPr>
                        <a:t>2-5 s</a:t>
                      </a:r>
                      <a:endParaRPr kumimoji="1" lang="ja-JP" altLang="en-US" dirty="0">
                        <a:latin typeface="Meiryo UI" panose="020B0604030504040204" pitchFamily="50" charset="-128"/>
                        <a:ea typeface="Meiryo UI" panose="020B0604030504040204" pitchFamily="50" charset="-128"/>
                      </a:endParaRPr>
                    </a:p>
                  </a:txBody>
                  <a:tcPr anchor="ctr"/>
                </a:tc>
                <a:tc>
                  <a:txBody>
                    <a:bodyPr/>
                    <a:lstStyle/>
                    <a:p>
                      <a:pPr algn="ctr"/>
                      <a:r>
                        <a:rPr kumimoji="1" lang="ja-JP" altLang="en-US" dirty="0">
                          <a:latin typeface="Meiryo UI" panose="020B0604030504040204" pitchFamily="50" charset="-128"/>
                          <a:ea typeface="Meiryo UI" panose="020B0604030504040204" pitchFamily="50" charset="-128"/>
                        </a:rPr>
                        <a:t>数</a:t>
                      </a:r>
                      <a:r>
                        <a:rPr kumimoji="1" lang="en-US" altLang="ja-JP" dirty="0" err="1">
                          <a:latin typeface="Meiryo UI" panose="020B0604030504040204" pitchFamily="50" charset="-128"/>
                          <a:ea typeface="Meiryo UI" panose="020B0604030504040204" pitchFamily="50" charset="-128"/>
                        </a:rPr>
                        <a:t>ms</a:t>
                      </a:r>
                      <a:endParaRPr kumimoji="1" lang="ja-JP" altLang="en-US" dirty="0">
                        <a:latin typeface="Meiryo UI" panose="020B0604030504040204" pitchFamily="50" charset="-128"/>
                        <a:ea typeface="Meiryo UI" panose="020B0604030504040204" pitchFamily="50" charset="-128"/>
                      </a:endParaRPr>
                    </a:p>
                  </a:txBody>
                  <a:tcPr anchor="ctr"/>
                </a:tc>
                <a:tc>
                  <a:txBody>
                    <a:bodyPr/>
                    <a:lstStyle/>
                    <a:p>
                      <a:pPr algn="ctr"/>
                      <a:r>
                        <a:rPr kumimoji="1" lang="ja-JP" altLang="en-US" dirty="0">
                          <a:latin typeface="Meiryo UI" panose="020B0604030504040204" pitchFamily="50" charset="-128"/>
                          <a:ea typeface="Meiryo UI" panose="020B0604030504040204" pitchFamily="50" charset="-128"/>
                        </a:rPr>
                        <a:t>数</a:t>
                      </a:r>
                      <a:r>
                        <a:rPr kumimoji="1" lang="en-US" altLang="ja-JP" dirty="0" err="1">
                          <a:latin typeface="Meiryo UI" panose="020B0604030504040204" pitchFamily="50" charset="-128"/>
                          <a:ea typeface="Meiryo UI" panose="020B0604030504040204" pitchFamily="50" charset="-128"/>
                        </a:rPr>
                        <a:t>ms</a:t>
                      </a:r>
                      <a:endParaRPr kumimoji="1" lang="ja-JP" altLang="en-US"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10003"/>
                  </a:ext>
                </a:extLst>
              </a:tr>
              <a:tr h="370840">
                <a:tc>
                  <a:txBody>
                    <a:bodyPr/>
                    <a:lstStyle/>
                    <a:p>
                      <a:pPr algn="ctr"/>
                      <a:r>
                        <a:rPr kumimoji="1" lang="ja-JP" altLang="en-US" sz="1800" dirty="0">
                          <a:latin typeface="Meiryo UI" panose="020B0604030504040204" pitchFamily="50" charset="-128"/>
                          <a:ea typeface="Meiryo UI" panose="020B0604030504040204" pitchFamily="50" charset="-128"/>
                        </a:rPr>
                        <a:t>被験者の拘束性</a:t>
                      </a:r>
                    </a:p>
                  </a:txBody>
                  <a:tcPr anchor="ctr"/>
                </a:tc>
                <a:tc>
                  <a:txBody>
                    <a:bodyPr/>
                    <a:lstStyle/>
                    <a:p>
                      <a:pPr algn="ctr"/>
                      <a:r>
                        <a:rPr kumimoji="1" lang="ja-JP" altLang="en-US" dirty="0">
                          <a:latin typeface="Meiryo UI" panose="020B0604030504040204" pitchFamily="50" charset="-128"/>
                          <a:ea typeface="Meiryo UI" panose="020B0604030504040204" pitchFamily="50" charset="-128"/>
                        </a:rPr>
                        <a:t>大</a:t>
                      </a:r>
                    </a:p>
                  </a:txBody>
                  <a:tcPr anchor="ctr"/>
                </a:tc>
                <a:tc>
                  <a:txBody>
                    <a:bodyPr/>
                    <a:lstStyle/>
                    <a:p>
                      <a:pPr algn="ctr"/>
                      <a:r>
                        <a:rPr kumimoji="1" lang="ja-JP" altLang="en-US" dirty="0">
                          <a:latin typeface="Meiryo UI" panose="020B0604030504040204" pitchFamily="50" charset="-128"/>
                          <a:ea typeface="Meiryo UI" panose="020B0604030504040204" pitchFamily="50" charset="-128"/>
                        </a:rPr>
                        <a:t>大</a:t>
                      </a:r>
                    </a:p>
                  </a:txBody>
                  <a:tcPr anchor="ctr"/>
                </a:tc>
                <a:tc>
                  <a:txBody>
                    <a:bodyPr/>
                    <a:lstStyle/>
                    <a:p>
                      <a:pPr algn="ctr"/>
                      <a:r>
                        <a:rPr kumimoji="1" lang="ja-JP" altLang="en-US" dirty="0">
                          <a:latin typeface="Meiryo UI" panose="020B0604030504040204" pitchFamily="50" charset="-128"/>
                          <a:ea typeface="Meiryo UI" panose="020B0604030504040204" pitchFamily="50" charset="-128"/>
                        </a:rPr>
                        <a:t>小</a:t>
                      </a:r>
                    </a:p>
                  </a:txBody>
                  <a:tcPr anchor="ctr"/>
                </a:tc>
                <a:tc>
                  <a:txBody>
                    <a:bodyPr/>
                    <a:lstStyle/>
                    <a:p>
                      <a:pPr algn="ctr"/>
                      <a:r>
                        <a:rPr kumimoji="1" lang="ja-JP" altLang="en-US" dirty="0">
                          <a:latin typeface="Meiryo UI" panose="020B0604030504040204" pitchFamily="50" charset="-128"/>
                          <a:ea typeface="Meiryo UI" panose="020B0604030504040204" pitchFamily="50" charset="-128"/>
                        </a:rPr>
                        <a:t>中</a:t>
                      </a:r>
                    </a:p>
                  </a:txBody>
                  <a:tcPr anchor="ctr"/>
                </a:tc>
                <a:tc>
                  <a:txBody>
                    <a:bodyPr/>
                    <a:lstStyle/>
                    <a:p>
                      <a:pPr algn="ctr"/>
                      <a:r>
                        <a:rPr kumimoji="1" lang="ja-JP" altLang="en-US" dirty="0">
                          <a:latin typeface="Meiryo UI" panose="020B0604030504040204" pitchFamily="50" charset="-128"/>
                          <a:ea typeface="Meiryo UI" panose="020B0604030504040204" pitchFamily="50" charset="-128"/>
                        </a:rPr>
                        <a:t>大</a:t>
                      </a:r>
                    </a:p>
                  </a:txBody>
                  <a:tcPr anchor="ctr"/>
                </a:tc>
                <a:extLst>
                  <a:ext uri="{0D108BD9-81ED-4DB2-BD59-A6C34878D82A}">
                    <a16:rowId xmlns:a16="http://schemas.microsoft.com/office/drawing/2014/main" val="10004"/>
                  </a:ext>
                </a:extLst>
              </a:tr>
              <a:tr h="370840">
                <a:tc>
                  <a:txBody>
                    <a:bodyPr/>
                    <a:lstStyle/>
                    <a:p>
                      <a:pPr algn="ctr"/>
                      <a:r>
                        <a:rPr kumimoji="1" lang="ja-JP" altLang="en-US" sz="1800" dirty="0">
                          <a:latin typeface="Meiryo UI" panose="020B0604030504040204" pitchFamily="50" charset="-128"/>
                          <a:ea typeface="Meiryo UI" panose="020B0604030504040204" pitchFamily="50" charset="-128"/>
                        </a:rPr>
                        <a:t>良い点</a:t>
                      </a:r>
                    </a:p>
                  </a:txBody>
                  <a:tcPr anchor="ctr"/>
                </a:tc>
                <a:tc>
                  <a:txBody>
                    <a:bodyPr/>
                    <a:lstStyle/>
                    <a:p>
                      <a:pPr algn="ctr"/>
                      <a:r>
                        <a:rPr kumimoji="1" lang="ja-JP" altLang="en-US" dirty="0">
                          <a:latin typeface="Meiryo UI" panose="020B0604030504040204" pitchFamily="50" charset="-128"/>
                          <a:ea typeface="Meiryo UI" panose="020B0604030504040204" pitchFamily="50" charset="-128"/>
                        </a:rPr>
                        <a:t>高感度</a:t>
                      </a:r>
                      <a:endParaRPr kumimoji="1" lang="en-US" altLang="ja-JP" dirty="0">
                        <a:latin typeface="Meiryo UI" panose="020B0604030504040204" pitchFamily="50" charset="-128"/>
                        <a:ea typeface="Meiryo UI" panose="020B0604030504040204" pitchFamily="50" charset="-128"/>
                      </a:endParaRPr>
                    </a:p>
                    <a:p>
                      <a:pPr algn="ctr"/>
                      <a:r>
                        <a:rPr kumimoji="1" lang="ja-JP" altLang="en-US" dirty="0">
                          <a:latin typeface="Meiryo UI" panose="020B0604030504040204" pitchFamily="50" charset="-128"/>
                          <a:ea typeface="Meiryo UI" panose="020B0604030504040204" pitchFamily="50" charset="-128"/>
                        </a:rPr>
                        <a:t>定量性</a:t>
                      </a:r>
                    </a:p>
                  </a:txBody>
                  <a:tcPr anchor="ctr"/>
                </a:tc>
                <a:tc>
                  <a:txBody>
                    <a:bodyPr/>
                    <a:lstStyle/>
                    <a:p>
                      <a:pPr algn="ctr"/>
                      <a:r>
                        <a:rPr kumimoji="1" lang="ja-JP" altLang="en-US" dirty="0">
                          <a:latin typeface="Meiryo UI" panose="020B0604030504040204" pitchFamily="50" charset="-128"/>
                          <a:ea typeface="Meiryo UI" panose="020B0604030504040204" pitchFamily="50" charset="-128"/>
                        </a:rPr>
                        <a:t>高空間分解能</a:t>
                      </a:r>
                    </a:p>
                  </a:txBody>
                  <a:tcPr anchor="ctr"/>
                </a:tc>
                <a:tc>
                  <a:txBody>
                    <a:bodyPr/>
                    <a:lstStyle/>
                    <a:p>
                      <a:pPr algn="ctr"/>
                      <a:r>
                        <a:rPr kumimoji="1" lang="ja-JP" altLang="en-US" dirty="0">
                          <a:latin typeface="Meiryo UI" panose="020B0604030504040204" pitchFamily="50" charset="-128"/>
                          <a:ea typeface="Meiryo UI" panose="020B0604030504040204" pitchFamily="50" charset="-128"/>
                        </a:rPr>
                        <a:t>低拘束性</a:t>
                      </a:r>
                    </a:p>
                  </a:txBody>
                  <a:tcPr anchor="ctr"/>
                </a:tc>
                <a:tc>
                  <a:txBody>
                    <a:bodyPr/>
                    <a:lstStyle/>
                    <a:p>
                      <a:pPr algn="ctr"/>
                      <a:r>
                        <a:rPr kumimoji="1" lang="ja-JP" altLang="en-US" dirty="0">
                          <a:latin typeface="Meiryo UI" panose="020B0604030504040204" pitchFamily="50" charset="-128"/>
                          <a:ea typeface="Meiryo UI" panose="020B0604030504040204" pitchFamily="50" charset="-128"/>
                        </a:rPr>
                        <a:t>低コスト</a:t>
                      </a:r>
                    </a:p>
                  </a:txBody>
                  <a:tcPr anchor="ctr"/>
                </a:tc>
                <a:tc>
                  <a:txBody>
                    <a:bodyPr/>
                    <a:lstStyle/>
                    <a:p>
                      <a:pPr algn="ctr"/>
                      <a:r>
                        <a:rPr kumimoji="1" lang="ja-JP" altLang="en-US" dirty="0">
                          <a:latin typeface="Meiryo UI" panose="020B0604030504040204" pitchFamily="50" charset="-128"/>
                          <a:ea typeface="Meiryo UI" panose="020B0604030504040204" pitchFamily="50" charset="-128"/>
                        </a:rPr>
                        <a:t>高時間分解能</a:t>
                      </a:r>
                    </a:p>
                  </a:txBody>
                  <a:tcPr anchor="ctr"/>
                </a:tc>
                <a:extLst>
                  <a:ext uri="{0D108BD9-81ED-4DB2-BD59-A6C34878D82A}">
                    <a16:rowId xmlns:a16="http://schemas.microsoft.com/office/drawing/2014/main" val="10005"/>
                  </a:ext>
                </a:extLst>
              </a:tr>
              <a:tr h="370840">
                <a:tc>
                  <a:txBody>
                    <a:bodyPr/>
                    <a:lstStyle/>
                    <a:p>
                      <a:pPr algn="ctr"/>
                      <a:r>
                        <a:rPr kumimoji="1" lang="ja-JP" altLang="en-US" sz="1800" dirty="0">
                          <a:latin typeface="Meiryo UI" panose="020B0604030504040204" pitchFamily="50" charset="-128"/>
                          <a:ea typeface="Meiryo UI" panose="020B0604030504040204" pitchFamily="50" charset="-128"/>
                        </a:rPr>
                        <a:t>弱い点</a:t>
                      </a:r>
                    </a:p>
                  </a:txBody>
                  <a:tcPr anchor="ctr"/>
                </a:tc>
                <a:tc>
                  <a:txBody>
                    <a:bodyPr/>
                    <a:lstStyle/>
                    <a:p>
                      <a:pPr algn="ctr"/>
                      <a:r>
                        <a:rPr kumimoji="1" lang="ja-JP" altLang="en-US" dirty="0">
                          <a:latin typeface="Meiryo UI" panose="020B0604030504040204" pitchFamily="50" charset="-128"/>
                          <a:ea typeface="Meiryo UI" panose="020B0604030504040204" pitchFamily="50" charset="-128"/>
                        </a:rPr>
                        <a:t>放射性物質の</a:t>
                      </a:r>
                      <a:endParaRPr kumimoji="1" lang="en-US" altLang="ja-JP" dirty="0">
                        <a:latin typeface="Meiryo UI" panose="020B0604030504040204" pitchFamily="50" charset="-128"/>
                        <a:ea typeface="Meiryo UI" panose="020B0604030504040204" pitchFamily="50" charset="-128"/>
                      </a:endParaRPr>
                    </a:p>
                    <a:p>
                      <a:pPr algn="ctr"/>
                      <a:r>
                        <a:rPr kumimoji="1" lang="ja-JP" altLang="en-US" dirty="0">
                          <a:latin typeface="Meiryo UI" panose="020B0604030504040204" pitchFamily="50" charset="-128"/>
                          <a:ea typeface="Meiryo UI" panose="020B0604030504040204" pitchFamily="50" charset="-128"/>
                        </a:rPr>
                        <a:t>使用</a:t>
                      </a:r>
                      <a:endParaRPr kumimoji="1" lang="en-US" altLang="ja-JP" dirty="0">
                        <a:latin typeface="Meiryo UI" panose="020B0604030504040204" pitchFamily="50" charset="-128"/>
                        <a:ea typeface="Meiryo UI" panose="020B0604030504040204" pitchFamily="50" charset="-128"/>
                      </a:endParaRPr>
                    </a:p>
                    <a:p>
                      <a:pPr algn="ctr"/>
                      <a:r>
                        <a:rPr kumimoji="1" lang="ja-JP" altLang="en-US" sz="1600" dirty="0">
                          <a:latin typeface="Meiryo UI" panose="020B0604030504040204" pitchFamily="50" charset="-128"/>
                          <a:ea typeface="Meiryo UI" panose="020B0604030504040204" pitchFamily="50" charset="-128"/>
                        </a:rPr>
                        <a:t>（陽電子物質）</a:t>
                      </a:r>
                      <a:endParaRPr kumimoji="1" lang="ja-JP" altLang="en-US" dirty="0">
                        <a:latin typeface="Meiryo UI" panose="020B0604030504040204" pitchFamily="50" charset="-128"/>
                        <a:ea typeface="Meiryo UI" panose="020B0604030504040204" pitchFamily="50" charset="-128"/>
                      </a:endParaRPr>
                    </a:p>
                  </a:txBody>
                  <a:tcPr anchor="ctr"/>
                </a:tc>
                <a:tc>
                  <a:txBody>
                    <a:bodyPr/>
                    <a:lstStyle/>
                    <a:p>
                      <a:pPr algn="ctr"/>
                      <a:r>
                        <a:rPr kumimoji="1" lang="ja-JP" altLang="en-US" dirty="0">
                          <a:latin typeface="Meiryo UI" panose="020B0604030504040204" pitchFamily="50" charset="-128"/>
                          <a:ea typeface="Meiryo UI" panose="020B0604030504040204" pitchFamily="50" charset="-128"/>
                        </a:rPr>
                        <a:t>低感度</a:t>
                      </a:r>
                    </a:p>
                  </a:txBody>
                  <a:tcPr anchor="ctr"/>
                </a:tc>
                <a:tc>
                  <a:txBody>
                    <a:bodyPr/>
                    <a:lstStyle/>
                    <a:p>
                      <a:pPr algn="ctr"/>
                      <a:r>
                        <a:rPr kumimoji="1" lang="ja-JP" altLang="en-US" dirty="0">
                          <a:latin typeface="Meiryo UI" panose="020B0604030504040204" pitchFamily="50" charset="-128"/>
                          <a:ea typeface="Meiryo UI" panose="020B0604030504040204" pitchFamily="50" charset="-128"/>
                        </a:rPr>
                        <a:t>実効光路長不明</a:t>
                      </a:r>
                    </a:p>
                  </a:txBody>
                  <a:tcPr anchor="ctr"/>
                </a:tc>
                <a:tc>
                  <a:txBody>
                    <a:bodyPr/>
                    <a:lstStyle/>
                    <a:p>
                      <a:pPr algn="ctr"/>
                      <a:r>
                        <a:rPr kumimoji="1" lang="ja-JP" altLang="en-US" dirty="0">
                          <a:latin typeface="Meiryo UI" panose="020B0604030504040204" pitchFamily="50" charset="-128"/>
                          <a:ea typeface="Meiryo UI" panose="020B0604030504040204" pitchFamily="50" charset="-128"/>
                        </a:rPr>
                        <a:t>低空間分解能</a:t>
                      </a:r>
                    </a:p>
                  </a:txBody>
                  <a:tcPr anchor="ctr"/>
                </a:tc>
                <a:tc>
                  <a:txBody>
                    <a:bodyPr/>
                    <a:lstStyle/>
                    <a:p>
                      <a:pPr algn="ctr"/>
                      <a:r>
                        <a:rPr kumimoji="1" lang="ja-JP" altLang="en-US" dirty="0">
                          <a:latin typeface="Meiryo UI" panose="020B0604030504040204" pitchFamily="50" charset="-128"/>
                          <a:ea typeface="Meiryo UI" panose="020B0604030504040204" pitchFamily="50" charset="-128"/>
                        </a:rPr>
                        <a:t>深部での</a:t>
                      </a:r>
                      <a:endParaRPr kumimoji="1" lang="en-US" altLang="ja-JP" dirty="0">
                        <a:latin typeface="Meiryo UI" panose="020B0604030504040204" pitchFamily="50" charset="-128"/>
                        <a:ea typeface="Meiryo UI" panose="020B0604030504040204" pitchFamily="50" charset="-128"/>
                      </a:endParaRPr>
                    </a:p>
                    <a:p>
                      <a:pPr algn="ctr"/>
                      <a:r>
                        <a:rPr kumimoji="1" lang="ja-JP" altLang="en-US" dirty="0">
                          <a:latin typeface="Meiryo UI" panose="020B0604030504040204" pitchFamily="50" charset="-128"/>
                          <a:ea typeface="Meiryo UI" panose="020B0604030504040204" pitchFamily="50" charset="-128"/>
                        </a:rPr>
                        <a:t>低空間分解能</a:t>
                      </a:r>
                    </a:p>
                  </a:txBody>
                  <a:tcPr anchor="ctr"/>
                </a:tc>
                <a:extLst>
                  <a:ext uri="{0D108BD9-81ED-4DB2-BD59-A6C34878D82A}">
                    <a16:rowId xmlns:a16="http://schemas.microsoft.com/office/drawing/2014/main" val="10006"/>
                  </a:ext>
                </a:extLst>
              </a:tr>
            </a:tbl>
          </a:graphicData>
        </a:graphic>
      </p:graphicFrame>
      <p:cxnSp>
        <p:nvCxnSpPr>
          <p:cNvPr id="25" name="直線コネクタ 24"/>
          <p:cNvCxnSpPr/>
          <p:nvPr/>
        </p:nvCxnSpPr>
        <p:spPr>
          <a:xfrm>
            <a:off x="765858" y="1410659"/>
            <a:ext cx="1782500" cy="5882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1107312" y="6207820"/>
            <a:ext cx="10069975" cy="523220"/>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（出典）「理学療法学」第</a:t>
            </a:r>
            <a:r>
              <a:rPr kumimoji="1" lang="en-US" altLang="ja-JP" sz="1400" dirty="0">
                <a:latin typeface="Meiryo UI" panose="020B0604030504040204" pitchFamily="50" charset="-128"/>
                <a:ea typeface="Meiryo UI" panose="020B0604030504040204" pitchFamily="50" charset="-128"/>
              </a:rPr>
              <a:t>43</a:t>
            </a:r>
            <a:r>
              <a:rPr kumimoji="1" lang="ja-JP" altLang="en-US" sz="1400" dirty="0">
                <a:latin typeface="Meiryo UI" panose="020B0604030504040204" pitchFamily="50" charset="-128"/>
                <a:ea typeface="Meiryo UI" panose="020B0604030504040204" pitchFamily="50" charset="-128"/>
              </a:rPr>
              <a:t>巻　第</a:t>
            </a:r>
            <a:r>
              <a:rPr kumimoji="1" lang="en-US" altLang="ja-JP" sz="1400" dirty="0">
                <a:latin typeface="Meiryo UI" panose="020B0604030504040204" pitchFamily="50" charset="-128"/>
                <a:ea typeface="Meiryo UI" panose="020B0604030504040204" pitchFamily="50" charset="-128"/>
              </a:rPr>
              <a:t>5</a:t>
            </a:r>
            <a:r>
              <a:rPr kumimoji="1" lang="ja-JP" altLang="en-US" sz="1400" dirty="0">
                <a:latin typeface="Meiryo UI" panose="020B0604030504040204" pitchFamily="50" charset="-128"/>
                <a:ea typeface="Meiryo UI" panose="020B0604030504040204" pitchFamily="50" charset="-128"/>
              </a:rPr>
              <a:t>号　</a:t>
            </a:r>
            <a:r>
              <a:rPr kumimoji="1" lang="en-US" altLang="ja-JP" sz="1400" dirty="0">
                <a:latin typeface="Meiryo UI" panose="020B0604030504040204" pitchFamily="50" charset="-128"/>
                <a:ea typeface="Meiryo UI" panose="020B0604030504040204" pitchFamily="50" charset="-128"/>
              </a:rPr>
              <a:t>429</a:t>
            </a:r>
            <a:r>
              <a:rPr kumimoji="1" lang="ja-JP" altLang="en-US" sz="1400" dirty="0">
                <a:latin typeface="Meiryo UI" panose="020B0604030504040204" pitchFamily="50" charset="-128"/>
                <a:ea typeface="Meiryo UI" panose="020B0604030504040204" pitchFamily="50" charset="-128"/>
              </a:rPr>
              <a:t>～</a:t>
            </a:r>
            <a:r>
              <a:rPr kumimoji="1" lang="en-US" altLang="ja-JP" sz="1400" dirty="0">
                <a:latin typeface="Meiryo UI" panose="020B0604030504040204" pitchFamily="50" charset="-128"/>
                <a:ea typeface="Meiryo UI" panose="020B0604030504040204" pitchFamily="50" charset="-128"/>
              </a:rPr>
              <a:t>435</a:t>
            </a:r>
            <a:r>
              <a:rPr kumimoji="1" lang="ja-JP" altLang="en-US" sz="1400" dirty="0">
                <a:latin typeface="Meiryo UI" panose="020B0604030504040204" pitchFamily="50" charset="-128"/>
                <a:ea typeface="Meiryo UI" panose="020B0604030504040204" pitchFamily="50" charset="-128"/>
              </a:rPr>
              <a:t>頁（</a:t>
            </a:r>
            <a:r>
              <a:rPr kumimoji="1" lang="en-US" altLang="ja-JP" sz="1400" dirty="0">
                <a:latin typeface="Meiryo UI" panose="020B0604030504040204" pitchFamily="50" charset="-128"/>
                <a:ea typeface="Meiryo UI" panose="020B0604030504040204" pitchFamily="50" charset="-128"/>
              </a:rPr>
              <a:t>2016</a:t>
            </a:r>
            <a:r>
              <a:rPr kumimoji="1" lang="ja-JP" altLang="en-US" sz="1400" dirty="0">
                <a:latin typeface="Meiryo UI" panose="020B0604030504040204" pitchFamily="50" charset="-128"/>
                <a:ea typeface="Meiryo UI" panose="020B0604030504040204" pitchFamily="50" charset="-128"/>
              </a:rPr>
              <a:t>年）</a:t>
            </a:r>
            <a:r>
              <a:rPr lang="ja-JP" altLang="en-US" sz="1400" dirty="0">
                <a:latin typeface="Meiryo UI" panose="020B0604030504040204" pitchFamily="50" charset="-128"/>
                <a:ea typeface="Meiryo UI" panose="020B0604030504040204" pitchFamily="50" charset="-128"/>
              </a:rPr>
              <a:t>「機能的磁気共鳴画像を用いた脳機能計測方法とその応用」</a:t>
            </a:r>
            <a:endParaRPr lang="en-US" altLang="ja-JP" sz="1400" dirty="0">
              <a:latin typeface="Meiryo UI" panose="020B0604030504040204" pitchFamily="50" charset="-128"/>
              <a:ea typeface="Meiryo UI" panose="020B0604030504040204" pitchFamily="50" charset="-128"/>
            </a:endParaRPr>
          </a:p>
          <a:p>
            <a:pPr algn="ctr"/>
            <a:r>
              <a:rPr lang="en-US" altLang="ja-JP" sz="1400" dirty="0">
                <a:latin typeface="Meiryo UI" panose="020B0604030504040204" pitchFamily="50" charset="-128"/>
                <a:ea typeface="Meiryo UI" panose="020B0604030504040204" pitchFamily="50" charset="-128"/>
                <a:hlinkClick r:id="rId3"/>
              </a:rPr>
              <a:t>https://www.jstage.jst.go.jp/article/rigaku/43/5/43_43-5kikaku_Kaneko_Fuminari/_pdf</a:t>
            </a:r>
            <a:r>
              <a:rPr lang="ja-JP" altLang="en-US" sz="1400" dirty="0">
                <a:latin typeface="Meiryo UI" panose="020B0604030504040204" pitchFamily="50" charset="-128"/>
                <a:ea typeface="Meiryo UI" panose="020B0604030504040204" pitchFamily="50" charset="-128"/>
              </a:rPr>
              <a:t>　</a:t>
            </a:r>
            <a:endParaRPr kumimoji="1" lang="ja-JP" altLang="en-US"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95304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36640" y="0"/>
            <a:ext cx="2994990" cy="584775"/>
          </a:xfrm>
          <a:prstGeom prst="rect">
            <a:avLst/>
          </a:prstGeom>
          <a:noFill/>
        </p:spPr>
        <p:txBody>
          <a:bodyPr wrap="square" rtlCol="0">
            <a:spAutoFit/>
          </a:bodyPr>
          <a:lstStyle/>
          <a:p>
            <a:pPr algn="ctr"/>
            <a:r>
              <a:rPr lang="ja-JP" altLang="en-US" sz="3200" b="1" dirty="0">
                <a:latin typeface="Meiryo UI" panose="020B0604030504040204" pitchFamily="50" charset="-128"/>
                <a:ea typeface="Meiryo UI" panose="020B0604030504040204" pitchFamily="50" charset="-128"/>
              </a:rPr>
              <a:t>目次</a:t>
            </a:r>
            <a:endParaRPr kumimoji="1" lang="ja-JP" altLang="en-US" sz="3200" b="1" dirty="0">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1229209" y="1067357"/>
            <a:ext cx="6847992" cy="4462760"/>
          </a:xfrm>
          <a:prstGeom prst="rect">
            <a:avLst/>
          </a:prstGeom>
          <a:noFill/>
        </p:spPr>
        <p:txBody>
          <a:bodyPr wrap="square" rtlCol="0">
            <a:spAutoFit/>
          </a:bodyPr>
          <a:lstStyle/>
          <a:p>
            <a:r>
              <a:rPr lang="ja-JP" altLang="en-US" sz="3200" b="1" dirty="0">
                <a:latin typeface="Meiryo UI" panose="020B0604030504040204" pitchFamily="50" charset="-128"/>
                <a:ea typeface="Meiryo UI" panose="020B0604030504040204" pitchFamily="50" charset="-128"/>
              </a:rPr>
              <a:t>０．はじめに</a:t>
            </a:r>
            <a:endParaRPr lang="en-US" altLang="ja-JP" sz="3200" b="1" dirty="0">
              <a:latin typeface="Meiryo UI" panose="020B0604030504040204" pitchFamily="50" charset="-128"/>
              <a:ea typeface="Meiryo UI" panose="020B0604030504040204" pitchFamily="50" charset="-128"/>
            </a:endParaRPr>
          </a:p>
          <a:p>
            <a:endParaRPr lang="en-US" altLang="ja-JP" sz="1000" b="1" dirty="0">
              <a:latin typeface="Meiryo UI" panose="020B0604030504040204" pitchFamily="50" charset="-128"/>
              <a:ea typeface="Meiryo UI" panose="020B0604030504040204" pitchFamily="50" charset="-128"/>
            </a:endParaRPr>
          </a:p>
          <a:p>
            <a:r>
              <a:rPr kumimoji="1" lang="ja-JP" altLang="en-US" sz="3200" b="1" dirty="0">
                <a:latin typeface="Meiryo UI" panose="020B0604030504040204" pitchFamily="50" charset="-128"/>
                <a:ea typeface="Meiryo UI" panose="020B0604030504040204" pitchFamily="50" charset="-128"/>
              </a:rPr>
              <a:t>１．</a:t>
            </a:r>
            <a:r>
              <a:rPr kumimoji="1" lang="ja-JP" altLang="en-US" sz="3200" b="1" dirty="0">
                <a:solidFill>
                  <a:srgbClr val="C00000"/>
                </a:solidFill>
                <a:latin typeface="Meiryo UI" panose="020B0604030504040204" pitchFamily="50" charset="-128"/>
                <a:ea typeface="Meiryo UI" panose="020B0604030504040204" pitchFamily="50" charset="-128"/>
              </a:rPr>
              <a:t>脳</a:t>
            </a:r>
            <a:r>
              <a:rPr kumimoji="1" lang="ja-JP" altLang="en-US" sz="3200" b="1" dirty="0">
                <a:latin typeface="Meiryo UI" panose="020B0604030504040204" pitchFamily="50" charset="-128"/>
                <a:ea typeface="Meiryo UI" panose="020B0604030504040204" pitchFamily="50" charset="-128"/>
              </a:rPr>
              <a:t>に注目するわけ</a:t>
            </a:r>
            <a:endParaRPr kumimoji="1" lang="en-US" altLang="ja-JP" sz="3200" b="1" dirty="0">
              <a:latin typeface="Meiryo UI" panose="020B0604030504040204" pitchFamily="50" charset="-128"/>
              <a:ea typeface="Meiryo UI" panose="020B0604030504040204" pitchFamily="50" charset="-128"/>
            </a:endParaRPr>
          </a:p>
          <a:p>
            <a:endParaRPr kumimoji="1" lang="en-US" altLang="ja-JP" sz="1000" b="1" dirty="0">
              <a:latin typeface="Meiryo UI" panose="020B0604030504040204" pitchFamily="50" charset="-128"/>
              <a:ea typeface="Meiryo UI" panose="020B0604030504040204" pitchFamily="50" charset="-128"/>
            </a:endParaRPr>
          </a:p>
          <a:p>
            <a:r>
              <a:rPr lang="ja-JP" altLang="en-US" sz="3200" b="1" dirty="0">
                <a:latin typeface="Meiryo UI" panose="020B0604030504040204" pitchFamily="50" charset="-128"/>
                <a:ea typeface="Meiryo UI" panose="020B0604030504040204" pitchFamily="50" charset="-128"/>
              </a:rPr>
              <a:t>３．</a:t>
            </a:r>
            <a:r>
              <a:rPr lang="ja-JP" altLang="en-US" sz="3200" b="1" dirty="0">
                <a:solidFill>
                  <a:srgbClr val="C00000"/>
                </a:solidFill>
                <a:latin typeface="Meiryo UI" panose="020B0604030504040204" pitchFamily="50" charset="-128"/>
                <a:ea typeface="Meiryo UI" panose="020B0604030504040204" pitchFamily="50" charset="-128"/>
              </a:rPr>
              <a:t>脳</a:t>
            </a:r>
            <a:r>
              <a:rPr lang="ja-JP" altLang="en-US" sz="3200" b="1" dirty="0">
                <a:latin typeface="Meiryo UI" panose="020B0604030504040204" pitchFamily="50" charset="-128"/>
                <a:ea typeface="Meiryo UI" panose="020B0604030504040204" pitchFamily="50" charset="-128"/>
              </a:rPr>
              <a:t>を探る、操る</a:t>
            </a:r>
            <a:endParaRPr lang="en-US" altLang="ja-JP" sz="3200" b="1" dirty="0">
              <a:latin typeface="Meiryo UI" panose="020B0604030504040204" pitchFamily="50" charset="-128"/>
              <a:ea typeface="Meiryo UI" panose="020B0604030504040204" pitchFamily="50" charset="-128"/>
            </a:endParaRPr>
          </a:p>
          <a:p>
            <a:endParaRPr lang="en-US" altLang="ja-JP" sz="1000" b="1" dirty="0">
              <a:latin typeface="Meiryo UI" panose="020B0604030504040204" pitchFamily="50" charset="-128"/>
              <a:ea typeface="Meiryo UI" panose="020B0604030504040204" pitchFamily="50" charset="-128"/>
            </a:endParaRPr>
          </a:p>
          <a:p>
            <a:r>
              <a:rPr kumimoji="1" lang="ja-JP" altLang="en-US" sz="3200" b="1" dirty="0">
                <a:latin typeface="Meiryo UI" panose="020B0604030504040204" pitchFamily="50" charset="-128"/>
                <a:ea typeface="Meiryo UI" panose="020B0604030504040204" pitchFamily="50" charset="-128"/>
              </a:rPr>
              <a:t>４．</a:t>
            </a:r>
            <a:r>
              <a:rPr kumimoji="1" lang="ja-JP" altLang="en-US" sz="3200" b="1" dirty="0">
                <a:solidFill>
                  <a:srgbClr val="C00000"/>
                </a:solidFill>
                <a:latin typeface="Meiryo UI" panose="020B0604030504040204" pitchFamily="50" charset="-128"/>
                <a:ea typeface="Meiryo UI" panose="020B0604030504040204" pitchFamily="50" charset="-128"/>
              </a:rPr>
              <a:t>脳</a:t>
            </a:r>
            <a:r>
              <a:rPr kumimoji="1" lang="ja-JP" altLang="en-US" sz="3200" b="1" dirty="0">
                <a:latin typeface="Meiryo UI" panose="020B0604030504040204" pitchFamily="50" charset="-128"/>
                <a:ea typeface="Meiryo UI" panose="020B0604030504040204" pitchFamily="50" charset="-128"/>
              </a:rPr>
              <a:t>情報科学の適用分野</a:t>
            </a:r>
            <a:endParaRPr kumimoji="1" lang="en-US" altLang="ja-JP" sz="3200" b="1" dirty="0">
              <a:latin typeface="Meiryo UI" panose="020B0604030504040204" pitchFamily="50" charset="-128"/>
              <a:ea typeface="Meiryo UI" panose="020B0604030504040204" pitchFamily="50" charset="-128"/>
            </a:endParaRPr>
          </a:p>
          <a:p>
            <a:endParaRPr kumimoji="1" lang="en-US" altLang="ja-JP" sz="1000" b="1" dirty="0">
              <a:latin typeface="Meiryo UI" panose="020B0604030504040204" pitchFamily="50" charset="-128"/>
              <a:ea typeface="Meiryo UI" panose="020B0604030504040204" pitchFamily="50" charset="-128"/>
            </a:endParaRPr>
          </a:p>
          <a:p>
            <a:r>
              <a:rPr lang="ja-JP" altLang="en-US" sz="3200" b="1" dirty="0">
                <a:latin typeface="Meiryo UI" panose="020B0604030504040204" pitchFamily="50" charset="-128"/>
                <a:ea typeface="Meiryo UI" panose="020B0604030504040204" pitchFamily="50" charset="-128"/>
              </a:rPr>
              <a:t>５．</a:t>
            </a:r>
            <a:r>
              <a:rPr lang="ja-JP" altLang="en-US" sz="3200" b="1" dirty="0">
                <a:solidFill>
                  <a:srgbClr val="C00000"/>
                </a:solidFill>
                <a:latin typeface="Meiryo UI" panose="020B0604030504040204" pitchFamily="50" charset="-128"/>
                <a:ea typeface="Meiryo UI" panose="020B0604030504040204" pitchFamily="50" charset="-128"/>
              </a:rPr>
              <a:t>脳</a:t>
            </a:r>
            <a:r>
              <a:rPr lang="ja-JP" altLang="en-US" sz="3200" b="1" dirty="0">
                <a:latin typeface="Meiryo UI" panose="020B0604030504040204" pitchFamily="50" charset="-128"/>
                <a:ea typeface="Meiryo UI" panose="020B0604030504040204" pitchFamily="50" charset="-128"/>
              </a:rPr>
              <a:t>情報科学の研究動向</a:t>
            </a:r>
            <a:endParaRPr lang="en-US" altLang="ja-JP" sz="3200" b="1" dirty="0">
              <a:latin typeface="Meiryo UI" panose="020B0604030504040204" pitchFamily="50" charset="-128"/>
              <a:ea typeface="Meiryo UI" panose="020B0604030504040204" pitchFamily="50" charset="-128"/>
            </a:endParaRPr>
          </a:p>
          <a:p>
            <a:endParaRPr lang="en-US" altLang="ja-JP" sz="1000" b="1" dirty="0">
              <a:latin typeface="Meiryo UI" panose="020B0604030504040204" pitchFamily="50" charset="-128"/>
              <a:ea typeface="Meiryo UI" panose="020B0604030504040204" pitchFamily="50" charset="-128"/>
            </a:endParaRPr>
          </a:p>
          <a:p>
            <a:r>
              <a:rPr lang="ja-JP" altLang="en-US" sz="3200" b="1" dirty="0">
                <a:latin typeface="Meiryo UI" panose="020B0604030504040204" pitchFamily="50" charset="-128"/>
                <a:ea typeface="Meiryo UI" panose="020B0604030504040204" pitchFamily="50" charset="-128"/>
              </a:rPr>
              <a:t>６</a:t>
            </a:r>
            <a:r>
              <a:rPr kumimoji="1" lang="ja-JP" altLang="en-US" sz="3200" b="1" dirty="0">
                <a:latin typeface="Meiryo UI" panose="020B0604030504040204" pitchFamily="50" charset="-128"/>
                <a:ea typeface="Meiryo UI" panose="020B0604030504040204" pitchFamily="50" charset="-128"/>
              </a:rPr>
              <a:t>．まとめ</a:t>
            </a:r>
            <a:endParaRPr kumimoji="1" lang="en-US" altLang="ja-JP" sz="3200" b="1" dirty="0">
              <a:latin typeface="Meiryo UI" panose="020B0604030504040204" pitchFamily="50" charset="-128"/>
              <a:ea typeface="Meiryo UI" panose="020B0604030504040204" pitchFamily="50" charset="-128"/>
            </a:endParaRPr>
          </a:p>
          <a:p>
            <a:endParaRPr kumimoji="1" lang="en-US" altLang="ja-JP" sz="1000" b="1" dirty="0">
              <a:latin typeface="Meiryo UI" panose="020B0604030504040204" pitchFamily="50" charset="-128"/>
              <a:ea typeface="Meiryo UI" panose="020B0604030504040204" pitchFamily="50" charset="-128"/>
            </a:endParaRPr>
          </a:p>
          <a:p>
            <a:r>
              <a:rPr lang="ja-JP" altLang="en-US" sz="3200" b="1" dirty="0">
                <a:latin typeface="Meiryo UI" panose="020B0604030504040204" pitchFamily="50" charset="-128"/>
                <a:ea typeface="Meiryo UI" panose="020B0604030504040204" pitchFamily="50" charset="-128"/>
              </a:rPr>
              <a:t>７．</a:t>
            </a:r>
            <a:r>
              <a:rPr lang="en-US" altLang="ja-JP" sz="3200" b="1" dirty="0">
                <a:latin typeface="Meiryo UI" panose="020B0604030504040204" pitchFamily="50" charset="-128"/>
                <a:ea typeface="Meiryo UI" panose="020B0604030504040204" pitchFamily="50" charset="-128"/>
              </a:rPr>
              <a:t>Backup Slide</a:t>
            </a:r>
            <a:endParaRPr kumimoji="1" lang="ja-JP" altLang="en-US" sz="3200" b="1" dirty="0">
              <a:latin typeface="Meiryo UI" panose="020B0604030504040204" pitchFamily="50" charset="-128"/>
              <a:ea typeface="Meiryo UI" panose="020B0604030504040204" pitchFamily="50" charset="-128"/>
            </a:endParaRPr>
          </a:p>
        </p:txBody>
      </p:sp>
      <p:sp>
        <p:nvSpPr>
          <p:cNvPr id="5" name="テキスト ボックス 4"/>
          <p:cNvSpPr txBox="1"/>
          <p:nvPr/>
        </p:nvSpPr>
        <p:spPr>
          <a:xfrm>
            <a:off x="3432855" y="1067357"/>
            <a:ext cx="6847992" cy="4470455"/>
          </a:xfrm>
          <a:prstGeom prst="rect">
            <a:avLst/>
          </a:prstGeom>
          <a:noFill/>
        </p:spPr>
        <p:txBody>
          <a:bodyPr wrap="square" rtlCol="0">
            <a:spAutoFit/>
          </a:bodyPr>
          <a:lstStyle/>
          <a:p>
            <a:r>
              <a:rPr lang="ja-JP" altLang="en-US" sz="3200" b="1" dirty="0">
                <a:latin typeface="Meiryo UI" panose="020B0604030504040204" pitchFamily="50" charset="-128"/>
                <a:ea typeface="Meiryo UI" panose="020B0604030504040204" pitchFamily="50" charset="-128"/>
              </a:rPr>
              <a:t>・・・・・・・・・・・・・・・・・・・・・・・・・・・・</a:t>
            </a:r>
            <a:endParaRPr lang="en-US" altLang="ja-JP" sz="3200" b="1" dirty="0">
              <a:latin typeface="Meiryo UI" panose="020B0604030504040204" pitchFamily="50" charset="-128"/>
              <a:ea typeface="Meiryo UI" panose="020B0604030504040204" pitchFamily="50" charset="-128"/>
            </a:endParaRPr>
          </a:p>
          <a:p>
            <a:endParaRPr lang="en-US" altLang="ja-JP" sz="1000" b="1" dirty="0">
              <a:latin typeface="Meiryo UI" panose="020B0604030504040204" pitchFamily="50" charset="-128"/>
              <a:ea typeface="Meiryo UI" panose="020B0604030504040204" pitchFamily="50" charset="-128"/>
            </a:endParaRPr>
          </a:p>
          <a:p>
            <a:r>
              <a:rPr kumimoji="1" lang="ja-JP" altLang="en-US" sz="3200" b="1" dirty="0">
                <a:latin typeface="Meiryo UI" panose="020B0604030504040204" pitchFamily="50" charset="-128"/>
                <a:ea typeface="Meiryo UI" panose="020B0604030504040204" pitchFamily="50" charset="-128"/>
              </a:rPr>
              <a:t>　　　　　　・・・・・・・・・・・・・・・・・・・・・</a:t>
            </a:r>
            <a:endParaRPr kumimoji="1" lang="en-US" altLang="ja-JP" sz="3200" b="1" dirty="0">
              <a:latin typeface="Meiryo UI" panose="020B0604030504040204" pitchFamily="50" charset="-128"/>
              <a:ea typeface="Meiryo UI" panose="020B0604030504040204" pitchFamily="50" charset="-128"/>
            </a:endParaRPr>
          </a:p>
          <a:p>
            <a:endParaRPr kumimoji="1" lang="en-US" altLang="ja-JP" sz="1050" b="1" dirty="0">
              <a:latin typeface="Meiryo UI" panose="020B0604030504040204" pitchFamily="50" charset="-128"/>
              <a:ea typeface="Meiryo UI" panose="020B0604030504040204" pitchFamily="50" charset="-128"/>
            </a:endParaRPr>
          </a:p>
          <a:p>
            <a:r>
              <a:rPr lang="ja-JP" altLang="en-US" sz="3200" b="1" dirty="0">
                <a:latin typeface="Meiryo UI" panose="020B0604030504040204" pitchFamily="50" charset="-128"/>
                <a:ea typeface="Meiryo UI" panose="020B0604030504040204" pitchFamily="50" charset="-128"/>
              </a:rPr>
              <a:t>　　　　・・・・・・・・・・・・・・・・・・・・・・・</a:t>
            </a:r>
            <a:endParaRPr kumimoji="1" lang="en-US" altLang="ja-JP" sz="3200" b="1" dirty="0">
              <a:latin typeface="Meiryo UI" panose="020B0604030504040204" pitchFamily="50" charset="-128"/>
              <a:ea typeface="Meiryo UI" panose="020B0604030504040204" pitchFamily="50" charset="-128"/>
            </a:endParaRPr>
          </a:p>
          <a:p>
            <a:r>
              <a:rPr lang="ja-JP" altLang="en-US" sz="1000" b="1" dirty="0">
                <a:solidFill>
                  <a:srgbClr val="C00000"/>
                </a:solidFill>
                <a:latin typeface="Meiryo UI" panose="020B0604030504040204" pitchFamily="50" charset="-128"/>
                <a:ea typeface="Meiryo UI" panose="020B0604030504040204" pitchFamily="50" charset="-128"/>
              </a:rPr>
              <a:t>　・</a:t>
            </a:r>
            <a:endParaRPr kumimoji="1" lang="en-US" altLang="ja-JP" sz="1000" b="1" dirty="0">
              <a:latin typeface="Meiryo UI" panose="020B0604030504040204" pitchFamily="50" charset="-128"/>
              <a:ea typeface="Meiryo UI" panose="020B0604030504040204" pitchFamily="50" charset="-128"/>
            </a:endParaRPr>
          </a:p>
          <a:p>
            <a:r>
              <a:rPr lang="ja-JP" altLang="en-US" sz="3200" b="1" dirty="0">
                <a:latin typeface="Meiryo UI" panose="020B0604030504040204" pitchFamily="50" charset="-128"/>
                <a:ea typeface="Meiryo UI" panose="020B0604030504040204" pitchFamily="50" charset="-128"/>
              </a:rPr>
              <a:t>　　　　　　　　　　・・・・・・・・・・・・・・・・</a:t>
            </a:r>
            <a:endParaRPr lang="en-US" altLang="ja-JP" sz="3200" b="1" dirty="0">
              <a:latin typeface="Meiryo UI" panose="020B0604030504040204" pitchFamily="50" charset="-128"/>
              <a:ea typeface="Meiryo UI" panose="020B0604030504040204" pitchFamily="50" charset="-128"/>
            </a:endParaRPr>
          </a:p>
          <a:p>
            <a:endParaRPr lang="en-US" altLang="ja-JP" sz="1000" b="1" dirty="0">
              <a:latin typeface="Meiryo UI" panose="020B0604030504040204" pitchFamily="50" charset="-128"/>
              <a:ea typeface="Meiryo UI" panose="020B0604030504040204" pitchFamily="50" charset="-128"/>
            </a:endParaRPr>
          </a:p>
          <a:p>
            <a:r>
              <a:rPr kumimoji="1" lang="ja-JP" altLang="en-US" sz="3200" b="1" dirty="0">
                <a:latin typeface="Meiryo UI" panose="020B0604030504040204" pitchFamily="50" charset="-128"/>
                <a:ea typeface="Meiryo UI" panose="020B0604030504040204" pitchFamily="50" charset="-128"/>
              </a:rPr>
              <a:t>　　　　　　　　・・・・・・・・・・・・・・・・・・</a:t>
            </a:r>
            <a:endParaRPr kumimoji="1" lang="en-US" altLang="ja-JP" sz="3200" b="1" dirty="0">
              <a:latin typeface="Meiryo UI" panose="020B0604030504040204" pitchFamily="50" charset="-128"/>
              <a:ea typeface="Meiryo UI" panose="020B0604030504040204" pitchFamily="50" charset="-128"/>
            </a:endParaRPr>
          </a:p>
          <a:p>
            <a:endParaRPr lang="en-US" altLang="ja-JP" sz="1000" b="1" dirty="0">
              <a:latin typeface="Meiryo UI" panose="020B0604030504040204" pitchFamily="50" charset="-128"/>
              <a:ea typeface="Meiryo UI" panose="020B0604030504040204" pitchFamily="50" charset="-128"/>
            </a:endParaRPr>
          </a:p>
          <a:p>
            <a:r>
              <a:rPr lang="ja-JP" altLang="en-US" sz="3200" b="1" dirty="0">
                <a:latin typeface="Meiryo UI" panose="020B0604030504040204" pitchFamily="50" charset="-128"/>
                <a:ea typeface="Meiryo UI" panose="020B0604030504040204" pitchFamily="50" charset="-128"/>
              </a:rPr>
              <a:t>・・・・・・・・・・・・・・・・・・・・・・・・・・・・</a:t>
            </a:r>
            <a:endParaRPr lang="en-US" altLang="ja-JP" sz="3200" b="1" dirty="0">
              <a:latin typeface="Meiryo UI" panose="020B0604030504040204" pitchFamily="50" charset="-128"/>
              <a:ea typeface="Meiryo UI" panose="020B0604030504040204" pitchFamily="50" charset="-128"/>
            </a:endParaRPr>
          </a:p>
          <a:p>
            <a:endParaRPr lang="en-US" altLang="ja-JP" sz="1000" b="1" dirty="0">
              <a:latin typeface="Meiryo UI" panose="020B0604030504040204" pitchFamily="50" charset="-128"/>
              <a:ea typeface="Meiryo UI" panose="020B0604030504040204" pitchFamily="50" charset="-128"/>
            </a:endParaRPr>
          </a:p>
          <a:p>
            <a:r>
              <a:rPr lang="ja-JP" altLang="en-US" sz="3200" b="1" dirty="0">
                <a:latin typeface="Meiryo UI" panose="020B0604030504040204" pitchFamily="50" charset="-128"/>
                <a:ea typeface="Meiryo UI" panose="020B0604030504040204" pitchFamily="50" charset="-128"/>
              </a:rPr>
              <a:t>　　　　　・・・・・・・・・・・・・・・・・・・・・・</a:t>
            </a:r>
            <a:r>
              <a:rPr kumimoji="1" lang="ja-JP" altLang="en-US" sz="3200" b="1" dirty="0">
                <a:latin typeface="Meiryo UI" panose="020B0604030504040204" pitchFamily="50" charset="-128"/>
                <a:ea typeface="Meiryo UI" panose="020B0604030504040204" pitchFamily="50" charset="-128"/>
              </a:rPr>
              <a:t>　</a:t>
            </a:r>
          </a:p>
        </p:txBody>
      </p:sp>
      <p:sp>
        <p:nvSpPr>
          <p:cNvPr id="6" name="テキスト ボックス 5"/>
          <p:cNvSpPr txBox="1"/>
          <p:nvPr/>
        </p:nvSpPr>
        <p:spPr>
          <a:xfrm>
            <a:off x="9474199" y="1067357"/>
            <a:ext cx="1130301" cy="4470455"/>
          </a:xfrm>
          <a:prstGeom prst="rect">
            <a:avLst/>
          </a:prstGeom>
          <a:noFill/>
        </p:spPr>
        <p:txBody>
          <a:bodyPr wrap="square" rtlCol="0">
            <a:spAutoFit/>
          </a:bodyPr>
          <a:lstStyle/>
          <a:p>
            <a:r>
              <a:rPr lang="ja-JP" altLang="en-US" sz="3200" b="1" dirty="0">
                <a:latin typeface="Meiryo UI" panose="020B0604030504040204" pitchFamily="50" charset="-128"/>
                <a:ea typeface="Meiryo UI" panose="020B0604030504040204" pitchFamily="50" charset="-128"/>
              </a:rPr>
              <a:t>０</a:t>
            </a:r>
            <a:endParaRPr lang="en-US" altLang="ja-JP" sz="3200" b="1" dirty="0">
              <a:latin typeface="Meiryo UI" panose="020B0604030504040204" pitchFamily="50" charset="-128"/>
              <a:ea typeface="Meiryo UI" panose="020B0604030504040204" pitchFamily="50" charset="-128"/>
            </a:endParaRPr>
          </a:p>
          <a:p>
            <a:endParaRPr lang="en-US" altLang="ja-JP" sz="1000" b="1" dirty="0">
              <a:latin typeface="Meiryo UI" panose="020B0604030504040204" pitchFamily="50" charset="-128"/>
              <a:ea typeface="Meiryo UI" panose="020B0604030504040204" pitchFamily="50" charset="-128"/>
            </a:endParaRPr>
          </a:p>
          <a:p>
            <a:r>
              <a:rPr kumimoji="1" lang="ja-JP" altLang="en-US" sz="3200" b="1" dirty="0">
                <a:latin typeface="Meiryo UI" panose="020B0604030504040204" pitchFamily="50" charset="-128"/>
                <a:ea typeface="Meiryo UI" panose="020B0604030504040204" pitchFamily="50" charset="-128"/>
              </a:rPr>
              <a:t>１</a:t>
            </a:r>
            <a:endParaRPr kumimoji="1" lang="en-US" altLang="ja-JP" sz="3200" b="1" dirty="0">
              <a:latin typeface="Meiryo UI" panose="020B0604030504040204" pitchFamily="50" charset="-128"/>
              <a:ea typeface="Meiryo UI" panose="020B0604030504040204" pitchFamily="50" charset="-128"/>
            </a:endParaRPr>
          </a:p>
          <a:p>
            <a:endParaRPr kumimoji="1" lang="en-US" altLang="ja-JP" sz="1050" b="1" dirty="0">
              <a:latin typeface="Meiryo UI" panose="020B0604030504040204" pitchFamily="50" charset="-128"/>
              <a:ea typeface="Meiryo UI" panose="020B0604030504040204" pitchFamily="50" charset="-128"/>
            </a:endParaRPr>
          </a:p>
          <a:p>
            <a:r>
              <a:rPr lang="ja-JP" altLang="en-US" sz="3200" b="1" dirty="0">
                <a:latin typeface="Meiryo UI" panose="020B0604030504040204" pitchFamily="50" charset="-128"/>
                <a:ea typeface="Meiryo UI" panose="020B0604030504040204" pitchFamily="50" charset="-128"/>
              </a:rPr>
              <a:t>２</a:t>
            </a:r>
            <a:endParaRPr kumimoji="1" lang="en-US" altLang="ja-JP" sz="3200" b="1" dirty="0">
              <a:latin typeface="Meiryo UI" panose="020B0604030504040204" pitchFamily="50" charset="-128"/>
              <a:ea typeface="Meiryo UI" panose="020B0604030504040204" pitchFamily="50" charset="-128"/>
            </a:endParaRPr>
          </a:p>
          <a:p>
            <a:endParaRPr kumimoji="1" lang="en-US" altLang="ja-JP" sz="1000" b="1" dirty="0">
              <a:latin typeface="Meiryo UI" panose="020B0604030504040204" pitchFamily="50" charset="-128"/>
              <a:ea typeface="Meiryo UI" panose="020B0604030504040204" pitchFamily="50" charset="-128"/>
            </a:endParaRPr>
          </a:p>
          <a:p>
            <a:r>
              <a:rPr lang="ja-JP" altLang="en-US" sz="3200" b="1" dirty="0">
                <a:latin typeface="Meiryo UI" panose="020B0604030504040204" pitchFamily="50" charset="-128"/>
                <a:ea typeface="Meiryo UI" panose="020B0604030504040204" pitchFamily="50" charset="-128"/>
              </a:rPr>
              <a:t>３</a:t>
            </a:r>
            <a:endParaRPr lang="en-US" altLang="ja-JP" sz="3200" b="1" dirty="0">
              <a:latin typeface="Meiryo UI" panose="020B0604030504040204" pitchFamily="50" charset="-128"/>
              <a:ea typeface="Meiryo UI" panose="020B0604030504040204" pitchFamily="50" charset="-128"/>
            </a:endParaRPr>
          </a:p>
          <a:p>
            <a:endParaRPr lang="en-US" altLang="ja-JP" sz="1000" b="1" dirty="0">
              <a:latin typeface="Meiryo UI" panose="020B0604030504040204" pitchFamily="50" charset="-128"/>
              <a:ea typeface="Meiryo UI" panose="020B0604030504040204" pitchFamily="50" charset="-128"/>
            </a:endParaRPr>
          </a:p>
          <a:p>
            <a:r>
              <a:rPr kumimoji="1" lang="ja-JP" altLang="en-US" sz="3200" b="1" dirty="0">
                <a:latin typeface="Meiryo UI" panose="020B0604030504040204" pitchFamily="50" charset="-128"/>
                <a:ea typeface="Meiryo UI" panose="020B0604030504040204" pitchFamily="50" charset="-128"/>
              </a:rPr>
              <a:t>４</a:t>
            </a:r>
            <a:endParaRPr kumimoji="1" lang="en-US" altLang="ja-JP" sz="3200" b="1" dirty="0">
              <a:latin typeface="Meiryo UI" panose="020B0604030504040204" pitchFamily="50" charset="-128"/>
              <a:ea typeface="Meiryo UI" panose="020B0604030504040204" pitchFamily="50" charset="-128"/>
            </a:endParaRPr>
          </a:p>
          <a:p>
            <a:endParaRPr kumimoji="1" lang="en-US" altLang="ja-JP" sz="1000" b="1" dirty="0">
              <a:latin typeface="Meiryo UI" panose="020B0604030504040204" pitchFamily="50" charset="-128"/>
              <a:ea typeface="Meiryo UI" panose="020B0604030504040204" pitchFamily="50" charset="-128"/>
            </a:endParaRPr>
          </a:p>
          <a:p>
            <a:r>
              <a:rPr lang="ja-JP" altLang="en-US" sz="3200" b="1" dirty="0">
                <a:latin typeface="Meiryo UI" panose="020B0604030504040204" pitchFamily="50" charset="-128"/>
                <a:ea typeface="Meiryo UI" panose="020B0604030504040204" pitchFamily="50" charset="-128"/>
              </a:rPr>
              <a:t>５</a:t>
            </a:r>
            <a:endParaRPr lang="en-US" altLang="ja-JP" sz="3200" b="1" dirty="0">
              <a:latin typeface="Meiryo UI" panose="020B0604030504040204" pitchFamily="50" charset="-128"/>
              <a:ea typeface="Meiryo UI" panose="020B0604030504040204" pitchFamily="50" charset="-128"/>
            </a:endParaRPr>
          </a:p>
          <a:p>
            <a:endParaRPr lang="en-US" altLang="ja-JP" sz="1000" b="1" dirty="0">
              <a:latin typeface="Meiryo UI" panose="020B0604030504040204" pitchFamily="50" charset="-128"/>
              <a:ea typeface="Meiryo UI" panose="020B0604030504040204" pitchFamily="50" charset="-128"/>
            </a:endParaRPr>
          </a:p>
          <a:p>
            <a:r>
              <a:rPr lang="ja-JP" altLang="en-US" sz="3200" b="1" dirty="0">
                <a:latin typeface="Meiryo UI" panose="020B0604030504040204" pitchFamily="50" charset="-128"/>
                <a:ea typeface="Meiryo UI" panose="020B0604030504040204" pitchFamily="50" charset="-128"/>
              </a:rPr>
              <a:t>６</a:t>
            </a:r>
            <a:endParaRPr kumimoji="1" lang="ja-JP" altLang="en-US" sz="32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721249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2056" y="0"/>
            <a:ext cx="12189943" cy="584775"/>
          </a:xfrm>
          <a:prstGeom prst="rect">
            <a:avLst/>
          </a:prstGeom>
          <a:noFill/>
        </p:spPr>
        <p:txBody>
          <a:bodyPr wrap="square" rtlCol="0">
            <a:spAutoFit/>
          </a:bodyPr>
          <a:lstStyle/>
          <a:p>
            <a:pPr algn="ctr"/>
            <a:r>
              <a:rPr kumimoji="1" lang="en-US" altLang="ja-JP" sz="3200" b="1" dirty="0">
                <a:latin typeface="Meiryo UI" panose="020B0604030504040204" pitchFamily="50" charset="-128"/>
                <a:ea typeface="Meiryo UI" panose="020B0604030504040204" pitchFamily="50" charset="-128"/>
              </a:rPr>
              <a:t>PET</a:t>
            </a:r>
            <a:endParaRPr kumimoji="1" lang="ja-JP" altLang="en-US" sz="3200" b="1" dirty="0">
              <a:latin typeface="Meiryo UI" panose="020B0604030504040204" pitchFamily="50" charset="-128"/>
              <a:ea typeface="Meiryo UI" panose="020B0604030504040204" pitchFamily="50" charset="-128"/>
            </a:endParaRPr>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6" y="1739900"/>
            <a:ext cx="5238750" cy="4781550"/>
          </a:xfrm>
          <a:prstGeom prst="rect">
            <a:avLst/>
          </a:prstGeom>
        </p:spPr>
      </p:pic>
      <p:sp>
        <p:nvSpPr>
          <p:cNvPr id="4" name="正方形/長方形 3"/>
          <p:cNvSpPr/>
          <p:nvPr/>
        </p:nvSpPr>
        <p:spPr>
          <a:xfrm>
            <a:off x="616715" y="6603425"/>
            <a:ext cx="4009431" cy="253916"/>
          </a:xfrm>
          <a:prstGeom prst="rect">
            <a:avLst/>
          </a:prstGeom>
        </p:spPr>
        <p:txBody>
          <a:bodyPr wrap="none">
            <a:spAutoFit/>
          </a:bodyPr>
          <a:lstStyle/>
          <a:p>
            <a:r>
              <a:rPr lang="ja-JP" altLang="en-US" sz="1050" dirty="0">
                <a:latin typeface="Meiryo UI" panose="020B0604030504040204" pitchFamily="50" charset="-128"/>
                <a:ea typeface="Meiryo UI" panose="020B0604030504040204" pitchFamily="50" charset="-128"/>
              </a:rPr>
              <a:t>（出典）</a:t>
            </a:r>
            <a:r>
              <a:rPr lang="en-US" altLang="ja-JP" sz="1050" dirty="0">
                <a:latin typeface="Meiryo UI" panose="020B0604030504040204" pitchFamily="50" charset="-128"/>
                <a:ea typeface="Meiryo UI" panose="020B0604030504040204" pitchFamily="50" charset="-128"/>
              </a:rPr>
              <a:t>http://www.riken.jp/pr/press/2017/20170215_2/</a:t>
            </a:r>
            <a:endParaRPr lang="ja-JP" altLang="en-US" sz="1050" dirty="0">
              <a:latin typeface="Meiryo UI" panose="020B0604030504040204" pitchFamily="50" charset="-128"/>
              <a:ea typeface="Meiryo UI" panose="020B0604030504040204" pitchFamily="50" charset="-128"/>
            </a:endParaRPr>
          </a:p>
        </p:txBody>
      </p:sp>
      <p:sp>
        <p:nvSpPr>
          <p:cNvPr id="5" name="正方形/長方形 4"/>
          <p:cNvSpPr/>
          <p:nvPr/>
        </p:nvSpPr>
        <p:spPr>
          <a:xfrm>
            <a:off x="4616749" y="400109"/>
            <a:ext cx="3049809" cy="369332"/>
          </a:xfrm>
          <a:prstGeom prst="rect">
            <a:avLst/>
          </a:prstGeom>
        </p:spPr>
        <p:txBody>
          <a:bodyPr wrap="none">
            <a:spAutoFit/>
          </a:bodyPr>
          <a:lstStyle/>
          <a:p>
            <a:r>
              <a:rPr lang="en-US" altLang="ja-JP" dirty="0"/>
              <a:t>Positron Emission Tomography</a:t>
            </a:r>
            <a:endParaRPr lang="ja-JP" altLang="en-US" dirty="0"/>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8913" y="1739900"/>
            <a:ext cx="6300363" cy="4914283"/>
          </a:xfrm>
          <a:prstGeom prst="rect">
            <a:avLst/>
          </a:prstGeom>
        </p:spPr>
      </p:pic>
      <p:sp>
        <p:nvSpPr>
          <p:cNvPr id="8" name="正方形/長方形 7"/>
          <p:cNvSpPr/>
          <p:nvPr/>
        </p:nvSpPr>
        <p:spPr>
          <a:xfrm>
            <a:off x="1" y="784939"/>
            <a:ext cx="12191999" cy="830997"/>
          </a:xfrm>
          <a:prstGeom prst="rect">
            <a:avLst/>
          </a:prstGeom>
        </p:spPr>
        <p:txBody>
          <a:bodyPr wrap="square">
            <a:spAutoFit/>
          </a:bodyPr>
          <a:lstStyle/>
          <a:p>
            <a:r>
              <a:rPr lang="ja-JP" altLang="en-US" sz="1600" dirty="0">
                <a:latin typeface="Meiryo UI" panose="020B0604030504040204" pitchFamily="50" charset="-128"/>
                <a:ea typeface="Meiryo UI" panose="020B0604030504040204" pitchFamily="50" charset="-128"/>
              </a:rPr>
              <a:t>原子核は陽子と中性子から構成される。ある種の同位体では、不釣り合いに陽子が多いと、中性子に変化し、その際、余った＋の電荷、陽電子</a:t>
            </a:r>
            <a:r>
              <a:rPr lang="en-US" altLang="ja-JP" sz="1600" dirty="0">
                <a:latin typeface="Meiryo UI" panose="020B0604030504040204" pitchFamily="50" charset="-128"/>
                <a:ea typeface="Meiryo UI" panose="020B0604030504040204" pitchFamily="50" charset="-128"/>
              </a:rPr>
              <a:t>(positron)</a:t>
            </a:r>
            <a:r>
              <a:rPr lang="ja-JP" altLang="en-US" sz="1600" dirty="0">
                <a:latin typeface="Meiryo UI" panose="020B0604030504040204" pitchFamily="50" charset="-128"/>
                <a:ea typeface="Meiryo UI" panose="020B0604030504040204" pitchFamily="50" charset="-128"/>
              </a:rPr>
              <a:t>が放出される。この陽電子は非常に不安定で、周りにある陰電子（普通の電子）と衝突して消失する。この時、消滅放射線のエネルギーを丁度</a:t>
            </a:r>
            <a:r>
              <a:rPr lang="en-US" altLang="ja-JP" sz="1600" dirty="0">
                <a:latin typeface="Meiryo UI" panose="020B0604030504040204" pitchFamily="50" charset="-128"/>
                <a:ea typeface="Meiryo UI" panose="020B0604030504040204" pitchFamily="50" charset="-128"/>
              </a:rPr>
              <a:t>180°</a:t>
            </a:r>
            <a:r>
              <a:rPr lang="ja-JP" altLang="en-US" sz="1600" dirty="0">
                <a:latin typeface="Meiryo UI" panose="020B0604030504040204" pitchFamily="50" charset="-128"/>
                <a:ea typeface="Meiryo UI" panose="020B0604030504040204" pitchFamily="50" charset="-128"/>
              </a:rPr>
              <a:t>の方向に</a:t>
            </a:r>
            <a:r>
              <a:rPr lang="en-US" altLang="ja-JP" sz="1600" dirty="0">
                <a:latin typeface="Meiryo UI" panose="020B0604030504040204" pitchFamily="50" charset="-128"/>
                <a:ea typeface="Meiryo UI" panose="020B0604030504040204" pitchFamily="50" charset="-128"/>
              </a:rPr>
              <a:t>2</a:t>
            </a:r>
            <a:r>
              <a:rPr lang="ja-JP" altLang="en-US" sz="1600" dirty="0">
                <a:latin typeface="Meiryo UI" panose="020B0604030504040204" pitchFamily="50" charset="-128"/>
                <a:ea typeface="Meiryo UI" panose="020B0604030504040204" pitchFamily="50" charset="-128"/>
              </a:rPr>
              <a:t>本出す。この対向する</a:t>
            </a:r>
            <a:r>
              <a:rPr lang="en-US" altLang="ja-JP" sz="1600" dirty="0">
                <a:latin typeface="Meiryo UI" panose="020B0604030504040204" pitchFamily="50" charset="-128"/>
                <a:ea typeface="Meiryo UI" panose="020B0604030504040204" pitchFamily="50" charset="-128"/>
              </a:rPr>
              <a:t>2</a:t>
            </a:r>
            <a:r>
              <a:rPr lang="ja-JP" altLang="en-US" sz="1600" dirty="0" err="1">
                <a:latin typeface="Meiryo UI" panose="020B0604030504040204" pitchFamily="50" charset="-128"/>
                <a:ea typeface="Meiryo UI" panose="020B0604030504040204" pitchFamily="50" charset="-128"/>
              </a:rPr>
              <a:t>つの</a:t>
            </a:r>
            <a:r>
              <a:rPr lang="ja-JP" altLang="en-US" sz="1600" dirty="0">
                <a:latin typeface="Meiryo UI" panose="020B0604030504040204" pitchFamily="50" charset="-128"/>
                <a:ea typeface="Meiryo UI" panose="020B0604030504040204" pitchFamily="50" charset="-128"/>
              </a:rPr>
              <a:t>エネルギー検出器し、位置を特定（計測）する。</a:t>
            </a:r>
          </a:p>
        </p:txBody>
      </p:sp>
      <p:sp>
        <p:nvSpPr>
          <p:cNvPr id="15" name="正方形/長方形 14"/>
          <p:cNvSpPr/>
          <p:nvPr/>
        </p:nvSpPr>
        <p:spPr>
          <a:xfrm>
            <a:off x="7124578" y="6600431"/>
            <a:ext cx="3563796" cy="253916"/>
          </a:xfrm>
          <a:prstGeom prst="rect">
            <a:avLst/>
          </a:prstGeom>
        </p:spPr>
        <p:txBody>
          <a:bodyPr wrap="none">
            <a:spAutoFit/>
          </a:bodyPr>
          <a:lstStyle/>
          <a:p>
            <a:r>
              <a:rPr lang="ja-JP" altLang="en-US" sz="1050" dirty="0">
                <a:latin typeface="Meiryo UI" panose="020B0604030504040204" pitchFamily="50" charset="-128"/>
                <a:ea typeface="Meiryo UI" panose="020B0604030504040204" pitchFamily="50" charset="-128"/>
              </a:rPr>
              <a:t>（出典）</a:t>
            </a:r>
            <a:r>
              <a:rPr lang="en-US" altLang="ja-JP" sz="1050" dirty="0">
                <a:latin typeface="Meiryo UI" panose="020B0604030504040204" pitchFamily="50" charset="-128"/>
                <a:ea typeface="Meiryo UI" panose="020B0604030504040204" pitchFamily="50" charset="-128"/>
              </a:rPr>
              <a:t>https://medical-checkup.biz/archives/1239</a:t>
            </a:r>
            <a:endParaRPr lang="ja-JP" altLang="en-US" sz="1050" dirty="0">
              <a:latin typeface="Meiryo UI" panose="020B0604030504040204" pitchFamily="50" charset="-128"/>
              <a:ea typeface="Meiryo UI" panose="020B0604030504040204" pitchFamily="50" charset="-128"/>
            </a:endParaRPr>
          </a:p>
        </p:txBody>
      </p:sp>
      <p:sp>
        <p:nvSpPr>
          <p:cNvPr id="9" name="テキスト ボックス 8"/>
          <p:cNvSpPr txBox="1"/>
          <p:nvPr/>
        </p:nvSpPr>
        <p:spPr>
          <a:xfrm>
            <a:off x="5097666" y="2312253"/>
            <a:ext cx="584200" cy="830997"/>
          </a:xfrm>
          <a:prstGeom prst="rect">
            <a:avLst/>
          </a:prstGeom>
          <a:noFill/>
        </p:spPr>
        <p:txBody>
          <a:bodyPr wrap="square" rtlCol="0">
            <a:spAutoFit/>
          </a:bodyPr>
          <a:lstStyle/>
          <a:p>
            <a:r>
              <a:rPr kumimoji="1" lang="en-US" altLang="ja-JP" sz="1200" b="1" baseline="30000" dirty="0">
                <a:latin typeface="Meiryo UI" panose="020B0604030504040204" pitchFamily="50" charset="-128"/>
                <a:ea typeface="Meiryo UI" panose="020B0604030504040204" pitchFamily="50" charset="-128"/>
              </a:rPr>
              <a:t>11</a:t>
            </a:r>
            <a:r>
              <a:rPr kumimoji="1" lang="en-US" altLang="ja-JP" sz="1200" b="1" dirty="0">
                <a:latin typeface="Meiryo UI" panose="020B0604030504040204" pitchFamily="50" charset="-128"/>
                <a:ea typeface="Meiryo UI" panose="020B0604030504040204" pitchFamily="50" charset="-128"/>
              </a:rPr>
              <a:t>C</a:t>
            </a:r>
          </a:p>
          <a:p>
            <a:r>
              <a:rPr lang="en-US" altLang="ja-JP" sz="1200" b="1" baseline="30000" dirty="0">
                <a:latin typeface="Meiryo UI" panose="020B0604030504040204" pitchFamily="50" charset="-128"/>
                <a:ea typeface="Meiryo UI" panose="020B0604030504040204" pitchFamily="50" charset="-128"/>
              </a:rPr>
              <a:t>13</a:t>
            </a:r>
            <a:r>
              <a:rPr lang="en-US" altLang="ja-JP" sz="1200" b="1" dirty="0">
                <a:latin typeface="Meiryo UI" panose="020B0604030504040204" pitchFamily="50" charset="-128"/>
                <a:ea typeface="Meiryo UI" panose="020B0604030504040204" pitchFamily="50" charset="-128"/>
              </a:rPr>
              <a:t>N</a:t>
            </a:r>
          </a:p>
          <a:p>
            <a:r>
              <a:rPr lang="en-US" altLang="ja-JP" sz="1200" b="1" baseline="30000" dirty="0">
                <a:latin typeface="Meiryo UI" panose="020B0604030504040204" pitchFamily="50" charset="-128"/>
                <a:ea typeface="Meiryo UI" panose="020B0604030504040204" pitchFamily="50" charset="-128"/>
              </a:rPr>
              <a:t>15</a:t>
            </a:r>
            <a:r>
              <a:rPr lang="en-US" altLang="ja-JP" sz="1200" b="1" dirty="0">
                <a:latin typeface="Meiryo UI" panose="020B0604030504040204" pitchFamily="50" charset="-128"/>
                <a:ea typeface="Meiryo UI" panose="020B0604030504040204" pitchFamily="50" charset="-128"/>
              </a:rPr>
              <a:t>O</a:t>
            </a:r>
          </a:p>
          <a:p>
            <a:r>
              <a:rPr lang="en-US" altLang="ja-JP" sz="1200" b="1" baseline="30000" dirty="0">
                <a:latin typeface="Meiryo UI" panose="020B0604030504040204" pitchFamily="50" charset="-128"/>
                <a:ea typeface="Meiryo UI" panose="020B0604030504040204" pitchFamily="50" charset="-128"/>
              </a:rPr>
              <a:t>18</a:t>
            </a:r>
            <a:r>
              <a:rPr lang="en-US" altLang="ja-JP" sz="1200" b="1" dirty="0">
                <a:latin typeface="Meiryo UI" panose="020B0604030504040204" pitchFamily="50" charset="-128"/>
                <a:ea typeface="Meiryo UI" panose="020B0604030504040204" pitchFamily="50" charset="-128"/>
              </a:rPr>
              <a:t>F</a:t>
            </a:r>
            <a:endParaRPr kumimoji="1" lang="ja-JP" altLang="en-US" sz="1200" b="1" dirty="0">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4951232" y="4197041"/>
            <a:ext cx="2379580" cy="769441"/>
          </a:xfrm>
          <a:prstGeom prst="rect">
            <a:avLst/>
          </a:prstGeom>
          <a:noFill/>
        </p:spPr>
        <p:txBody>
          <a:bodyPr wrap="square" rtlCol="0">
            <a:spAutoFit/>
          </a:bodyPr>
          <a:lstStyle/>
          <a:p>
            <a:r>
              <a:rPr kumimoji="1" lang="ja-JP" altLang="en-US" sz="1600" b="1" dirty="0">
                <a:solidFill>
                  <a:srgbClr val="C00000"/>
                </a:solidFill>
                <a:latin typeface="Meiryo UI" panose="020B0604030504040204" pitchFamily="50" charset="-128"/>
                <a:ea typeface="Meiryo UI" panose="020B0604030504040204" pitchFamily="50" charset="-128"/>
              </a:rPr>
              <a:t>陽</a:t>
            </a:r>
            <a:r>
              <a:rPr kumimoji="1" lang="ja-JP" altLang="en-US" sz="1600" b="1" dirty="0">
                <a:latin typeface="Meiryo UI" panose="020B0604030504040204" pitchFamily="50" charset="-128"/>
                <a:ea typeface="Meiryo UI" panose="020B0604030504040204" pitchFamily="50" charset="-128"/>
              </a:rPr>
              <a:t>電子は電子の反粒子</a:t>
            </a:r>
            <a:endParaRPr kumimoji="1" lang="en-US" altLang="ja-JP" sz="1600" b="1" dirty="0">
              <a:latin typeface="Meiryo UI" panose="020B0604030504040204" pitchFamily="50" charset="-128"/>
              <a:ea typeface="Meiryo UI" panose="020B0604030504040204" pitchFamily="50" charset="-128"/>
            </a:endParaRPr>
          </a:p>
          <a:p>
            <a:r>
              <a:rPr lang="ja-JP" altLang="en-US" sz="1600" b="1" dirty="0">
                <a:latin typeface="Meiryo UI" panose="020B0604030504040204" pitchFamily="50" charset="-128"/>
                <a:ea typeface="Meiryo UI" panose="020B0604030504040204" pitchFamily="50" charset="-128"/>
              </a:rPr>
              <a:t>・・・・・対消滅する</a:t>
            </a:r>
            <a:endParaRPr lang="en-US" altLang="ja-JP" sz="1600" b="1" dirty="0">
              <a:latin typeface="Meiryo UI" panose="020B0604030504040204" pitchFamily="50" charset="-128"/>
              <a:ea typeface="Meiryo UI" panose="020B0604030504040204" pitchFamily="50" charset="-128"/>
            </a:endParaRPr>
          </a:p>
          <a:p>
            <a:r>
              <a:rPr kumimoji="1" lang="ja-JP" altLang="en-US" sz="1200" b="1" dirty="0">
                <a:latin typeface="Meiryo UI" panose="020B0604030504040204" pitchFamily="50" charset="-128"/>
                <a:ea typeface="Meiryo UI" panose="020B0604030504040204" pitchFamily="50" charset="-128"/>
              </a:rPr>
              <a:t>英</a:t>
            </a:r>
            <a:r>
              <a:rPr lang="ja-JP" altLang="en-US" sz="1200" b="1" dirty="0">
                <a:latin typeface="Meiryo UI" panose="020B0604030504040204" pitchFamily="50" charset="-128"/>
                <a:ea typeface="Meiryo UI" panose="020B0604030504040204" pitchFamily="50" charset="-128"/>
              </a:rPr>
              <a:t>理論</a:t>
            </a:r>
            <a:r>
              <a:rPr kumimoji="1" lang="ja-JP" altLang="en-US" sz="1200" b="1" dirty="0">
                <a:latin typeface="Meiryo UI" panose="020B0604030504040204" pitchFamily="50" charset="-128"/>
                <a:ea typeface="Meiryo UI" panose="020B0604030504040204" pitchFamily="50" charset="-128"/>
              </a:rPr>
              <a:t>物理学者 ポール・ディラック</a:t>
            </a:r>
          </a:p>
        </p:txBody>
      </p:sp>
    </p:spTree>
    <p:extLst>
      <p:ext uri="{BB962C8B-B14F-4D97-AF65-F5344CB8AC3E}">
        <p14:creationId xmlns:p14="http://schemas.microsoft.com/office/powerpoint/2010/main" val="886174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6" descr="synap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6" y="2291146"/>
            <a:ext cx="4303244" cy="322970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0"/>
            <a:ext cx="12192000" cy="584775"/>
          </a:xfrm>
          <a:prstGeom prst="rect">
            <a:avLst/>
          </a:prstGeom>
          <a:noFill/>
        </p:spPr>
        <p:txBody>
          <a:bodyPr wrap="square" rtlCol="0">
            <a:spAutoFit/>
          </a:bodyPr>
          <a:lstStyle/>
          <a:p>
            <a:pPr algn="ctr"/>
            <a:r>
              <a:rPr lang="en-US" altLang="ja-JP" sz="3200" b="1" dirty="0">
                <a:latin typeface="Meiryo UI" panose="020B0604030504040204" pitchFamily="50" charset="-128"/>
                <a:ea typeface="Meiryo UI" panose="020B0604030504040204" pitchFamily="50" charset="-128"/>
              </a:rPr>
              <a:t>fMRI</a:t>
            </a:r>
            <a:endParaRPr kumimoji="1" lang="ja-JP" altLang="en-US" sz="3200" b="1" dirty="0">
              <a:latin typeface="Meiryo UI" panose="020B0604030504040204" pitchFamily="50" charset="-128"/>
              <a:ea typeface="Meiryo UI" panose="020B0604030504040204" pitchFamily="50" charset="-128"/>
            </a:endParaRPr>
          </a:p>
        </p:txBody>
      </p:sp>
      <p:sp>
        <p:nvSpPr>
          <p:cNvPr id="10" name="正方形/長方形 9"/>
          <p:cNvSpPr/>
          <p:nvPr/>
        </p:nvSpPr>
        <p:spPr>
          <a:xfrm>
            <a:off x="4270575" y="482278"/>
            <a:ext cx="3733523" cy="338554"/>
          </a:xfrm>
          <a:prstGeom prst="rect">
            <a:avLst/>
          </a:prstGeom>
        </p:spPr>
        <p:txBody>
          <a:bodyPr wrap="none">
            <a:spAutoFit/>
          </a:bodyPr>
          <a:lstStyle/>
          <a:p>
            <a:r>
              <a:rPr lang="en-US" altLang="ja-JP" sz="1400" dirty="0">
                <a:latin typeface="Meiryo UI" panose="020B0604030504040204" pitchFamily="50" charset="-128"/>
                <a:ea typeface="Meiryo UI" panose="020B0604030504040204" pitchFamily="50" charset="-128"/>
              </a:rPr>
              <a:t>functional Magnetic Resonance Imaging</a:t>
            </a:r>
            <a:r>
              <a:rPr lang="en-US" altLang="ja-JP" sz="1600" dirty="0">
                <a:latin typeface="Meiryo UI" panose="020B0604030504040204" pitchFamily="50" charset="-128"/>
                <a:ea typeface="Meiryo UI" panose="020B0604030504040204" pitchFamily="50" charset="-128"/>
              </a:rPr>
              <a:t> </a:t>
            </a:r>
            <a:endParaRPr lang="ja-JP" altLang="en-US" sz="1600" dirty="0">
              <a:latin typeface="Meiryo UI" panose="020B0604030504040204" pitchFamily="50" charset="-128"/>
              <a:ea typeface="Meiryo UI" panose="020B0604030504040204" pitchFamily="50" charset="-128"/>
            </a:endParaRPr>
          </a:p>
        </p:txBody>
      </p:sp>
      <p:pic>
        <p:nvPicPr>
          <p:cNvPr id="31"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98979" y="2317938"/>
            <a:ext cx="2365375" cy="314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Rectangle 8"/>
          <p:cNvSpPr>
            <a:spLocks noChangeArrowheads="1"/>
          </p:cNvSpPr>
          <p:nvPr/>
        </p:nvSpPr>
        <p:spPr bwMode="auto">
          <a:xfrm>
            <a:off x="444017" y="841226"/>
            <a:ext cx="10659959" cy="8125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nSpc>
                <a:spcPct val="130000"/>
              </a:lnSpc>
            </a:pPr>
            <a:r>
              <a:rPr lang="ja-JP" altLang="en-US" dirty="0">
                <a:latin typeface="Meiryo UI" panose="020B0604030504040204" pitchFamily="50" charset="-128"/>
                <a:ea typeface="Meiryo UI" panose="020B0604030504040204" pitchFamily="50" charset="-128"/>
              </a:rPr>
              <a:t>「神経活動はその部位の血流変化に現れる」刺激により神経活動が活発化すると、ニューロンによる酸素消費が増し、必要な酸素を供給するためにその部分の血流が増える。即ち、その部位の酸素化ヘモグロビンの量が増える。</a:t>
            </a:r>
          </a:p>
        </p:txBody>
      </p:sp>
      <p:sp>
        <p:nvSpPr>
          <p:cNvPr id="34" name="Rectangle 9"/>
          <p:cNvSpPr>
            <a:spLocks noChangeArrowheads="1"/>
          </p:cNvSpPr>
          <p:nvPr/>
        </p:nvSpPr>
        <p:spPr bwMode="auto">
          <a:xfrm>
            <a:off x="444500" y="5999737"/>
            <a:ext cx="11112500" cy="7325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nSpc>
                <a:spcPct val="130000"/>
              </a:lnSpc>
            </a:pPr>
            <a:r>
              <a:rPr lang="ja-JP" altLang="en-US" sz="1600" dirty="0">
                <a:latin typeface="Meiryo UI" panose="020B0604030504040204" pitchFamily="50" charset="-128"/>
                <a:ea typeface="Meiryo UI" panose="020B0604030504040204" pitchFamily="50" charset="-128"/>
              </a:rPr>
              <a:t>酸素化ヘモグロビンの量が増えると、</a:t>
            </a:r>
            <a:r>
              <a:rPr lang="en-US" altLang="ja-JP" sz="1600" dirty="0">
                <a:latin typeface="Meiryo UI" panose="020B0604030504040204" pitchFamily="50" charset="-128"/>
                <a:ea typeface="Meiryo UI" panose="020B0604030504040204" pitchFamily="50" charset="-128"/>
              </a:rPr>
              <a:t>MRI</a:t>
            </a:r>
            <a:r>
              <a:rPr lang="ja-JP" altLang="en-US" sz="1600" dirty="0">
                <a:latin typeface="Meiryo UI" panose="020B0604030504040204" pitchFamily="50" charset="-128"/>
                <a:ea typeface="Meiryo UI" panose="020B0604030504040204" pitchFamily="50" charset="-128"/>
              </a:rPr>
              <a:t>信号が増える。この信号を </a:t>
            </a:r>
            <a:r>
              <a:rPr lang="en-US" altLang="ja-JP" sz="1600" dirty="0">
                <a:latin typeface="Meiryo UI" panose="020B0604030504040204" pitchFamily="50" charset="-128"/>
                <a:ea typeface="Meiryo UI" panose="020B0604030504040204" pitchFamily="50" charset="-128"/>
              </a:rPr>
              <a:t>Blood oxygen level dependent (BOLD) signal (Ogawa et al.) </a:t>
            </a:r>
            <a:r>
              <a:rPr lang="ja-JP" altLang="en-US" sz="1600" dirty="0">
                <a:latin typeface="Meiryo UI" panose="020B0604030504040204" pitchFamily="50" charset="-128"/>
                <a:ea typeface="Meiryo UI" panose="020B0604030504040204" pitchFamily="50" charset="-128"/>
              </a:rPr>
              <a:t>とよびこの信号をモニターすることで、脳の活動部位が推定できる。この方法を </a:t>
            </a:r>
            <a:r>
              <a:rPr lang="en-US" altLang="ja-JP" sz="1600" dirty="0">
                <a:latin typeface="Meiryo UI" panose="020B0604030504040204" pitchFamily="50" charset="-128"/>
                <a:ea typeface="Meiryo UI" panose="020B0604030504040204" pitchFamily="50" charset="-128"/>
              </a:rPr>
              <a:t>functional MRI</a:t>
            </a: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fMRI</a:t>
            </a: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 </a:t>
            </a:r>
            <a:r>
              <a:rPr lang="ja-JP" altLang="en-US" sz="1600" dirty="0">
                <a:latin typeface="Meiryo UI" panose="020B0604030504040204" pitchFamily="50" charset="-128"/>
                <a:ea typeface="Meiryo UI" panose="020B0604030504040204" pitchFamily="50" charset="-128"/>
              </a:rPr>
              <a:t>という。</a:t>
            </a:r>
          </a:p>
        </p:txBody>
      </p:sp>
      <p:sp>
        <p:nvSpPr>
          <p:cNvPr id="11" name="テキスト ボックス 10"/>
          <p:cNvSpPr txBox="1"/>
          <p:nvPr/>
        </p:nvSpPr>
        <p:spPr>
          <a:xfrm>
            <a:off x="11658600" y="6457890"/>
            <a:ext cx="533400" cy="400110"/>
          </a:xfrm>
          <a:prstGeom prst="rect">
            <a:avLst/>
          </a:prstGeom>
          <a:noFill/>
        </p:spPr>
        <p:txBody>
          <a:bodyPr wrap="square" rtlCol="0">
            <a:spAutoFit/>
          </a:bodyPr>
          <a:lstStyle/>
          <a:p>
            <a:pPr algn="ctr"/>
            <a:r>
              <a:rPr kumimoji="1" lang="en-US" altLang="ja-JP" sz="2000" b="1" dirty="0"/>
              <a:t>1</a:t>
            </a:r>
            <a:endParaRPr kumimoji="1" lang="ja-JP" altLang="en-US" sz="2000" b="1" dirty="0"/>
          </a:p>
        </p:txBody>
      </p:sp>
      <p:pic>
        <p:nvPicPr>
          <p:cNvPr id="3" name="図 2"/>
          <p:cNvPicPr>
            <a:picLocks noChangeAspect="1"/>
          </p:cNvPicPr>
          <p:nvPr/>
        </p:nvPicPr>
        <p:blipFill>
          <a:blip r:embed="rId4"/>
          <a:stretch>
            <a:fillRect/>
          </a:stretch>
        </p:blipFill>
        <p:spPr>
          <a:xfrm>
            <a:off x="6132512" y="1686425"/>
            <a:ext cx="6086261" cy="4073868"/>
          </a:xfrm>
          <a:prstGeom prst="rect">
            <a:avLst/>
          </a:prstGeom>
        </p:spPr>
      </p:pic>
    </p:spTree>
    <p:extLst>
      <p:ext uri="{BB962C8B-B14F-4D97-AF65-F5344CB8AC3E}">
        <p14:creationId xmlns:p14="http://schemas.microsoft.com/office/powerpoint/2010/main" val="2762348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2056" y="0"/>
            <a:ext cx="12189943" cy="584775"/>
          </a:xfrm>
          <a:prstGeom prst="rect">
            <a:avLst/>
          </a:prstGeom>
          <a:noFill/>
        </p:spPr>
        <p:txBody>
          <a:bodyPr wrap="square" rtlCol="0">
            <a:spAutoFit/>
          </a:bodyPr>
          <a:lstStyle/>
          <a:p>
            <a:pPr algn="ctr"/>
            <a:r>
              <a:rPr lang="en-US" altLang="ja-JP" sz="3200" b="1" dirty="0">
                <a:latin typeface="Meiryo UI" panose="020B0604030504040204" pitchFamily="50" charset="-128"/>
                <a:ea typeface="Meiryo UI" panose="020B0604030504040204" pitchFamily="50" charset="-128"/>
              </a:rPr>
              <a:t>NIRS</a:t>
            </a:r>
            <a:r>
              <a:rPr lang="en-US" altLang="ja-JP" sz="3200" dirty="0">
                <a:latin typeface="Meiryo UI" panose="020B0604030504040204" pitchFamily="50" charset="-128"/>
                <a:ea typeface="Meiryo UI" panose="020B0604030504040204" pitchFamily="50" charset="-128"/>
              </a:rPr>
              <a:t> </a:t>
            </a:r>
            <a:r>
              <a:rPr lang="en-US" altLang="ja-JP" sz="2000" dirty="0">
                <a:latin typeface="Meiryo UI" panose="020B0604030504040204" pitchFamily="50" charset="-128"/>
                <a:ea typeface="Meiryo UI" panose="020B0604030504040204" pitchFamily="50" charset="-128"/>
              </a:rPr>
              <a:t>Near Infrared Spectroscopy</a:t>
            </a:r>
            <a:endParaRPr kumimoji="1" lang="ja-JP" altLang="en-US" sz="3200" b="1" dirty="0">
              <a:latin typeface="Meiryo UI" panose="020B0604030504040204" pitchFamily="50" charset="-128"/>
              <a:ea typeface="Meiryo UI" panose="020B0604030504040204" pitchFamily="50" charset="-128"/>
            </a:endParaRPr>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1018" y="3348773"/>
            <a:ext cx="4634876" cy="3460707"/>
          </a:xfrm>
          <a:prstGeom prst="rect">
            <a:avLst/>
          </a:prstGeom>
        </p:spPr>
      </p:pic>
      <p:sp>
        <p:nvSpPr>
          <p:cNvPr id="8" name="テキスト ボックス 7"/>
          <p:cNvSpPr txBox="1"/>
          <p:nvPr/>
        </p:nvSpPr>
        <p:spPr>
          <a:xfrm>
            <a:off x="10096018" y="3371850"/>
            <a:ext cx="1459876" cy="276999"/>
          </a:xfrm>
          <a:prstGeom prst="rect">
            <a:avLst/>
          </a:prstGeom>
          <a:noFill/>
        </p:spPr>
        <p:txBody>
          <a:bodyPr wrap="square" rtlCol="0">
            <a:spAutoFit/>
          </a:bodyPr>
          <a:lstStyle/>
          <a:p>
            <a:pPr algn="r"/>
            <a:r>
              <a:rPr kumimoji="1" lang="ja-JP" altLang="en-US" sz="1200" dirty="0">
                <a:solidFill>
                  <a:schemeClr val="bg1"/>
                </a:solidFill>
                <a:latin typeface="Meiryo UI" panose="020B0604030504040204" pitchFamily="50" charset="-128"/>
                <a:ea typeface="Meiryo UI" panose="020B0604030504040204" pitchFamily="50" charset="-128"/>
              </a:rPr>
              <a:t>島津製作所</a:t>
            </a:r>
            <a:r>
              <a:rPr kumimoji="1" lang="en-US" altLang="ja-JP" sz="1200" dirty="0">
                <a:solidFill>
                  <a:schemeClr val="bg1"/>
                </a:solidFill>
                <a:latin typeface="Meiryo UI" panose="020B0604030504040204" pitchFamily="50" charset="-128"/>
                <a:ea typeface="Meiryo UI" panose="020B0604030504040204" pitchFamily="50" charset="-128"/>
              </a:rPr>
              <a:t>HP</a:t>
            </a:r>
            <a:endParaRPr kumimoji="1" lang="ja-JP" altLang="en-US" sz="1200" dirty="0">
              <a:solidFill>
                <a:schemeClr val="bg1"/>
              </a:solidFill>
              <a:latin typeface="Meiryo UI" panose="020B0604030504040204" pitchFamily="50" charset="-128"/>
              <a:ea typeface="Meiryo UI" panose="020B0604030504040204" pitchFamily="50" charset="-128"/>
            </a:endParaRPr>
          </a:p>
        </p:txBody>
      </p:sp>
      <p:sp>
        <p:nvSpPr>
          <p:cNvPr id="3" name="正方形/長方形 2"/>
          <p:cNvSpPr/>
          <p:nvPr/>
        </p:nvSpPr>
        <p:spPr>
          <a:xfrm>
            <a:off x="2056" y="658723"/>
            <a:ext cx="6348152" cy="2800767"/>
          </a:xfrm>
          <a:prstGeom prst="rect">
            <a:avLst/>
          </a:prstGeom>
        </p:spPr>
        <p:txBody>
          <a:bodyPr wrap="square">
            <a:spAutoFit/>
          </a:bodyPr>
          <a:lstStyle/>
          <a:p>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NIRS</a:t>
            </a:r>
            <a:r>
              <a:rPr lang="ja-JP" altLang="en-US" sz="1600" dirty="0">
                <a:latin typeface="Meiryo UI" panose="020B0604030504040204" pitchFamily="50" charset="-128"/>
                <a:ea typeface="Meiryo UI" panose="020B0604030504040204" pitchFamily="50" charset="-128"/>
              </a:rPr>
              <a:t>は、脳の一番外側、大脳新皮質の神経活動にともなって生じる血流動態を調べる。大脳新皮質は社会性や言語など高度な情報処理を司る領域。頭部に付けた装置から近赤外光（</a:t>
            </a:r>
            <a:r>
              <a:rPr lang="en-US" altLang="ja-JP" sz="1600" dirty="0">
                <a:latin typeface="Meiryo UI" panose="020B0604030504040204" pitchFamily="50" charset="-128"/>
                <a:ea typeface="Meiryo UI" panose="020B0604030504040204" pitchFamily="50" charset="-128"/>
              </a:rPr>
              <a:t>780nm</a:t>
            </a: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3μm</a:t>
            </a:r>
            <a:r>
              <a:rPr lang="ja-JP" altLang="en-US" sz="1600" dirty="0">
                <a:latin typeface="Meiryo UI" panose="020B0604030504040204" pitchFamily="50" charset="-128"/>
                <a:ea typeface="Meiryo UI" panose="020B0604030504040204" pitchFamily="50" charset="-128"/>
              </a:rPr>
              <a:t>）を当て、脳内に流れる血液の量の変化を調べる。</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NIRS</a:t>
            </a:r>
            <a:r>
              <a:rPr lang="ja-JP" altLang="en-US" sz="1600" dirty="0">
                <a:latin typeface="Meiryo UI" panose="020B0604030504040204" pitchFamily="50" charset="-128"/>
                <a:ea typeface="Meiryo UI" panose="020B0604030504040204" pitchFamily="50" charset="-128"/>
              </a:rPr>
              <a:t>は、脳が情報処理を行うと、酸素や栄養を運ぶため、局所的に血流が増加する。酸素を運ぶヘモグロビンを酸素化ヘモグロビン（</a:t>
            </a:r>
            <a:r>
              <a:rPr lang="en-US" altLang="ja-JP" sz="1600" dirty="0">
                <a:latin typeface="Meiryo UI" panose="020B0604030504040204" pitchFamily="50" charset="-128"/>
                <a:ea typeface="Meiryo UI" panose="020B0604030504040204" pitchFamily="50" charset="-128"/>
              </a:rPr>
              <a:t>oxy-</a:t>
            </a:r>
            <a:r>
              <a:rPr lang="en-US" altLang="ja-JP" sz="1600" dirty="0" err="1">
                <a:latin typeface="Meiryo UI" panose="020B0604030504040204" pitchFamily="50" charset="-128"/>
                <a:ea typeface="Meiryo UI" panose="020B0604030504040204" pitchFamily="50" charset="-128"/>
              </a:rPr>
              <a:t>Hb</a:t>
            </a:r>
            <a:r>
              <a:rPr lang="ja-JP" altLang="en-US" sz="1600" dirty="0">
                <a:latin typeface="Meiryo UI" panose="020B0604030504040204" pitchFamily="50" charset="-128"/>
                <a:ea typeface="Meiryo UI" panose="020B0604030504040204" pitchFamily="50" charset="-128"/>
              </a:rPr>
              <a:t>）、酸素を運び終えたヘモグロビンを脱酸素化ヘモグロビン（</a:t>
            </a:r>
            <a:r>
              <a:rPr lang="en-US" altLang="ja-JP" sz="1600" dirty="0" err="1">
                <a:latin typeface="Meiryo UI" panose="020B0604030504040204" pitchFamily="50" charset="-128"/>
                <a:ea typeface="Meiryo UI" panose="020B0604030504040204" pitchFamily="50" charset="-128"/>
              </a:rPr>
              <a:t>deoxy-Hb</a:t>
            </a:r>
            <a:r>
              <a:rPr lang="ja-JP" altLang="en-US" sz="1600" dirty="0">
                <a:latin typeface="Meiryo UI" panose="020B0604030504040204" pitchFamily="50" charset="-128"/>
                <a:ea typeface="Meiryo UI" panose="020B0604030504040204" pitchFamily="50" charset="-128"/>
              </a:rPr>
              <a:t>）と言い、頭皮下</a:t>
            </a:r>
            <a:r>
              <a:rPr lang="en-US" altLang="ja-JP" sz="1600" dirty="0">
                <a:latin typeface="Meiryo UI" panose="020B0604030504040204" pitchFamily="50" charset="-128"/>
                <a:ea typeface="Meiryo UI" panose="020B0604030504040204" pitchFamily="50" charset="-128"/>
              </a:rPr>
              <a:t>2</a:t>
            </a: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3cm</a:t>
            </a:r>
            <a:r>
              <a:rPr lang="ja-JP" altLang="en-US" sz="1600" dirty="0" err="1">
                <a:latin typeface="Meiryo UI" panose="020B0604030504040204" pitchFamily="50" charset="-128"/>
                <a:ea typeface="Meiryo UI" panose="020B0604030504040204" pitchFamily="50" charset="-128"/>
              </a:rPr>
              <a:t>までの</a:t>
            </a:r>
            <a:r>
              <a:rPr lang="ja-JP" altLang="en-US" sz="1600" dirty="0">
                <a:latin typeface="Meiryo UI" panose="020B0604030504040204" pitchFamily="50" charset="-128"/>
                <a:ea typeface="Meiryo UI" panose="020B0604030504040204" pitchFamily="50" charset="-128"/>
              </a:rPr>
              <a:t>生体内を散乱しながら通過した近赤外光で脳活動を測定する。</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★近赤外線の吸収は、</a:t>
            </a:r>
            <a:r>
              <a:rPr lang="en-US" altLang="ja-JP" sz="1600" dirty="0">
                <a:latin typeface="Meiryo UI" panose="020B0604030504040204" pitchFamily="50" charset="-128"/>
                <a:ea typeface="Meiryo UI" panose="020B0604030504040204" pitchFamily="50" charset="-128"/>
              </a:rPr>
              <a:t>oxy-</a:t>
            </a:r>
            <a:r>
              <a:rPr lang="en-US" altLang="ja-JP" sz="1600" dirty="0" err="1">
                <a:latin typeface="Meiryo UI" panose="020B0604030504040204" pitchFamily="50" charset="-128"/>
                <a:ea typeface="Meiryo UI" panose="020B0604030504040204" pitchFamily="50" charset="-128"/>
              </a:rPr>
              <a:t>Hb</a:t>
            </a:r>
            <a:r>
              <a:rPr lang="ja-JP" altLang="en-US" sz="1600" dirty="0">
                <a:latin typeface="Meiryo UI" panose="020B0604030504040204" pitchFamily="50" charset="-128"/>
                <a:ea typeface="Meiryo UI" panose="020B0604030504040204" pitchFamily="50" charset="-128"/>
              </a:rPr>
              <a:t>と</a:t>
            </a:r>
            <a:r>
              <a:rPr lang="en-US" altLang="ja-JP" sz="1600" dirty="0" err="1">
                <a:latin typeface="Meiryo UI" panose="020B0604030504040204" pitchFamily="50" charset="-128"/>
                <a:ea typeface="Meiryo UI" panose="020B0604030504040204" pitchFamily="50" charset="-128"/>
              </a:rPr>
              <a:t>deoxy-Hb</a:t>
            </a:r>
            <a:r>
              <a:rPr lang="ja-JP" altLang="en-US" sz="1600" dirty="0">
                <a:latin typeface="Meiryo UI" panose="020B0604030504040204" pitchFamily="50" charset="-128"/>
                <a:ea typeface="Meiryo UI" panose="020B0604030504040204" pitchFamily="50" charset="-128"/>
              </a:rPr>
              <a:t>では異なるたま、</a:t>
            </a:r>
            <a:r>
              <a:rPr lang="en-US" altLang="ja-JP" sz="1600" dirty="0">
                <a:latin typeface="Meiryo UI" panose="020B0604030504040204" pitchFamily="50" charset="-128"/>
                <a:ea typeface="Meiryo UI" panose="020B0604030504040204" pitchFamily="50" charset="-128"/>
              </a:rPr>
              <a:t>2</a:t>
            </a:r>
            <a:r>
              <a:rPr lang="ja-JP" altLang="en-US" sz="1600" dirty="0">
                <a:latin typeface="Meiryo UI" panose="020B0604030504040204" pitchFamily="50" charset="-128"/>
                <a:ea typeface="Meiryo UI" panose="020B0604030504040204" pitchFamily="50" charset="-128"/>
              </a:rPr>
              <a:t>波長以上で同時に計測すると</a:t>
            </a:r>
            <a:r>
              <a:rPr lang="en-US" altLang="ja-JP" sz="1600" dirty="0">
                <a:latin typeface="Meiryo UI" panose="020B0604030504040204" pitchFamily="50" charset="-128"/>
                <a:ea typeface="Meiryo UI" panose="020B0604030504040204" pitchFamily="50" charset="-128"/>
              </a:rPr>
              <a:t>oxy-</a:t>
            </a:r>
            <a:r>
              <a:rPr lang="en-US" altLang="ja-JP" sz="1600" dirty="0" err="1">
                <a:latin typeface="Meiryo UI" panose="020B0604030504040204" pitchFamily="50" charset="-128"/>
                <a:ea typeface="Meiryo UI" panose="020B0604030504040204" pitchFamily="50" charset="-128"/>
              </a:rPr>
              <a:t>Hb</a:t>
            </a:r>
            <a:r>
              <a:rPr lang="ja-JP" altLang="en-US" sz="1600" dirty="0">
                <a:latin typeface="Meiryo UI" panose="020B0604030504040204" pitchFamily="50" charset="-128"/>
                <a:ea typeface="Meiryo UI" panose="020B0604030504040204" pitchFamily="50" charset="-128"/>
              </a:rPr>
              <a:t>と</a:t>
            </a:r>
            <a:r>
              <a:rPr lang="en-US" altLang="ja-JP" sz="1600" dirty="0" err="1">
                <a:latin typeface="Meiryo UI" panose="020B0604030504040204" pitchFamily="50" charset="-128"/>
                <a:ea typeface="Meiryo UI" panose="020B0604030504040204" pitchFamily="50" charset="-128"/>
              </a:rPr>
              <a:t>deoxy-Hb</a:t>
            </a:r>
            <a:r>
              <a:rPr lang="ja-JP" altLang="en-US" sz="1600" dirty="0">
                <a:latin typeface="Meiryo UI" panose="020B0604030504040204" pitchFamily="50" charset="-128"/>
                <a:ea typeface="Meiryo UI" panose="020B0604030504040204" pitchFamily="50" charset="-128"/>
              </a:rPr>
              <a:t>それぞれの濃度が算出できる。</a:t>
            </a:r>
            <a:endParaRPr lang="en-US" altLang="ja-JP" sz="1600" dirty="0">
              <a:latin typeface="Meiryo UI" panose="020B0604030504040204" pitchFamily="50" charset="-128"/>
              <a:ea typeface="Meiryo UI" panose="020B0604030504040204" pitchFamily="50" charset="-128"/>
            </a:endParaRPr>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9142" y="797464"/>
            <a:ext cx="5409010" cy="2139564"/>
          </a:xfrm>
          <a:prstGeom prst="rect">
            <a:avLst/>
          </a:prstGeom>
        </p:spPr>
      </p:pic>
      <p:sp>
        <p:nvSpPr>
          <p:cNvPr id="12" name="正方形/長方形 11"/>
          <p:cNvSpPr/>
          <p:nvPr/>
        </p:nvSpPr>
        <p:spPr>
          <a:xfrm>
            <a:off x="6476362" y="2740297"/>
            <a:ext cx="4913128" cy="230832"/>
          </a:xfrm>
          <a:prstGeom prst="rect">
            <a:avLst/>
          </a:prstGeom>
        </p:spPr>
        <p:txBody>
          <a:bodyPr wrap="square">
            <a:spAutoFit/>
          </a:bodyPr>
          <a:lstStyle/>
          <a:p>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https://kaden.watch.impress.co.jp/cda/word/2008/11/21/3196.html</a:t>
            </a:r>
            <a:endParaRPr lang="ja-JP" altLang="en-US" sz="900" dirty="0">
              <a:latin typeface="Meiryo UI" panose="020B0604030504040204" pitchFamily="50" charset="-128"/>
              <a:ea typeface="Meiryo UI" panose="020B0604030504040204" pitchFamily="50" charset="-128"/>
            </a:endParaRPr>
          </a:p>
        </p:txBody>
      </p:sp>
      <p:sp>
        <p:nvSpPr>
          <p:cNvPr id="10" name="角丸四角形 9"/>
          <p:cNvSpPr/>
          <p:nvPr/>
        </p:nvSpPr>
        <p:spPr>
          <a:xfrm>
            <a:off x="6755968" y="2374228"/>
            <a:ext cx="1273215" cy="30295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492" y="3608834"/>
            <a:ext cx="2424708" cy="3157759"/>
          </a:xfrm>
          <a:prstGeom prst="rect">
            <a:avLst/>
          </a:prstGeom>
        </p:spPr>
      </p:pic>
      <p:sp>
        <p:nvSpPr>
          <p:cNvPr id="18" name="テキスト ボックス 17"/>
          <p:cNvSpPr txBox="1"/>
          <p:nvPr/>
        </p:nvSpPr>
        <p:spPr>
          <a:xfrm>
            <a:off x="661961" y="6532481"/>
            <a:ext cx="1459876" cy="276999"/>
          </a:xfrm>
          <a:prstGeom prst="rect">
            <a:avLst/>
          </a:prstGeom>
          <a:noFill/>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島津製作所</a:t>
            </a:r>
            <a:r>
              <a:rPr kumimoji="1" lang="en-US" altLang="ja-JP" sz="1200" dirty="0">
                <a:latin typeface="Meiryo UI" panose="020B0604030504040204" pitchFamily="50" charset="-128"/>
                <a:ea typeface="Meiryo UI" panose="020B0604030504040204" pitchFamily="50" charset="-128"/>
              </a:rPr>
              <a:t>HP</a:t>
            </a:r>
            <a:endParaRPr kumimoji="1" lang="ja-JP" altLang="en-US" sz="1200" dirty="0">
              <a:latin typeface="Meiryo UI" panose="020B0604030504040204" pitchFamily="50" charset="-128"/>
              <a:ea typeface="Meiryo UI" panose="020B0604030504040204" pitchFamily="50" charset="-128"/>
            </a:endParaRPr>
          </a:p>
        </p:txBody>
      </p:sp>
      <p:pic>
        <p:nvPicPr>
          <p:cNvPr id="14" name="図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0722" y="3647347"/>
            <a:ext cx="3128420" cy="3119246"/>
          </a:xfrm>
          <a:prstGeom prst="rect">
            <a:avLst/>
          </a:prstGeom>
        </p:spPr>
      </p:pic>
      <p:sp>
        <p:nvSpPr>
          <p:cNvPr id="15" name="正方形/長方形 14"/>
          <p:cNvSpPr/>
          <p:nvPr/>
        </p:nvSpPr>
        <p:spPr>
          <a:xfrm>
            <a:off x="3462070" y="3614594"/>
            <a:ext cx="3173010" cy="200055"/>
          </a:xfrm>
          <a:prstGeom prst="rect">
            <a:avLst/>
          </a:prstGeom>
        </p:spPr>
        <p:txBody>
          <a:bodyPr wrap="square">
            <a:spAutoFit/>
          </a:bodyPr>
          <a:lstStyle/>
          <a:p>
            <a:r>
              <a:rPr lang="en-US" altLang="ja-JP" sz="700" dirty="0">
                <a:solidFill>
                  <a:schemeClr val="bg1"/>
                </a:solidFill>
              </a:rPr>
              <a:t>http://www.kri.sfc.keio.ac.jp/kris-yp/cgi/view_page.cgi?research_id=114</a:t>
            </a:r>
            <a:endParaRPr lang="ja-JP" altLang="en-US" sz="700" dirty="0">
              <a:solidFill>
                <a:schemeClr val="bg1"/>
              </a:solidFill>
            </a:endParaRPr>
          </a:p>
        </p:txBody>
      </p:sp>
      <p:sp>
        <p:nvSpPr>
          <p:cNvPr id="21" name="テキスト ボックス 20"/>
          <p:cNvSpPr txBox="1"/>
          <p:nvPr/>
        </p:nvSpPr>
        <p:spPr>
          <a:xfrm>
            <a:off x="3220723" y="6504983"/>
            <a:ext cx="1189232" cy="261610"/>
          </a:xfrm>
          <a:prstGeom prst="rect">
            <a:avLst/>
          </a:prstGeom>
          <a:noFill/>
        </p:spPr>
        <p:txBody>
          <a:bodyPr wrap="square" rtlCol="0">
            <a:spAutoFit/>
          </a:bodyPr>
          <a:lstStyle/>
          <a:p>
            <a:r>
              <a:rPr kumimoji="1" lang="ja-JP" altLang="en-US" sz="1100" dirty="0">
                <a:solidFill>
                  <a:schemeClr val="bg1"/>
                </a:solidFill>
                <a:latin typeface="Meiryo UI" panose="020B0604030504040204" pitchFamily="50" charset="-128"/>
                <a:ea typeface="Meiryo UI" panose="020B0604030504040204" pitchFamily="50" charset="-128"/>
              </a:rPr>
              <a:t>慶應大学</a:t>
            </a:r>
            <a:r>
              <a:rPr kumimoji="1" lang="en-US" altLang="ja-JP" sz="1100" dirty="0">
                <a:solidFill>
                  <a:schemeClr val="bg1"/>
                </a:solidFill>
                <a:latin typeface="Meiryo UI" panose="020B0604030504040204" pitchFamily="50" charset="-128"/>
                <a:ea typeface="Meiryo UI" panose="020B0604030504040204" pitchFamily="50" charset="-128"/>
              </a:rPr>
              <a:t>SFC</a:t>
            </a:r>
            <a:endParaRPr kumimoji="1" lang="ja-JP" altLang="en-US" sz="11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361491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2056" y="0"/>
            <a:ext cx="12189943" cy="584775"/>
          </a:xfrm>
          <a:prstGeom prst="rect">
            <a:avLst/>
          </a:prstGeom>
          <a:noFill/>
        </p:spPr>
        <p:txBody>
          <a:bodyPr wrap="square" rtlCol="0">
            <a:spAutoFit/>
          </a:bodyPr>
          <a:lstStyle/>
          <a:p>
            <a:pPr algn="ctr"/>
            <a:r>
              <a:rPr lang="ja-JP" altLang="en-US" sz="3200" b="1" dirty="0">
                <a:latin typeface="Meiryo UI" panose="020B0604030504040204" pitchFamily="50" charset="-128"/>
                <a:ea typeface="Meiryo UI" panose="020B0604030504040204" pitchFamily="50" charset="-128"/>
              </a:rPr>
              <a:t>脳波</a:t>
            </a:r>
            <a:endParaRPr kumimoji="1" lang="ja-JP" altLang="en-US" sz="3200" b="1" dirty="0">
              <a:latin typeface="Meiryo UI" panose="020B0604030504040204" pitchFamily="50" charset="-128"/>
              <a:ea typeface="Meiryo UI" panose="020B0604030504040204" pitchFamily="50" charset="-128"/>
            </a:endParaRPr>
          </a:p>
        </p:txBody>
      </p:sp>
      <p:grpSp>
        <p:nvGrpSpPr>
          <p:cNvPr id="7" name="グループ化 6"/>
          <p:cNvGrpSpPr/>
          <p:nvPr/>
        </p:nvGrpSpPr>
        <p:grpSpPr>
          <a:xfrm>
            <a:off x="735050" y="3930926"/>
            <a:ext cx="10320281" cy="2730434"/>
            <a:chOff x="728598" y="3933161"/>
            <a:chExt cx="10320281" cy="2730434"/>
          </a:xfrm>
        </p:grpSpPr>
        <p:pic>
          <p:nvPicPr>
            <p:cNvPr id="4" name="図 3"/>
            <p:cNvPicPr>
              <a:picLocks noChangeAspect="1"/>
            </p:cNvPicPr>
            <p:nvPr/>
          </p:nvPicPr>
          <p:blipFill>
            <a:blip r:embed="rId2"/>
            <a:stretch>
              <a:fillRect/>
            </a:stretch>
          </p:blipFill>
          <p:spPr>
            <a:xfrm>
              <a:off x="819029" y="3933161"/>
              <a:ext cx="10229850" cy="2695575"/>
            </a:xfrm>
            <a:prstGeom prst="rect">
              <a:avLst/>
            </a:prstGeom>
          </p:spPr>
        </p:pic>
        <p:sp>
          <p:nvSpPr>
            <p:cNvPr id="5" name="正方形/長方形 4"/>
            <p:cNvSpPr/>
            <p:nvPr/>
          </p:nvSpPr>
          <p:spPr>
            <a:xfrm>
              <a:off x="728598" y="6478929"/>
              <a:ext cx="4113627" cy="184666"/>
            </a:xfrm>
            <a:prstGeom prst="rect">
              <a:avLst/>
            </a:prstGeom>
          </p:spPr>
          <p:txBody>
            <a:bodyPr wrap="none">
              <a:spAutoFit/>
            </a:bodyPr>
            <a:lstStyle/>
            <a:p>
              <a:r>
                <a:rPr lang="ja-JP" altLang="en-US" sz="600" dirty="0">
                  <a:solidFill>
                    <a:schemeClr val="bg1"/>
                  </a:solidFill>
                  <a:latin typeface="Meiryo UI" panose="020B0604030504040204" pitchFamily="50" charset="-128"/>
                  <a:ea typeface="Meiryo UI" panose="020B0604030504040204" pitchFamily="50" charset="-128"/>
                </a:rPr>
                <a:t>（出典）</a:t>
              </a:r>
              <a:r>
                <a:rPr lang="en-US" altLang="ja-JP" sz="600" dirty="0">
                  <a:solidFill>
                    <a:schemeClr val="bg1"/>
                  </a:solidFill>
                  <a:latin typeface="Meiryo UI" panose="020B0604030504040204" pitchFamily="50" charset="-128"/>
                  <a:ea typeface="Meiryo UI" panose="020B0604030504040204" pitchFamily="50" charset="-128"/>
                </a:rPr>
                <a:t>H. MARZBANI, H. R. MARATEB &amp; M. MANSOURIAN BASIC CLIN. NEUROSCI. 7, 143–158 (2016)</a:t>
              </a:r>
              <a:endParaRPr lang="ja-JP" altLang="en-US" sz="1400" dirty="0">
                <a:solidFill>
                  <a:schemeClr val="bg1"/>
                </a:solidFill>
                <a:latin typeface="Meiryo UI" panose="020B0604030504040204" pitchFamily="50" charset="-128"/>
                <a:ea typeface="Meiryo UI" panose="020B0604030504040204" pitchFamily="50" charset="-128"/>
              </a:endParaRPr>
            </a:p>
          </p:txBody>
        </p:sp>
      </p:grpSp>
      <p:sp>
        <p:nvSpPr>
          <p:cNvPr id="3" name="角丸四角形吹き出し 2"/>
          <p:cNvSpPr/>
          <p:nvPr/>
        </p:nvSpPr>
        <p:spPr>
          <a:xfrm>
            <a:off x="5452790" y="2901559"/>
            <a:ext cx="2185060" cy="748145"/>
          </a:xfrm>
          <a:prstGeom prst="wedgeRoundRectCallout">
            <a:avLst>
              <a:gd name="adj1" fmla="val 47645"/>
              <a:gd name="adj2" fmla="val 87199"/>
              <a:gd name="adj3" fmla="val 16667"/>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rgbClr val="C00000"/>
                </a:solidFill>
                <a:latin typeface="Meiryo UI" panose="020B0604030504040204" pitchFamily="50" charset="-128"/>
                <a:ea typeface="Meiryo UI" panose="020B0604030504040204" pitchFamily="50" charset="-128"/>
              </a:rPr>
              <a:t>パーキンソン病では、身体の動きが損なわれるにつれ、</a:t>
            </a:r>
            <a:r>
              <a:rPr lang="ja-JP" altLang="en-US" sz="1400" dirty="0">
                <a:solidFill>
                  <a:srgbClr val="C00000"/>
                </a:solidFill>
                <a:latin typeface="Meiryo UI" panose="020B0604030504040204" pitchFamily="50" charset="-128"/>
                <a:ea typeface="Meiryo UI" panose="020B0604030504040204" pitchFamily="50" charset="-128"/>
              </a:rPr>
              <a:t>ベータ波が増加し始める。</a:t>
            </a:r>
            <a:endParaRPr kumimoji="1" lang="ja-JP" altLang="en-US" sz="1400" dirty="0">
              <a:solidFill>
                <a:srgbClr val="C00000"/>
              </a:solidFill>
              <a:latin typeface="Meiryo UI" panose="020B0604030504040204" pitchFamily="50" charset="-128"/>
              <a:ea typeface="Meiryo UI" panose="020B0604030504040204" pitchFamily="50" charset="-128"/>
            </a:endParaRPr>
          </a:p>
        </p:txBody>
      </p:sp>
      <p:sp>
        <p:nvSpPr>
          <p:cNvPr id="8" name="角丸四角形吹き出し 7"/>
          <p:cNvSpPr/>
          <p:nvPr/>
        </p:nvSpPr>
        <p:spPr>
          <a:xfrm>
            <a:off x="8188556" y="3004550"/>
            <a:ext cx="2185060" cy="542161"/>
          </a:xfrm>
          <a:prstGeom prst="wedgeRoundRectCallout">
            <a:avLst>
              <a:gd name="adj1" fmla="val 24276"/>
              <a:gd name="adj2" fmla="val 117563"/>
              <a:gd name="adj3" fmla="val 16667"/>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rgbClr val="C00000"/>
                </a:solidFill>
                <a:latin typeface="Meiryo UI" panose="020B0604030504040204" pitchFamily="50" charset="-128"/>
                <a:ea typeface="Meiryo UI" panose="020B0604030504040204" pitchFamily="50" charset="-128"/>
              </a:rPr>
              <a:t>アルツハイマー病では、</a:t>
            </a:r>
            <a:endParaRPr kumimoji="1" lang="en-US" altLang="ja-JP" sz="1400" dirty="0">
              <a:solidFill>
                <a:srgbClr val="C00000"/>
              </a:solidFill>
              <a:latin typeface="Meiryo UI" panose="020B0604030504040204" pitchFamily="50" charset="-128"/>
              <a:ea typeface="Meiryo UI" panose="020B0604030504040204" pitchFamily="50" charset="-128"/>
            </a:endParaRPr>
          </a:p>
          <a:p>
            <a:pPr algn="ctr"/>
            <a:r>
              <a:rPr kumimoji="1" lang="ja-JP" altLang="en-US" sz="1400" dirty="0">
                <a:solidFill>
                  <a:srgbClr val="C00000"/>
                </a:solidFill>
                <a:latin typeface="Meiryo UI" panose="020B0604030504040204" pitchFamily="50" charset="-128"/>
                <a:ea typeface="Meiryo UI" panose="020B0604030504040204" pitchFamily="50" charset="-128"/>
              </a:rPr>
              <a:t>ガンマ</a:t>
            </a:r>
            <a:r>
              <a:rPr lang="ja-JP" altLang="en-US" sz="1400" dirty="0">
                <a:solidFill>
                  <a:srgbClr val="C00000"/>
                </a:solidFill>
                <a:latin typeface="Meiryo UI" panose="020B0604030504040204" pitchFamily="50" charset="-128"/>
                <a:ea typeface="Meiryo UI" panose="020B0604030504040204" pitchFamily="50" charset="-128"/>
              </a:rPr>
              <a:t>波の減少が観られる。</a:t>
            </a:r>
            <a:endParaRPr kumimoji="1" lang="ja-JP" altLang="en-US" sz="1400" dirty="0">
              <a:solidFill>
                <a:srgbClr val="C00000"/>
              </a:solidFill>
              <a:latin typeface="Meiryo UI" panose="020B0604030504040204" pitchFamily="50" charset="-128"/>
              <a:ea typeface="Meiryo UI" panose="020B0604030504040204" pitchFamily="50" charset="-128"/>
            </a:endParaRPr>
          </a:p>
        </p:txBody>
      </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6961" y="1743679"/>
            <a:ext cx="1306286" cy="1735749"/>
          </a:xfrm>
          <a:prstGeom prst="rect">
            <a:avLst/>
          </a:prstGeom>
        </p:spPr>
      </p:pic>
      <p:sp>
        <p:nvSpPr>
          <p:cNvPr id="12" name="角丸四角形吹き出し 11"/>
          <p:cNvSpPr/>
          <p:nvPr/>
        </p:nvSpPr>
        <p:spPr>
          <a:xfrm>
            <a:off x="2956956" y="1555667"/>
            <a:ext cx="1710047" cy="1991043"/>
          </a:xfrm>
          <a:prstGeom prst="wedgeRoundRectCallout">
            <a:avLst>
              <a:gd name="adj1" fmla="val -5616"/>
              <a:gd name="adj2" fmla="val 68056"/>
              <a:gd name="adj3" fmla="val 16667"/>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rgbClr val="C00000"/>
              </a:solidFill>
              <a:latin typeface="Meiryo UI" panose="020B0604030504040204" pitchFamily="50" charset="-128"/>
              <a:ea typeface="Meiryo UI" panose="020B0604030504040204" pitchFamily="50" charset="-128"/>
            </a:endParaRPr>
          </a:p>
        </p:txBody>
      </p:sp>
      <p:sp>
        <p:nvSpPr>
          <p:cNvPr id="13" name="正方形/長方形 12"/>
          <p:cNvSpPr/>
          <p:nvPr/>
        </p:nvSpPr>
        <p:spPr>
          <a:xfrm>
            <a:off x="2978720" y="1586038"/>
            <a:ext cx="1688283" cy="200055"/>
          </a:xfrm>
          <a:prstGeom prst="rect">
            <a:avLst/>
          </a:prstGeom>
        </p:spPr>
        <p:txBody>
          <a:bodyPr wrap="none">
            <a:spAutoFit/>
          </a:bodyPr>
          <a:lstStyle/>
          <a:p>
            <a:r>
              <a:rPr lang="en-US" altLang="ja-JP" sz="700" dirty="0"/>
              <a:t>https://middle-edge.jp/articles/I0003038</a:t>
            </a:r>
            <a:endParaRPr lang="ja-JP" altLang="en-US" sz="700" dirty="0"/>
          </a:p>
        </p:txBody>
      </p:sp>
      <p:sp>
        <p:nvSpPr>
          <p:cNvPr id="14" name="テキスト ボックス 13"/>
          <p:cNvSpPr txBox="1"/>
          <p:nvPr/>
        </p:nvSpPr>
        <p:spPr>
          <a:xfrm>
            <a:off x="3585369" y="3538814"/>
            <a:ext cx="1474527" cy="430887"/>
          </a:xfrm>
          <a:prstGeom prst="rect">
            <a:avLst/>
          </a:prstGeom>
          <a:noFill/>
        </p:spPr>
        <p:txBody>
          <a:bodyPr wrap="square" rtlCol="0">
            <a:spAutoFit/>
          </a:bodyPr>
          <a:lstStyle/>
          <a:p>
            <a:pPr algn="ctr"/>
            <a:r>
              <a:rPr kumimoji="1" lang="ja-JP" altLang="en-US" sz="1100" dirty="0">
                <a:latin typeface="Meiryo UI" panose="020B0604030504040204" pitchFamily="50" charset="-128"/>
                <a:ea typeface="Meiryo UI" panose="020B0604030504040204" pitchFamily="50" charset="-128"/>
              </a:rPr>
              <a:t>座禅（瞑想）すると</a:t>
            </a:r>
            <a:endParaRPr kumimoji="1" lang="en-US" altLang="ja-JP" sz="1100" dirty="0">
              <a:latin typeface="Meiryo UI" panose="020B0604030504040204" pitchFamily="50" charset="-128"/>
              <a:ea typeface="Meiryo UI" panose="020B0604030504040204" pitchFamily="50" charset="-128"/>
            </a:endParaRPr>
          </a:p>
          <a:p>
            <a:pPr algn="ctr"/>
            <a:r>
              <a:rPr kumimoji="1" lang="ja-JP" altLang="en-US" sz="1100" dirty="0">
                <a:latin typeface="Meiryo UI" panose="020B0604030504040204" pitchFamily="50" charset="-128"/>
                <a:ea typeface="Meiryo UI" panose="020B0604030504040204" pitchFamily="50" charset="-128"/>
              </a:rPr>
              <a:t>シーター波が出る</a:t>
            </a:r>
          </a:p>
        </p:txBody>
      </p:sp>
    </p:spTree>
    <p:extLst>
      <p:ext uri="{BB962C8B-B14F-4D97-AF65-F5344CB8AC3E}">
        <p14:creationId xmlns:p14="http://schemas.microsoft.com/office/powerpoint/2010/main" val="2031211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2056" y="0"/>
            <a:ext cx="12189943" cy="584775"/>
          </a:xfrm>
          <a:prstGeom prst="rect">
            <a:avLst/>
          </a:prstGeom>
          <a:noFill/>
        </p:spPr>
        <p:txBody>
          <a:bodyPr wrap="square" rtlCol="0">
            <a:spAutoFit/>
          </a:bodyPr>
          <a:lstStyle/>
          <a:p>
            <a:pPr algn="ctr"/>
            <a:r>
              <a:rPr lang="ja-JP" altLang="en-US" sz="3200" b="1" dirty="0">
                <a:latin typeface="Meiryo UI" panose="020B0604030504040204" pitchFamily="50" charset="-128"/>
                <a:ea typeface="Meiryo UI" panose="020B0604030504040204" pitchFamily="50" charset="-128"/>
              </a:rPr>
              <a:t>脳波</a:t>
            </a:r>
            <a:endParaRPr kumimoji="1" lang="ja-JP" altLang="en-US" sz="3200" b="1" dirty="0">
              <a:latin typeface="Meiryo UI" panose="020B0604030504040204" pitchFamily="50" charset="-128"/>
              <a:ea typeface="Meiryo UI" panose="020B0604030504040204" pitchFamily="50" charset="-128"/>
            </a:endParaRPr>
          </a:p>
        </p:txBody>
      </p:sp>
      <p:grpSp>
        <p:nvGrpSpPr>
          <p:cNvPr id="7" name="グループ化 6"/>
          <p:cNvGrpSpPr/>
          <p:nvPr/>
        </p:nvGrpSpPr>
        <p:grpSpPr>
          <a:xfrm>
            <a:off x="735050" y="3930926"/>
            <a:ext cx="10320281" cy="2730434"/>
            <a:chOff x="728598" y="3933161"/>
            <a:chExt cx="10320281" cy="2730434"/>
          </a:xfrm>
        </p:grpSpPr>
        <p:pic>
          <p:nvPicPr>
            <p:cNvPr id="4" name="図 3"/>
            <p:cNvPicPr>
              <a:picLocks noChangeAspect="1"/>
            </p:cNvPicPr>
            <p:nvPr/>
          </p:nvPicPr>
          <p:blipFill>
            <a:blip r:embed="rId2"/>
            <a:stretch>
              <a:fillRect/>
            </a:stretch>
          </p:blipFill>
          <p:spPr>
            <a:xfrm>
              <a:off x="819029" y="3933161"/>
              <a:ext cx="10229850" cy="2695575"/>
            </a:xfrm>
            <a:prstGeom prst="rect">
              <a:avLst/>
            </a:prstGeom>
          </p:spPr>
        </p:pic>
        <p:sp>
          <p:nvSpPr>
            <p:cNvPr id="5" name="正方形/長方形 4"/>
            <p:cNvSpPr/>
            <p:nvPr/>
          </p:nvSpPr>
          <p:spPr>
            <a:xfrm>
              <a:off x="728598" y="6478929"/>
              <a:ext cx="4113627" cy="184666"/>
            </a:xfrm>
            <a:prstGeom prst="rect">
              <a:avLst/>
            </a:prstGeom>
          </p:spPr>
          <p:txBody>
            <a:bodyPr wrap="none">
              <a:spAutoFit/>
            </a:bodyPr>
            <a:lstStyle/>
            <a:p>
              <a:r>
                <a:rPr lang="ja-JP" altLang="en-US" sz="600" dirty="0">
                  <a:solidFill>
                    <a:schemeClr val="bg1"/>
                  </a:solidFill>
                  <a:latin typeface="Meiryo UI" panose="020B0604030504040204" pitchFamily="50" charset="-128"/>
                  <a:ea typeface="Meiryo UI" panose="020B0604030504040204" pitchFamily="50" charset="-128"/>
                </a:rPr>
                <a:t>（出典）</a:t>
              </a:r>
              <a:r>
                <a:rPr lang="en-US" altLang="ja-JP" sz="600" dirty="0">
                  <a:solidFill>
                    <a:schemeClr val="bg1"/>
                  </a:solidFill>
                  <a:latin typeface="Meiryo UI" panose="020B0604030504040204" pitchFamily="50" charset="-128"/>
                  <a:ea typeface="Meiryo UI" panose="020B0604030504040204" pitchFamily="50" charset="-128"/>
                </a:rPr>
                <a:t>H. MARZBANI, H. R. MARATEB &amp; M. MANSOURIAN BASIC CLIN. NEUROSCI. 7, 143–158 (2016)</a:t>
              </a:r>
              <a:endParaRPr lang="ja-JP" altLang="en-US" sz="1400" dirty="0">
                <a:solidFill>
                  <a:schemeClr val="bg1"/>
                </a:solidFill>
                <a:latin typeface="Meiryo UI" panose="020B0604030504040204" pitchFamily="50" charset="-128"/>
                <a:ea typeface="Meiryo UI" panose="020B0604030504040204" pitchFamily="50" charset="-128"/>
              </a:endParaRPr>
            </a:p>
          </p:txBody>
        </p:sp>
      </p:grpSp>
      <p:sp>
        <p:nvSpPr>
          <p:cNvPr id="3" name="角丸四角形吹き出し 2"/>
          <p:cNvSpPr/>
          <p:nvPr/>
        </p:nvSpPr>
        <p:spPr>
          <a:xfrm>
            <a:off x="5452790" y="2901559"/>
            <a:ext cx="2185060" cy="748145"/>
          </a:xfrm>
          <a:prstGeom prst="wedgeRoundRectCallout">
            <a:avLst>
              <a:gd name="adj1" fmla="val 47645"/>
              <a:gd name="adj2" fmla="val 87199"/>
              <a:gd name="adj3" fmla="val 16667"/>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rgbClr val="C00000"/>
                </a:solidFill>
                <a:latin typeface="Meiryo UI" panose="020B0604030504040204" pitchFamily="50" charset="-128"/>
                <a:ea typeface="Meiryo UI" panose="020B0604030504040204" pitchFamily="50" charset="-128"/>
              </a:rPr>
              <a:t>パーキンソン病では、身体の動きが損なわれるにつれ、</a:t>
            </a:r>
            <a:r>
              <a:rPr lang="ja-JP" altLang="en-US" sz="1400" dirty="0">
                <a:solidFill>
                  <a:srgbClr val="C00000"/>
                </a:solidFill>
                <a:latin typeface="Meiryo UI" panose="020B0604030504040204" pitchFamily="50" charset="-128"/>
                <a:ea typeface="Meiryo UI" panose="020B0604030504040204" pitchFamily="50" charset="-128"/>
              </a:rPr>
              <a:t>ベータ波が増加し始める。</a:t>
            </a:r>
            <a:endParaRPr kumimoji="1" lang="ja-JP" altLang="en-US" sz="1400" dirty="0">
              <a:solidFill>
                <a:srgbClr val="C00000"/>
              </a:solidFill>
              <a:latin typeface="Meiryo UI" panose="020B0604030504040204" pitchFamily="50" charset="-128"/>
              <a:ea typeface="Meiryo UI" panose="020B0604030504040204" pitchFamily="50" charset="-128"/>
            </a:endParaRPr>
          </a:p>
        </p:txBody>
      </p:sp>
      <p:sp>
        <p:nvSpPr>
          <p:cNvPr id="8" name="角丸四角形吹き出し 7"/>
          <p:cNvSpPr/>
          <p:nvPr/>
        </p:nvSpPr>
        <p:spPr>
          <a:xfrm>
            <a:off x="8188556" y="3004550"/>
            <a:ext cx="2185060" cy="542161"/>
          </a:xfrm>
          <a:prstGeom prst="wedgeRoundRectCallout">
            <a:avLst>
              <a:gd name="adj1" fmla="val 24276"/>
              <a:gd name="adj2" fmla="val 117563"/>
              <a:gd name="adj3" fmla="val 16667"/>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rgbClr val="C00000"/>
                </a:solidFill>
                <a:latin typeface="Meiryo UI" panose="020B0604030504040204" pitchFamily="50" charset="-128"/>
                <a:ea typeface="Meiryo UI" panose="020B0604030504040204" pitchFamily="50" charset="-128"/>
              </a:rPr>
              <a:t>アルツハイマー病では、</a:t>
            </a:r>
            <a:endParaRPr kumimoji="1" lang="en-US" altLang="ja-JP" sz="1400" dirty="0">
              <a:solidFill>
                <a:srgbClr val="C00000"/>
              </a:solidFill>
              <a:latin typeface="Meiryo UI" panose="020B0604030504040204" pitchFamily="50" charset="-128"/>
              <a:ea typeface="Meiryo UI" panose="020B0604030504040204" pitchFamily="50" charset="-128"/>
            </a:endParaRPr>
          </a:p>
          <a:p>
            <a:pPr algn="ctr"/>
            <a:r>
              <a:rPr kumimoji="1" lang="ja-JP" altLang="en-US" sz="1400" dirty="0">
                <a:solidFill>
                  <a:srgbClr val="C00000"/>
                </a:solidFill>
                <a:latin typeface="Meiryo UI" panose="020B0604030504040204" pitchFamily="50" charset="-128"/>
                <a:ea typeface="Meiryo UI" panose="020B0604030504040204" pitchFamily="50" charset="-128"/>
              </a:rPr>
              <a:t>ガンマ</a:t>
            </a:r>
            <a:r>
              <a:rPr lang="ja-JP" altLang="en-US" sz="1400" dirty="0">
                <a:solidFill>
                  <a:srgbClr val="C00000"/>
                </a:solidFill>
                <a:latin typeface="Meiryo UI" panose="020B0604030504040204" pitchFamily="50" charset="-128"/>
                <a:ea typeface="Meiryo UI" panose="020B0604030504040204" pitchFamily="50" charset="-128"/>
              </a:rPr>
              <a:t>波の減少が観られる。</a:t>
            </a:r>
            <a:endParaRPr kumimoji="1" lang="ja-JP" altLang="en-US" sz="1400" dirty="0">
              <a:solidFill>
                <a:srgbClr val="C00000"/>
              </a:solidFill>
              <a:latin typeface="Meiryo UI" panose="020B0604030504040204" pitchFamily="50" charset="-128"/>
              <a:ea typeface="Meiryo UI" panose="020B0604030504040204" pitchFamily="50" charset="-128"/>
            </a:endParaRPr>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448" y="2079735"/>
            <a:ext cx="2335557" cy="1643648"/>
          </a:xfrm>
          <a:prstGeom prst="rect">
            <a:avLst/>
          </a:prstGeom>
        </p:spPr>
      </p:pic>
      <p:sp>
        <p:nvSpPr>
          <p:cNvPr id="10" name="正方形/長方形 9"/>
          <p:cNvSpPr/>
          <p:nvPr/>
        </p:nvSpPr>
        <p:spPr>
          <a:xfrm>
            <a:off x="2786604" y="3690288"/>
            <a:ext cx="2201244" cy="200055"/>
          </a:xfrm>
          <a:prstGeom prst="rect">
            <a:avLst/>
          </a:prstGeom>
        </p:spPr>
        <p:txBody>
          <a:bodyPr wrap="none">
            <a:spAutoFit/>
          </a:bodyPr>
          <a:lstStyle/>
          <a:p>
            <a:r>
              <a:rPr lang="en-US" altLang="ja-JP" sz="700" dirty="0"/>
              <a:t>https://www.nature.com/articles/d41586-018-07201-7</a:t>
            </a:r>
            <a:endParaRPr lang="ja-JP" altLang="en-US" sz="700" dirty="0"/>
          </a:p>
        </p:txBody>
      </p:sp>
    </p:spTree>
    <p:extLst>
      <p:ext uri="{BB962C8B-B14F-4D97-AF65-F5344CB8AC3E}">
        <p14:creationId xmlns:p14="http://schemas.microsoft.com/office/powerpoint/2010/main" val="38925009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268"/>
          <p:cNvSpPr txBox="1">
            <a:spLocks noChangeArrowheads="1"/>
          </p:cNvSpPr>
          <p:nvPr/>
        </p:nvSpPr>
        <p:spPr bwMode="auto">
          <a:xfrm>
            <a:off x="341740" y="6344444"/>
            <a:ext cx="5638642"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Calibri" panose="020F0502020204030204" pitchFamily="34" charset="0"/>
                <a:ea typeface="MS PGothic" panose="020B0600070205080204" pitchFamily="50" charset="-128"/>
              </a:defRPr>
            </a:lvl1pPr>
            <a:lvl2pPr marL="742950" indent="-285750">
              <a:defRPr kumimoji="1">
                <a:solidFill>
                  <a:schemeClr val="tx1"/>
                </a:solidFill>
                <a:latin typeface="Calibri" panose="020F0502020204030204" pitchFamily="34" charset="0"/>
                <a:ea typeface="MS PGothic" panose="020B0600070205080204" pitchFamily="50" charset="-128"/>
              </a:defRPr>
            </a:lvl2pPr>
            <a:lvl3pPr marL="1143000" indent="-228600">
              <a:defRPr kumimoji="1">
                <a:solidFill>
                  <a:schemeClr val="tx1"/>
                </a:solidFill>
                <a:latin typeface="Calibri" panose="020F0502020204030204" pitchFamily="34" charset="0"/>
                <a:ea typeface="MS PGothic" panose="020B0600070205080204" pitchFamily="50" charset="-128"/>
              </a:defRPr>
            </a:lvl3pPr>
            <a:lvl4pPr marL="1600200" indent="-228600">
              <a:defRPr kumimoji="1">
                <a:solidFill>
                  <a:schemeClr val="tx1"/>
                </a:solidFill>
                <a:latin typeface="Calibri" panose="020F0502020204030204" pitchFamily="34" charset="0"/>
                <a:ea typeface="MS PGothic" panose="020B0600070205080204" pitchFamily="50" charset="-128"/>
              </a:defRPr>
            </a:lvl4pPr>
            <a:lvl5pPr marL="2057400" indent="-228600">
              <a:defRPr kumimoji="1">
                <a:solidFill>
                  <a:schemeClr val="tx1"/>
                </a:solidFill>
                <a:latin typeface="Calibri" panose="020F0502020204030204" pitchFamily="34" charset="0"/>
                <a:ea typeface="MS PGothic"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9pPr>
          </a:lstStyle>
          <a:p>
            <a:pPr eaLnBrk="1" hangingPunct="1"/>
            <a:r>
              <a:rPr lang="en-US" altLang="ja-JP" sz="1600" dirty="0"/>
              <a:t>Human </a:t>
            </a:r>
            <a:r>
              <a:rPr lang="en-US" altLang="ja-JP" sz="1600" dirty="0" err="1"/>
              <a:t>connectome</a:t>
            </a:r>
            <a:r>
              <a:rPr lang="en-US" altLang="ja-JP" sz="1600" dirty="0"/>
              <a:t> </a:t>
            </a:r>
          </a:p>
          <a:p>
            <a:pPr eaLnBrk="1" hangingPunct="1"/>
            <a:r>
              <a:rPr lang="en-US" altLang="ja-JP" sz="1400" dirty="0">
                <a:hlinkClick r:id="rId2"/>
              </a:rPr>
              <a:t>http://outlook.wustl.edu/2013/jun/human-connectome-project</a:t>
            </a:r>
            <a:r>
              <a:rPr lang="en-US" altLang="ja-JP" sz="1400" dirty="0"/>
              <a:t> </a:t>
            </a:r>
          </a:p>
        </p:txBody>
      </p:sp>
      <p:pic>
        <p:nvPicPr>
          <p:cNvPr id="1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32207" y="2702072"/>
            <a:ext cx="6059793" cy="3633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0158" y="1802956"/>
            <a:ext cx="5720224" cy="454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8"/>
          <p:cNvSpPr>
            <a:spLocks noChangeArrowheads="1"/>
          </p:cNvSpPr>
          <p:nvPr/>
        </p:nvSpPr>
        <p:spPr bwMode="auto">
          <a:xfrm>
            <a:off x="6319427" y="6335713"/>
            <a:ext cx="561498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MS PGothic" panose="020B0600070205080204" pitchFamily="50" charset="-128"/>
              </a:defRPr>
            </a:lvl1pPr>
            <a:lvl2pPr marL="742950" indent="-285750">
              <a:defRPr kumimoji="1">
                <a:solidFill>
                  <a:schemeClr val="tx1"/>
                </a:solidFill>
                <a:latin typeface="Calibri" panose="020F0502020204030204" pitchFamily="34" charset="0"/>
                <a:ea typeface="MS PGothic" panose="020B0600070205080204" pitchFamily="50" charset="-128"/>
              </a:defRPr>
            </a:lvl2pPr>
            <a:lvl3pPr marL="1143000" indent="-228600">
              <a:defRPr kumimoji="1">
                <a:solidFill>
                  <a:schemeClr val="tx1"/>
                </a:solidFill>
                <a:latin typeface="Calibri" panose="020F0502020204030204" pitchFamily="34" charset="0"/>
                <a:ea typeface="MS PGothic" panose="020B0600070205080204" pitchFamily="50" charset="-128"/>
              </a:defRPr>
            </a:lvl3pPr>
            <a:lvl4pPr marL="1600200" indent="-228600">
              <a:defRPr kumimoji="1">
                <a:solidFill>
                  <a:schemeClr val="tx1"/>
                </a:solidFill>
                <a:latin typeface="Calibri" panose="020F0502020204030204" pitchFamily="34" charset="0"/>
                <a:ea typeface="MS PGothic" panose="020B0600070205080204" pitchFamily="50" charset="-128"/>
              </a:defRPr>
            </a:lvl4pPr>
            <a:lvl5pPr marL="2057400" indent="-228600">
              <a:defRPr kumimoji="1">
                <a:solidFill>
                  <a:schemeClr val="tx1"/>
                </a:solidFill>
                <a:latin typeface="Calibri" panose="020F0502020204030204" pitchFamily="34" charset="0"/>
                <a:ea typeface="MS PGothic"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9pPr>
          </a:lstStyle>
          <a:p>
            <a:pPr eaLnBrk="1" hangingPunct="1"/>
            <a:r>
              <a:rPr lang="en-US" altLang="ja-JP" sz="1400" dirty="0">
                <a:hlinkClick r:id="rId5"/>
              </a:rPr>
              <a:t>http://www.nature.com/scientificamerican/journal/v306/n6/pdf/scientificamerican0612-50.pdf</a:t>
            </a:r>
            <a:r>
              <a:rPr lang="en-US" altLang="ja-JP" sz="1400" dirty="0"/>
              <a:t> The Human Brain Project</a:t>
            </a:r>
          </a:p>
        </p:txBody>
      </p:sp>
      <p:sp>
        <p:nvSpPr>
          <p:cNvPr id="2" name="正方形/長方形 1"/>
          <p:cNvSpPr/>
          <p:nvPr/>
        </p:nvSpPr>
        <p:spPr>
          <a:xfrm>
            <a:off x="4573641" y="0"/>
            <a:ext cx="3122971" cy="584775"/>
          </a:xfrm>
          <a:prstGeom prst="rect">
            <a:avLst/>
          </a:prstGeom>
        </p:spPr>
        <p:txBody>
          <a:bodyPr wrap="none">
            <a:spAutoFit/>
          </a:bodyPr>
          <a:lstStyle/>
          <a:p>
            <a:pPr>
              <a:defRPr/>
            </a:pPr>
            <a:r>
              <a:rPr lang="ja-JP" altLang="en-US" sz="3200" b="1" dirty="0">
                <a:latin typeface="Meiryo UI" panose="020B0604030504040204" pitchFamily="50" charset="-128"/>
                <a:ea typeface="Meiryo UI" panose="020B0604030504040204" pitchFamily="50" charset="-128"/>
              </a:rPr>
              <a:t>拡散テンソル画像</a:t>
            </a:r>
          </a:p>
        </p:txBody>
      </p:sp>
    </p:spTree>
    <p:extLst>
      <p:ext uri="{BB962C8B-B14F-4D97-AF65-F5344CB8AC3E}">
        <p14:creationId xmlns:p14="http://schemas.microsoft.com/office/powerpoint/2010/main" val="15872151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0" y="0"/>
            <a:ext cx="12192000" cy="584775"/>
          </a:xfrm>
          <a:prstGeom prst="rect">
            <a:avLst/>
          </a:prstGeom>
          <a:noFill/>
        </p:spPr>
        <p:txBody>
          <a:bodyPr wrap="square" rtlCol="0">
            <a:spAutoFit/>
          </a:bodyPr>
          <a:lstStyle/>
          <a:p>
            <a:pPr algn="ctr"/>
            <a:r>
              <a:rPr lang="ja-JP" altLang="en-US" sz="3200" b="1" dirty="0">
                <a:latin typeface="Meiryo UI" panose="020B0604030504040204" pitchFamily="50" charset="-128"/>
                <a:ea typeface="Meiryo UI" panose="020B0604030504040204" pitchFamily="50" charset="-128"/>
              </a:rPr>
              <a:t>脳を操る</a:t>
            </a:r>
            <a:endParaRPr kumimoji="1" lang="ja-JP" altLang="en-US" sz="3200" b="1" dirty="0">
              <a:latin typeface="Meiryo UI" panose="020B0604030504040204" pitchFamily="50" charset="-128"/>
              <a:ea typeface="Meiryo UI" panose="020B0604030504040204" pitchFamily="50" charset="-128"/>
            </a:endParaRPr>
          </a:p>
        </p:txBody>
      </p:sp>
      <p:pic>
        <p:nvPicPr>
          <p:cNvPr id="48" name="Picture 8" descr="jj_brain_lobes.jpg                                             00003B01Book                           ABA78158:"/>
          <p:cNvPicPr>
            <a:picLocks noChangeAspect="1" noChangeArrowheads="1"/>
          </p:cNvPicPr>
          <p:nvPr/>
        </p:nvPicPr>
        <p:blipFill>
          <a:blip r:embed="rId3">
            <a:extLst>
              <a:ext uri="{28A0092B-C50C-407E-A947-70E740481C1C}">
                <a14:useLocalDpi xmlns:a14="http://schemas.microsoft.com/office/drawing/2010/main" val="0"/>
              </a:ext>
            </a:extLst>
          </a:blip>
          <a:srcRect l="3999" t="5333" r="14667" b="13333"/>
          <a:stretch>
            <a:fillRect/>
          </a:stretch>
        </p:blipFill>
        <p:spPr bwMode="auto">
          <a:xfrm rot="19983366">
            <a:off x="5419411" y="1726000"/>
            <a:ext cx="4225639" cy="4225640"/>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右矢印 48"/>
          <p:cNvSpPr/>
          <p:nvPr/>
        </p:nvSpPr>
        <p:spPr>
          <a:xfrm>
            <a:off x="3876069" y="2590250"/>
            <a:ext cx="2336800" cy="990600"/>
          </a:xfrm>
          <a:prstGeom prst="rightArrow">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ボックス 50"/>
          <p:cNvSpPr txBox="1"/>
          <p:nvPr/>
        </p:nvSpPr>
        <p:spPr>
          <a:xfrm>
            <a:off x="2156410" y="1465885"/>
            <a:ext cx="1846659" cy="4483100"/>
          </a:xfrm>
          <a:prstGeom prst="rect">
            <a:avLst/>
          </a:prstGeom>
          <a:noFill/>
        </p:spPr>
        <p:txBody>
          <a:bodyPr vert="eaVert" wrap="square" rtlCol="0">
            <a:spAutoFit/>
          </a:bodyPr>
          <a:lstStyle/>
          <a:p>
            <a:pPr algn="ctr"/>
            <a:r>
              <a:rPr kumimoji="1" lang="ja-JP" altLang="en-US" sz="5400" b="1" dirty="0">
                <a:solidFill>
                  <a:srgbClr val="002060"/>
                </a:solidFill>
                <a:latin typeface="Meiryo UI" panose="020B0604030504040204" pitchFamily="50" charset="-128"/>
                <a:ea typeface="Meiryo UI" panose="020B0604030504040204" pitchFamily="50" charset="-128"/>
              </a:rPr>
              <a:t>脳を制御する</a:t>
            </a:r>
            <a:endParaRPr kumimoji="1" lang="en-US" altLang="ja-JP" sz="5400" b="1" dirty="0">
              <a:solidFill>
                <a:srgbClr val="002060"/>
              </a:solidFill>
              <a:latin typeface="Meiryo UI" panose="020B0604030504040204" pitchFamily="50" charset="-128"/>
              <a:ea typeface="Meiryo UI" panose="020B0604030504040204" pitchFamily="50" charset="-128"/>
            </a:endParaRPr>
          </a:p>
          <a:p>
            <a:pPr algn="ctr"/>
            <a:r>
              <a:rPr kumimoji="1" lang="ja-JP" altLang="en-US" sz="5400" b="1" dirty="0">
                <a:solidFill>
                  <a:srgbClr val="002060"/>
                </a:solidFill>
                <a:latin typeface="Meiryo UI" panose="020B0604030504040204" pitchFamily="50" charset="-128"/>
                <a:ea typeface="Meiryo UI" panose="020B0604030504040204" pitchFamily="50" charset="-128"/>
              </a:rPr>
              <a:t>刺激を与える</a:t>
            </a:r>
          </a:p>
        </p:txBody>
      </p:sp>
      <p:sp>
        <p:nvSpPr>
          <p:cNvPr id="53" name="テキスト ボックス 52"/>
          <p:cNvSpPr txBox="1"/>
          <p:nvPr/>
        </p:nvSpPr>
        <p:spPr>
          <a:xfrm>
            <a:off x="4041095" y="1513032"/>
            <a:ext cx="2809230" cy="1077218"/>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★直接皮質刺激（</a:t>
            </a:r>
            <a:r>
              <a:rPr kumimoji="1" lang="en-US" altLang="ja-JP" sz="1600" dirty="0">
                <a:latin typeface="Meiryo UI" panose="020B0604030504040204" pitchFamily="50" charset="-128"/>
                <a:ea typeface="Meiryo UI" panose="020B0604030504040204" pitchFamily="50" charset="-128"/>
              </a:rPr>
              <a:t>ECS</a:t>
            </a:r>
            <a:r>
              <a:rPr kumimoji="1" lang="ja-JP" altLang="en-US" sz="1600" dirty="0">
                <a:latin typeface="Meiryo UI" panose="020B0604030504040204" pitchFamily="50" charset="-128"/>
                <a:ea typeface="Meiryo UI" panose="020B0604030504040204" pitchFamily="50" charset="-128"/>
              </a:rPr>
              <a:t>）</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★脳深部刺激（</a:t>
            </a:r>
            <a:r>
              <a:rPr lang="en-US" altLang="ja-JP" sz="1600" dirty="0">
                <a:latin typeface="Meiryo UI" panose="020B0604030504040204" pitchFamily="50" charset="-128"/>
                <a:ea typeface="Meiryo UI" panose="020B0604030504040204" pitchFamily="50" charset="-128"/>
              </a:rPr>
              <a:t>DBS</a:t>
            </a:r>
            <a:r>
              <a:rPr lang="ja-JP" altLang="en-US" sz="1600" dirty="0">
                <a:latin typeface="Meiryo UI" panose="020B0604030504040204" pitchFamily="50" charset="-128"/>
                <a:ea typeface="Meiryo UI" panose="020B0604030504040204" pitchFamily="50" charset="-128"/>
              </a:rPr>
              <a:t>）</a:t>
            </a:r>
            <a:endParaRPr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★人工内耳</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a:t>
            </a:r>
            <a:r>
              <a:rPr kumimoji="1" lang="ja-JP" altLang="en-US" sz="1600" dirty="0">
                <a:latin typeface="Meiryo UI" panose="020B0604030504040204" pitchFamily="50" charset="-128"/>
                <a:ea typeface="Meiryo UI" panose="020B0604030504040204" pitchFamily="50" charset="-128"/>
              </a:rPr>
              <a:t>人口網膜</a:t>
            </a:r>
          </a:p>
        </p:txBody>
      </p:sp>
      <p:sp>
        <p:nvSpPr>
          <p:cNvPr id="54" name="テキスト ボックス 53"/>
          <p:cNvSpPr txBox="1"/>
          <p:nvPr/>
        </p:nvSpPr>
        <p:spPr>
          <a:xfrm>
            <a:off x="3876069" y="3666902"/>
            <a:ext cx="3149674" cy="230832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★経頭蓋直流電気刺激</a:t>
            </a:r>
            <a:endParaRPr kumimoji="1"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a:t>
            </a:r>
            <a:r>
              <a:rPr kumimoji="1" lang="en-US" altLang="ja-JP" sz="1600" dirty="0" err="1">
                <a:latin typeface="Meiryo UI" panose="020B0604030504040204" pitchFamily="50" charset="-128"/>
                <a:ea typeface="Meiryo UI" panose="020B0604030504040204" pitchFamily="50" charset="-128"/>
              </a:rPr>
              <a:t>tDCS</a:t>
            </a:r>
            <a:r>
              <a:rPr kumimoji="1" lang="ja-JP" altLang="en-US" sz="1600" dirty="0">
                <a:latin typeface="Meiryo UI" panose="020B0604030504040204" pitchFamily="50" charset="-128"/>
                <a:ea typeface="Meiryo UI" panose="020B0604030504040204" pitchFamily="50" charset="-128"/>
              </a:rPr>
              <a:t>）</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★経頭蓋交流電気刺激　　　（</a:t>
            </a:r>
            <a:r>
              <a:rPr lang="en-US" altLang="ja-JP" sz="1600" dirty="0" err="1">
                <a:latin typeface="Meiryo UI" panose="020B0604030504040204" pitchFamily="50" charset="-128"/>
                <a:ea typeface="Meiryo UI" panose="020B0604030504040204" pitchFamily="50" charset="-128"/>
              </a:rPr>
              <a:t>tACS</a:t>
            </a:r>
            <a:r>
              <a:rPr lang="ja-JP" altLang="en-US" sz="1600" dirty="0">
                <a:latin typeface="Meiryo UI" panose="020B0604030504040204" pitchFamily="50" charset="-128"/>
                <a:ea typeface="Meiryo UI" panose="020B0604030504040204" pitchFamily="50" charset="-128"/>
              </a:rPr>
              <a:t>）</a:t>
            </a:r>
            <a:endParaRPr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★経頭蓋磁気刺激</a:t>
            </a:r>
            <a:endParaRPr kumimoji="1"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a:t>
            </a:r>
            <a:r>
              <a:rPr kumimoji="1" lang="en-US" altLang="ja-JP" sz="1600" dirty="0">
                <a:latin typeface="Meiryo UI" panose="020B0604030504040204" pitchFamily="50" charset="-128"/>
                <a:ea typeface="Meiryo UI" panose="020B0604030504040204" pitchFamily="50" charset="-128"/>
              </a:rPr>
              <a:t>TMS</a:t>
            </a:r>
            <a:r>
              <a:rPr kumimoji="1" lang="ja-JP" altLang="en-US" sz="1600" dirty="0">
                <a:latin typeface="Meiryo UI" panose="020B0604030504040204" pitchFamily="50" charset="-128"/>
                <a:ea typeface="Meiryo UI" panose="020B0604030504040204" pitchFamily="50" charset="-128"/>
              </a:rPr>
              <a:t>）</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★ニューロフィードバック</a:t>
            </a:r>
            <a:endParaRPr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★デコーデットニューロフィードバック</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★バイオフィードバック</a:t>
            </a:r>
            <a:endParaRPr kumimoji="1" lang="ja-JP" altLang="en-US" sz="1600" dirty="0">
              <a:latin typeface="Meiryo UI" panose="020B0604030504040204" pitchFamily="50" charset="-128"/>
              <a:ea typeface="Meiryo UI" panose="020B0604030504040204" pitchFamily="50" charset="-128"/>
            </a:endParaRPr>
          </a:p>
        </p:txBody>
      </p:sp>
      <p:sp>
        <p:nvSpPr>
          <p:cNvPr id="57" name="角丸四角形 56"/>
          <p:cNvSpPr/>
          <p:nvPr/>
        </p:nvSpPr>
        <p:spPr>
          <a:xfrm>
            <a:off x="4038602" y="798701"/>
            <a:ext cx="2029470" cy="444500"/>
          </a:xfrm>
          <a:prstGeom prst="roundRect">
            <a:avLst>
              <a:gd name="adj" fmla="val 50000"/>
            </a:avLst>
          </a:prstGeom>
          <a:solidFill>
            <a:srgbClr val="C00000"/>
          </a:solidFill>
          <a:ln>
            <a:solidFill>
              <a:srgbClr val="C0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latin typeface="HGS教科書体" panose="02020600000000000000" pitchFamily="18" charset="-128"/>
                <a:ea typeface="HGS教科書体" panose="02020600000000000000" pitchFamily="18" charset="-128"/>
              </a:rPr>
              <a:t>侵襲</a:t>
            </a:r>
          </a:p>
        </p:txBody>
      </p:sp>
      <p:sp>
        <p:nvSpPr>
          <p:cNvPr id="59" name="角丸四角形 58"/>
          <p:cNvSpPr/>
          <p:nvPr/>
        </p:nvSpPr>
        <p:spPr>
          <a:xfrm>
            <a:off x="4003069" y="6092068"/>
            <a:ext cx="2029470" cy="444500"/>
          </a:xfrm>
          <a:prstGeom prst="roundRect">
            <a:avLst>
              <a:gd name="adj" fmla="val 50000"/>
            </a:avLst>
          </a:prstGeom>
          <a:solidFill>
            <a:schemeClr val="accent2">
              <a:lumMod val="75000"/>
            </a:schemeClr>
          </a:solidFill>
          <a:ln>
            <a:solidFill>
              <a:srgbClr val="C0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latin typeface="HGS教科書体" panose="02020600000000000000" pitchFamily="18" charset="-128"/>
                <a:ea typeface="HGS教科書体" panose="02020600000000000000" pitchFamily="18" charset="-128"/>
              </a:rPr>
              <a:t>非侵襲</a:t>
            </a:r>
          </a:p>
        </p:txBody>
      </p:sp>
      <p:sp>
        <p:nvSpPr>
          <p:cNvPr id="61" name="角丸四角形 60"/>
          <p:cNvSpPr/>
          <p:nvPr/>
        </p:nvSpPr>
        <p:spPr>
          <a:xfrm>
            <a:off x="2156410" y="596350"/>
            <a:ext cx="7948286" cy="6121399"/>
          </a:xfrm>
          <a:prstGeom prst="roundRect">
            <a:avLst>
              <a:gd name="adj" fmla="val 3986"/>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テキスト ボックス 63"/>
          <p:cNvSpPr txBox="1"/>
          <p:nvPr/>
        </p:nvSpPr>
        <p:spPr>
          <a:xfrm>
            <a:off x="4338354" y="2835534"/>
            <a:ext cx="1358900" cy="461665"/>
          </a:xfrm>
          <a:prstGeom prst="rect">
            <a:avLst/>
          </a:prstGeom>
          <a:noFill/>
        </p:spPr>
        <p:txBody>
          <a:bodyPr wrap="square" rtlCol="0">
            <a:spAutoFit/>
          </a:bodyPr>
          <a:lstStyle/>
          <a:p>
            <a:pPr algn="ctr"/>
            <a:r>
              <a:rPr kumimoji="1" lang="en-US" altLang="ja-JP" sz="2400" b="1" dirty="0">
                <a:solidFill>
                  <a:schemeClr val="bg1"/>
                </a:solidFill>
              </a:rPr>
              <a:t>Input</a:t>
            </a:r>
            <a:endParaRPr kumimoji="1" lang="ja-JP" altLang="en-US" sz="2400" b="1" dirty="0">
              <a:solidFill>
                <a:schemeClr val="bg1"/>
              </a:solidFill>
            </a:endParaRPr>
          </a:p>
        </p:txBody>
      </p:sp>
      <p:sp>
        <p:nvSpPr>
          <p:cNvPr id="67" name="テキスト ボックス 66"/>
          <p:cNvSpPr txBox="1"/>
          <p:nvPr/>
        </p:nvSpPr>
        <p:spPr>
          <a:xfrm>
            <a:off x="7100603" y="997989"/>
            <a:ext cx="1438957" cy="584775"/>
          </a:xfrm>
          <a:prstGeom prst="rect">
            <a:avLst/>
          </a:prstGeom>
          <a:noFill/>
        </p:spPr>
        <p:txBody>
          <a:bodyPr wrap="square" rtlCol="0">
            <a:spAutoFit/>
          </a:bodyPr>
          <a:lstStyle/>
          <a:p>
            <a:pPr algn="ctr"/>
            <a:r>
              <a:rPr kumimoji="1" lang="en-US" altLang="ja-JP" sz="3200" dirty="0">
                <a:latin typeface="Segoe UI Black" panose="020B0A02040204020203" pitchFamily="34" charset="0"/>
                <a:ea typeface="Segoe UI Black" panose="020B0A02040204020203" pitchFamily="34" charset="0"/>
                <a:cs typeface="Segoe UI Black" panose="020B0A02040204020203" pitchFamily="34" charset="0"/>
              </a:rPr>
              <a:t>Brain</a:t>
            </a:r>
            <a:endParaRPr kumimoji="1" lang="ja-JP" altLang="en-US" sz="3200" dirty="0">
              <a:latin typeface="Segoe UI Black" panose="020B0A02040204020203" pitchFamily="34" charset="0"/>
              <a:ea typeface="HGS創英角ｺﾞｼｯｸUB" panose="020B0900000000000000" pitchFamily="50" charset="-128"/>
              <a:cs typeface="Segoe UI Black" panose="020B0A02040204020203" pitchFamily="34" charset="0"/>
            </a:endParaRPr>
          </a:p>
        </p:txBody>
      </p:sp>
    </p:spTree>
    <p:extLst>
      <p:ext uri="{BB962C8B-B14F-4D97-AF65-F5344CB8AC3E}">
        <p14:creationId xmlns:p14="http://schemas.microsoft.com/office/powerpoint/2010/main" val="25047227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図 27"/>
          <p:cNvPicPr>
            <a:picLocks noChangeAspect="1"/>
          </p:cNvPicPr>
          <p:nvPr/>
        </p:nvPicPr>
        <p:blipFill>
          <a:blip r:embed="rId3"/>
          <a:stretch>
            <a:fillRect/>
          </a:stretch>
        </p:blipFill>
        <p:spPr>
          <a:xfrm>
            <a:off x="132891" y="5249881"/>
            <a:ext cx="1895965" cy="1536565"/>
          </a:xfrm>
          <a:prstGeom prst="rect">
            <a:avLst/>
          </a:prstGeom>
        </p:spPr>
      </p:pic>
      <p:pic>
        <p:nvPicPr>
          <p:cNvPr id="35" name="図 34"/>
          <p:cNvPicPr>
            <a:picLocks noChangeAspect="1"/>
          </p:cNvPicPr>
          <p:nvPr/>
        </p:nvPicPr>
        <p:blipFill>
          <a:blip r:embed="rId4"/>
          <a:stretch>
            <a:fillRect/>
          </a:stretch>
        </p:blipFill>
        <p:spPr>
          <a:xfrm>
            <a:off x="7393886" y="5284740"/>
            <a:ext cx="1252192" cy="1455778"/>
          </a:xfrm>
          <a:prstGeom prst="rect">
            <a:avLst/>
          </a:prstGeom>
        </p:spPr>
      </p:pic>
      <p:pic>
        <p:nvPicPr>
          <p:cNvPr id="33" name="図 32"/>
          <p:cNvPicPr>
            <a:picLocks noChangeAspect="1"/>
          </p:cNvPicPr>
          <p:nvPr/>
        </p:nvPicPr>
        <p:blipFill>
          <a:blip r:embed="rId5"/>
          <a:stretch>
            <a:fillRect/>
          </a:stretch>
        </p:blipFill>
        <p:spPr>
          <a:xfrm>
            <a:off x="2271369" y="5226363"/>
            <a:ext cx="1312937" cy="1546348"/>
          </a:xfrm>
          <a:prstGeom prst="rect">
            <a:avLst/>
          </a:prstGeom>
        </p:spPr>
      </p:pic>
      <p:sp>
        <p:nvSpPr>
          <p:cNvPr id="5" name="テキスト ボックス 4"/>
          <p:cNvSpPr txBox="1"/>
          <p:nvPr/>
        </p:nvSpPr>
        <p:spPr>
          <a:xfrm>
            <a:off x="0" y="0"/>
            <a:ext cx="12192000" cy="584775"/>
          </a:xfrm>
          <a:prstGeom prst="rect">
            <a:avLst/>
          </a:prstGeom>
          <a:noFill/>
        </p:spPr>
        <p:txBody>
          <a:bodyPr wrap="square" rtlCol="0">
            <a:spAutoFit/>
          </a:bodyPr>
          <a:lstStyle/>
          <a:p>
            <a:pPr algn="ctr"/>
            <a:r>
              <a:rPr lang="ja-JP" altLang="en-US" sz="3200" b="1" dirty="0">
                <a:latin typeface="Meiryo UI" panose="020B0604030504040204" pitchFamily="50" charset="-128"/>
                <a:ea typeface="Meiryo UI" panose="020B0604030504040204" pitchFamily="50" charset="-128"/>
              </a:rPr>
              <a:t>脳に刺激を与える技術</a:t>
            </a:r>
            <a:endParaRPr kumimoji="1" lang="ja-JP" altLang="en-US" sz="3200" b="1" dirty="0">
              <a:latin typeface="Meiryo UI" panose="020B0604030504040204" pitchFamily="50" charset="-128"/>
              <a:ea typeface="Meiryo UI" panose="020B0604030504040204" pitchFamily="50" charset="-128"/>
            </a:endParaRPr>
          </a:p>
        </p:txBody>
      </p:sp>
      <p:graphicFrame>
        <p:nvGraphicFramePr>
          <p:cNvPr id="6" name="表 5"/>
          <p:cNvGraphicFramePr>
            <a:graphicFrameLocks noGrp="1"/>
          </p:cNvGraphicFramePr>
          <p:nvPr>
            <p:extLst>
              <p:ext uri="{D42A27DB-BD31-4B8C-83A1-F6EECF244321}">
                <p14:modId xmlns:p14="http://schemas.microsoft.com/office/powerpoint/2010/main" val="403483559"/>
              </p:ext>
            </p:extLst>
          </p:nvPr>
        </p:nvGraphicFramePr>
        <p:xfrm>
          <a:off x="355600" y="557816"/>
          <a:ext cx="11493500" cy="4485640"/>
        </p:xfrm>
        <a:graphic>
          <a:graphicData uri="http://schemas.openxmlformats.org/drawingml/2006/table">
            <a:tbl>
              <a:tblPr firstRow="1" bandRow="1">
                <a:tableStyleId>{5940675A-B579-460E-94D1-54222C63F5DA}</a:tableStyleId>
              </a:tblPr>
              <a:tblGrid>
                <a:gridCol w="4530517">
                  <a:extLst>
                    <a:ext uri="{9D8B030D-6E8A-4147-A177-3AD203B41FA5}">
                      <a16:colId xmlns:a16="http://schemas.microsoft.com/office/drawing/2014/main" val="20000"/>
                    </a:ext>
                  </a:extLst>
                </a:gridCol>
                <a:gridCol w="6962983">
                  <a:extLst>
                    <a:ext uri="{9D8B030D-6E8A-4147-A177-3AD203B41FA5}">
                      <a16:colId xmlns:a16="http://schemas.microsoft.com/office/drawing/2014/main" val="20001"/>
                    </a:ext>
                  </a:extLst>
                </a:gridCol>
              </a:tblGrid>
              <a:tr h="370840">
                <a:tc>
                  <a:txBody>
                    <a:bodyPr/>
                    <a:lstStyle/>
                    <a:p>
                      <a:pPr algn="ctr"/>
                      <a:r>
                        <a:rPr kumimoji="1" lang="ja-JP" altLang="en-US" sz="1800" b="1" dirty="0">
                          <a:solidFill>
                            <a:schemeClr val="bg1"/>
                          </a:solidFill>
                          <a:latin typeface="Meiryo UI" panose="020B0604030504040204" pitchFamily="50" charset="-128"/>
                          <a:ea typeface="Meiryo UI" panose="020B0604030504040204" pitchFamily="50" charset="-128"/>
                        </a:rPr>
                        <a:t>技術</a:t>
                      </a:r>
                    </a:p>
                  </a:txBody>
                  <a:tcPr anchor="ctr">
                    <a:solidFill>
                      <a:schemeClr val="tx1"/>
                    </a:solidFill>
                  </a:tcPr>
                </a:tc>
                <a:tc>
                  <a:txBody>
                    <a:bodyPr/>
                    <a:lstStyle/>
                    <a:p>
                      <a:pPr algn="ctr"/>
                      <a:r>
                        <a:rPr kumimoji="1" lang="ja-JP" altLang="en-US" sz="1800" b="1" dirty="0">
                          <a:solidFill>
                            <a:schemeClr val="bg1"/>
                          </a:solidFill>
                          <a:latin typeface="Meiryo UI" panose="020B0604030504040204" pitchFamily="50" charset="-128"/>
                          <a:ea typeface="Meiryo UI" panose="020B0604030504040204" pitchFamily="50" charset="-128"/>
                        </a:rPr>
                        <a:t>概要</a:t>
                      </a:r>
                    </a:p>
                  </a:txBody>
                  <a:tcPr anchor="ctr">
                    <a:solidFill>
                      <a:schemeClr val="tx1"/>
                    </a:solidFill>
                  </a:tcPr>
                </a:tc>
                <a:extLst>
                  <a:ext uri="{0D108BD9-81ED-4DB2-BD59-A6C34878D82A}">
                    <a16:rowId xmlns:a16="http://schemas.microsoft.com/office/drawing/2014/main" val="10000"/>
                  </a:ext>
                </a:extLst>
              </a:tr>
              <a:tr h="370840">
                <a:tc>
                  <a:txBody>
                    <a:bodyPr/>
                    <a:lstStyle/>
                    <a:p>
                      <a:pPr algn="l"/>
                      <a:r>
                        <a:rPr kumimoji="1" lang="ja-JP" altLang="en-US" sz="1800" b="1" i="0" u="none" strike="noStrike" kern="1200" baseline="0" dirty="0">
                          <a:solidFill>
                            <a:srgbClr val="FF0000"/>
                          </a:solidFill>
                          <a:latin typeface="Meiryo UI" panose="020B0604030504040204" pitchFamily="50" charset="-128"/>
                          <a:ea typeface="Meiryo UI" panose="020B0604030504040204" pitchFamily="50" charset="-128"/>
                          <a:cs typeface="+mn-cs"/>
                        </a:rPr>
                        <a:t>①</a:t>
                      </a:r>
                      <a:r>
                        <a:rPr kumimoji="1" lang="ja-JP" altLang="en-US" sz="1800" b="1" i="0" u="none" strike="noStrike" kern="1200" baseline="0" dirty="0">
                          <a:solidFill>
                            <a:schemeClr val="tx1"/>
                          </a:solidFill>
                          <a:latin typeface="Meiryo UI" panose="020B0604030504040204" pitchFamily="50" charset="-128"/>
                          <a:ea typeface="Meiryo UI" panose="020B0604030504040204" pitchFamily="50" charset="-128"/>
                          <a:cs typeface="+mn-cs"/>
                        </a:rPr>
                        <a:t>脳深部刺激</a:t>
                      </a:r>
                      <a:endParaRPr kumimoji="1" lang="en-US" altLang="ja-JP" sz="1800" b="1" i="0" u="none" strike="noStrike" kern="1200" baseline="0" dirty="0">
                        <a:solidFill>
                          <a:schemeClr val="tx1"/>
                        </a:solidFill>
                        <a:latin typeface="Meiryo UI" panose="020B0604030504040204" pitchFamily="50" charset="-128"/>
                        <a:ea typeface="Meiryo UI" panose="020B0604030504040204" pitchFamily="50" charset="-128"/>
                        <a:cs typeface="+mn-cs"/>
                      </a:endParaRPr>
                    </a:p>
                    <a:p>
                      <a:pPr algn="l"/>
                      <a:r>
                        <a:rPr lang="en-US" altLang="ja-JP" sz="1400" dirty="0">
                          <a:effectLst/>
                          <a:latin typeface="Meiryo UI" panose="020B0604030504040204" pitchFamily="50" charset="-128"/>
                          <a:ea typeface="Meiryo UI" panose="020B0604030504040204" pitchFamily="50" charset="-128"/>
                        </a:rPr>
                        <a:t>Deep Brain Stimulation</a:t>
                      </a:r>
                      <a:r>
                        <a:rPr lang="ja-JP" altLang="en-US" sz="1400" dirty="0">
                          <a:effectLst/>
                          <a:latin typeface="Meiryo UI" panose="020B0604030504040204" pitchFamily="50" charset="-128"/>
                          <a:ea typeface="Meiryo UI" panose="020B0604030504040204" pitchFamily="50" charset="-128"/>
                        </a:rPr>
                        <a:t>（</a:t>
                      </a:r>
                      <a:r>
                        <a:rPr lang="en-US" altLang="ja-JP" sz="1400" dirty="0">
                          <a:effectLst/>
                          <a:latin typeface="Meiryo UI" panose="020B0604030504040204" pitchFamily="50" charset="-128"/>
                          <a:ea typeface="Meiryo UI" panose="020B0604030504040204" pitchFamily="50" charset="-128"/>
                        </a:rPr>
                        <a:t>DBS</a:t>
                      </a:r>
                      <a:r>
                        <a:rPr lang="ja-JP" altLang="en-US" sz="1400" dirty="0">
                          <a:effectLst/>
                          <a:latin typeface="Meiryo UI" panose="020B0604030504040204" pitchFamily="50" charset="-128"/>
                          <a:ea typeface="Meiryo UI" panose="020B0604030504040204" pitchFamily="50" charset="-128"/>
                        </a:rPr>
                        <a:t>）</a:t>
                      </a:r>
                      <a:endParaRPr kumimoji="1" lang="ja-JP" altLang="en-US" sz="1400" dirty="0">
                        <a:latin typeface="Meiryo UI" panose="020B0604030504040204" pitchFamily="50" charset="-128"/>
                        <a:ea typeface="Meiryo UI" panose="020B0604030504040204" pitchFamily="50" charset="-128"/>
                      </a:endParaRPr>
                    </a:p>
                  </a:txBody>
                  <a:tcPr anchor="ctr"/>
                </a:tc>
                <a:tc>
                  <a:txBody>
                    <a:bodyPr/>
                    <a:lstStyle/>
                    <a:p>
                      <a:pPr algn="l"/>
                      <a:r>
                        <a:rPr kumimoji="1" lang="ja-JP" altLang="en-US" sz="1200" dirty="0">
                          <a:latin typeface="Meiryo UI" panose="020B0604030504040204" pitchFamily="50" charset="-128"/>
                          <a:ea typeface="Meiryo UI" panose="020B0604030504040204" pitchFamily="50" charset="-128"/>
                        </a:rPr>
                        <a:t>脳深部刺激は、機能異常をきたしている中枢神経系疾患（パーキンソン病、振戦、ジストニアなど）に対して、脳内に深部電極を留置し、標的部位を電気刺激することにより、異常な神経活動を制御する治療法。</a:t>
                      </a:r>
                    </a:p>
                  </a:txBody>
                  <a:tcPr anchor="ct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dirty="0">
                          <a:solidFill>
                            <a:srgbClr val="FF0000"/>
                          </a:solidFill>
                          <a:latin typeface="Meiryo UI" panose="020B0604030504040204" pitchFamily="50" charset="-128"/>
                          <a:ea typeface="Meiryo UI" panose="020B0604030504040204" pitchFamily="50" charset="-128"/>
                        </a:rPr>
                        <a:t>②</a:t>
                      </a:r>
                      <a:r>
                        <a:rPr kumimoji="1" lang="ja-JP" altLang="en-US" sz="1800" b="1" dirty="0">
                          <a:latin typeface="Meiryo UI" panose="020B0604030504040204" pitchFamily="50" charset="-128"/>
                          <a:ea typeface="Meiryo UI" panose="020B0604030504040204" pitchFamily="50" charset="-128"/>
                        </a:rPr>
                        <a:t>経頭蓋</a:t>
                      </a:r>
                      <a:r>
                        <a:rPr kumimoji="1" lang="ja-JP" altLang="en-US" sz="1800" b="1" dirty="0">
                          <a:solidFill>
                            <a:srgbClr val="C00000"/>
                          </a:solidFill>
                          <a:latin typeface="Meiryo UI" panose="020B0604030504040204" pitchFamily="50" charset="-128"/>
                          <a:ea typeface="Meiryo UI" panose="020B0604030504040204" pitchFamily="50" charset="-128"/>
                        </a:rPr>
                        <a:t>直流</a:t>
                      </a:r>
                      <a:r>
                        <a:rPr kumimoji="1" lang="ja-JP" altLang="en-US" sz="1800" b="1" dirty="0">
                          <a:latin typeface="Meiryo UI" panose="020B0604030504040204" pitchFamily="50" charset="-128"/>
                          <a:ea typeface="Meiryo UI" panose="020B0604030504040204" pitchFamily="50" charset="-128"/>
                        </a:rPr>
                        <a:t>電気刺激</a:t>
                      </a:r>
                      <a:endParaRPr kumimoji="1" lang="en-US" altLang="ja-JP" sz="1800" b="1" dirty="0">
                        <a:latin typeface="Meiryo UI" panose="020B0604030504040204" pitchFamily="50" charset="-128"/>
                        <a:ea typeface="Meiryo UI" panose="020B0604030504040204" pitchFamily="50" charset="-128"/>
                      </a:endParaRPr>
                    </a:p>
                    <a:p>
                      <a:pPr algn="l"/>
                      <a:r>
                        <a:rPr lang="en-US" altLang="ja-JP" sz="1400" dirty="0" err="1">
                          <a:latin typeface="Meiryo UI" panose="020B0604030504040204" pitchFamily="50" charset="-128"/>
                          <a:ea typeface="Meiryo UI" panose="020B0604030504040204" pitchFamily="50" charset="-128"/>
                        </a:rPr>
                        <a:t>transcranial</a:t>
                      </a:r>
                      <a:r>
                        <a:rPr lang="en-US" altLang="ja-JP" sz="1400" dirty="0">
                          <a:latin typeface="Meiryo UI" panose="020B0604030504040204" pitchFamily="50" charset="-128"/>
                          <a:ea typeface="Meiryo UI" panose="020B0604030504040204" pitchFamily="50" charset="-128"/>
                        </a:rPr>
                        <a:t> Direct Current Stimulation</a:t>
                      </a:r>
                      <a:r>
                        <a:rPr lang="ja-JP" altLang="en-US" sz="1400" dirty="0">
                          <a:latin typeface="Meiryo UI" panose="020B0604030504040204" pitchFamily="50" charset="-128"/>
                          <a:ea typeface="Meiryo UI" panose="020B0604030504040204" pitchFamily="50" charset="-128"/>
                        </a:rPr>
                        <a:t>（</a:t>
                      </a:r>
                      <a:r>
                        <a:rPr lang="en-US" altLang="ja-JP" sz="1400" dirty="0" err="1">
                          <a:latin typeface="Meiryo UI" panose="020B0604030504040204" pitchFamily="50" charset="-128"/>
                          <a:ea typeface="Meiryo UI" panose="020B0604030504040204" pitchFamily="50" charset="-128"/>
                        </a:rPr>
                        <a:t>tDCS</a:t>
                      </a:r>
                      <a:r>
                        <a:rPr lang="ja-JP" altLang="en-US" sz="1400" dirty="0">
                          <a:latin typeface="Meiryo UI" panose="020B0604030504040204" pitchFamily="50" charset="-128"/>
                          <a:ea typeface="Meiryo UI" panose="020B0604030504040204" pitchFamily="50" charset="-128"/>
                        </a:rPr>
                        <a:t>）</a:t>
                      </a:r>
                      <a:endParaRPr kumimoji="1" lang="en-US" altLang="ja-JP" sz="1400" dirty="0">
                        <a:latin typeface="Meiryo UI" panose="020B0604030504040204" pitchFamily="50" charset="-128"/>
                        <a:ea typeface="Meiryo UI" panose="020B0604030504040204" pitchFamily="50" charset="-128"/>
                      </a:endParaRPr>
                    </a:p>
                  </a:txBody>
                  <a:tcPr anchor="ctr"/>
                </a:tc>
                <a:tc>
                  <a:txBody>
                    <a:bodyPr/>
                    <a:lstStyle/>
                    <a:p>
                      <a:pPr algn="l"/>
                      <a:r>
                        <a:rPr kumimoji="1" lang="ja-JP" altLang="en-US" sz="1200" dirty="0">
                          <a:latin typeface="Meiryo UI" panose="020B0604030504040204" pitchFamily="50" charset="-128"/>
                          <a:ea typeface="Meiryo UI" panose="020B0604030504040204" pitchFamily="50" charset="-128"/>
                        </a:rPr>
                        <a:t>頭に</a:t>
                      </a:r>
                      <a:r>
                        <a:rPr kumimoji="1" lang="en-US" altLang="ja-JP" sz="1200" dirty="0">
                          <a:latin typeface="Meiryo UI" panose="020B0604030504040204" pitchFamily="50" charset="-128"/>
                          <a:ea typeface="Meiryo UI" panose="020B0604030504040204" pitchFamily="50" charset="-128"/>
                        </a:rPr>
                        <a:t>1</a:t>
                      </a:r>
                      <a:r>
                        <a:rPr kumimoji="1" lang="ja-JP" altLang="en-US" sz="1200" dirty="0">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2mA</a:t>
                      </a:r>
                      <a:r>
                        <a:rPr kumimoji="1" lang="ja-JP" altLang="en-US" sz="1200" dirty="0">
                          <a:latin typeface="Meiryo UI" panose="020B0604030504040204" pitchFamily="50" charset="-128"/>
                          <a:ea typeface="Meiryo UI" panose="020B0604030504040204" pitchFamily="50" charset="-128"/>
                        </a:rPr>
                        <a:t>程度の弱い直流電流を</a:t>
                      </a:r>
                      <a:r>
                        <a:rPr kumimoji="1" lang="en-US" altLang="ja-JP" sz="1200" dirty="0">
                          <a:latin typeface="Meiryo UI" panose="020B0604030504040204" pitchFamily="50" charset="-128"/>
                          <a:ea typeface="Meiryo UI" panose="020B0604030504040204" pitchFamily="50" charset="-128"/>
                        </a:rPr>
                        <a:t>5</a:t>
                      </a:r>
                      <a:r>
                        <a:rPr kumimoji="1" lang="ja-JP" altLang="en-US" sz="1200" dirty="0">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30</a:t>
                      </a:r>
                      <a:r>
                        <a:rPr kumimoji="1" lang="ja-JP" altLang="en-US" sz="1200" dirty="0">
                          <a:latin typeface="Meiryo UI" panose="020B0604030504040204" pitchFamily="50" charset="-128"/>
                          <a:ea typeface="Meiryo UI" panose="020B0604030504040204" pitchFamily="50" charset="-128"/>
                        </a:rPr>
                        <a:t>分程度、</a:t>
                      </a:r>
                      <a:r>
                        <a:rPr kumimoji="1" lang="ja-JP" altLang="en-US" sz="1200" dirty="0" err="1">
                          <a:latin typeface="Meiryo UI" panose="020B0604030504040204" pitchFamily="50" charset="-128"/>
                          <a:ea typeface="Meiryo UI" panose="020B0604030504040204" pitchFamily="50" charset="-128"/>
                        </a:rPr>
                        <a:t>通電すことで</a:t>
                      </a:r>
                      <a:r>
                        <a:rPr kumimoji="1" lang="ja-JP" altLang="en-US" sz="1200" dirty="0">
                          <a:latin typeface="Meiryo UI" panose="020B0604030504040204" pitchFamily="50" charset="-128"/>
                          <a:ea typeface="Meiryo UI" panose="020B0604030504040204" pitchFamily="50" charset="-128"/>
                        </a:rPr>
                        <a:t>脳神経単位の活動を変化させることが可能で、脳卒中回復、うつ病、片頭痛、あるいは学習能力の向上などに応用されている。</a:t>
                      </a:r>
                    </a:p>
                  </a:txBody>
                  <a:tcPr anchor="ctr"/>
                </a:tc>
                <a:extLst>
                  <a:ext uri="{0D108BD9-81ED-4DB2-BD59-A6C34878D82A}">
                    <a16:rowId xmlns:a16="http://schemas.microsoft.com/office/drawing/2014/main" val="10002"/>
                  </a:ext>
                </a:extLst>
              </a:tr>
              <a:tr h="370840">
                <a:tc>
                  <a:txBody>
                    <a:bodyPr/>
                    <a:lstStyle/>
                    <a:p>
                      <a:pPr algn="l"/>
                      <a:r>
                        <a:rPr kumimoji="1" lang="ja-JP" altLang="en-US" sz="1800" b="1" dirty="0">
                          <a:solidFill>
                            <a:srgbClr val="FF0000"/>
                          </a:solidFill>
                          <a:latin typeface="Meiryo UI" panose="020B0604030504040204" pitchFamily="50" charset="-128"/>
                          <a:ea typeface="Meiryo UI" panose="020B0604030504040204" pitchFamily="50" charset="-128"/>
                        </a:rPr>
                        <a:t>③</a:t>
                      </a:r>
                      <a:r>
                        <a:rPr kumimoji="1" lang="ja-JP" altLang="en-US" sz="1800" b="1" dirty="0">
                          <a:latin typeface="Meiryo UI" panose="020B0604030504040204" pitchFamily="50" charset="-128"/>
                          <a:ea typeface="Meiryo UI" panose="020B0604030504040204" pitchFamily="50" charset="-128"/>
                        </a:rPr>
                        <a:t>経頭蓋</a:t>
                      </a:r>
                      <a:r>
                        <a:rPr kumimoji="1" lang="ja-JP" altLang="en-US" sz="1800" b="1" dirty="0">
                          <a:solidFill>
                            <a:srgbClr val="C00000"/>
                          </a:solidFill>
                          <a:latin typeface="Meiryo UI" panose="020B0604030504040204" pitchFamily="50" charset="-128"/>
                          <a:ea typeface="Meiryo UI" panose="020B0604030504040204" pitchFamily="50" charset="-128"/>
                        </a:rPr>
                        <a:t>交流</a:t>
                      </a:r>
                      <a:r>
                        <a:rPr kumimoji="1" lang="ja-JP" altLang="en-US" sz="1800" b="1" dirty="0">
                          <a:latin typeface="Meiryo UI" panose="020B0604030504040204" pitchFamily="50" charset="-128"/>
                          <a:ea typeface="Meiryo UI" panose="020B0604030504040204" pitchFamily="50" charset="-128"/>
                        </a:rPr>
                        <a:t>電気刺激</a:t>
                      </a:r>
                      <a:endParaRPr kumimoji="1" lang="en-US" altLang="ja-JP" sz="1800" b="1" dirty="0">
                        <a:latin typeface="Meiryo UI" panose="020B0604030504040204" pitchFamily="50" charset="-128"/>
                        <a:ea typeface="Meiryo UI" panose="020B0604030504040204" pitchFamily="50" charset="-128"/>
                      </a:endParaRPr>
                    </a:p>
                    <a:p>
                      <a:pPr algn="l"/>
                      <a:r>
                        <a:rPr kumimoji="1" lang="en-US" altLang="ja-JP" sz="1400" dirty="0" err="1">
                          <a:latin typeface="Meiryo UI" panose="020B0604030504040204" pitchFamily="50" charset="-128"/>
                          <a:ea typeface="Meiryo UI" panose="020B0604030504040204" pitchFamily="50" charset="-128"/>
                        </a:rPr>
                        <a:t>transcranial</a:t>
                      </a:r>
                      <a:r>
                        <a:rPr kumimoji="1" lang="en-US" altLang="ja-JP" sz="1400" dirty="0">
                          <a:latin typeface="Meiryo UI" panose="020B0604030504040204" pitchFamily="50" charset="-128"/>
                          <a:ea typeface="Meiryo UI" panose="020B0604030504040204" pitchFamily="50" charset="-128"/>
                        </a:rPr>
                        <a:t> Alternating Current Stimulation</a:t>
                      </a:r>
                      <a:r>
                        <a:rPr kumimoji="1" lang="ja-JP" altLang="en-US" sz="1400" baseline="0" dirty="0">
                          <a:latin typeface="Meiryo UI" panose="020B0604030504040204" pitchFamily="50" charset="-128"/>
                          <a:ea typeface="Meiryo UI" panose="020B0604030504040204" pitchFamily="50" charset="-128"/>
                        </a:rPr>
                        <a:t> </a:t>
                      </a:r>
                      <a:r>
                        <a:rPr kumimoji="1" lang="en-US" altLang="ja-JP" sz="1200" dirty="0">
                          <a:latin typeface="Meiryo UI" panose="020B0604030504040204" pitchFamily="50" charset="-128"/>
                          <a:ea typeface="Meiryo UI" panose="020B0604030504040204" pitchFamily="50" charset="-128"/>
                        </a:rPr>
                        <a:t>(</a:t>
                      </a:r>
                      <a:r>
                        <a:rPr kumimoji="1" lang="en-US" altLang="ja-JP" sz="1200" dirty="0" err="1">
                          <a:latin typeface="Meiryo UI" panose="020B0604030504040204" pitchFamily="50" charset="-128"/>
                          <a:ea typeface="Meiryo UI" panose="020B0604030504040204" pitchFamily="50" charset="-128"/>
                        </a:rPr>
                        <a:t>tACS</a:t>
                      </a:r>
                      <a:r>
                        <a:rPr kumimoji="1" lang="en-US" altLang="ja-JP" sz="1200" dirty="0">
                          <a:latin typeface="Meiryo UI" panose="020B0604030504040204" pitchFamily="50" charset="-128"/>
                          <a:ea typeface="Meiryo UI" panose="020B0604030504040204" pitchFamily="50" charset="-128"/>
                        </a:rPr>
                        <a:t>)</a:t>
                      </a:r>
                      <a:endParaRPr kumimoji="1" lang="ja-JP" altLang="en-US" sz="1400" dirty="0">
                        <a:latin typeface="Meiryo UI" panose="020B0604030504040204" pitchFamily="50" charset="-128"/>
                        <a:ea typeface="Meiryo UI" panose="020B0604030504040204" pitchFamily="50" charset="-128"/>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Meiryo UI" panose="020B0604030504040204" pitchFamily="50" charset="-128"/>
                          <a:ea typeface="Meiryo UI" panose="020B0604030504040204" pitchFamily="50" charset="-128"/>
                        </a:rPr>
                        <a:t>頭に交流電流を通電することで、脳神経単位の活動を変化させる。直流とことなり交流は周波数を自在に変えることが可能で、記憶力の向上などで利用されている。</a:t>
                      </a:r>
                    </a:p>
                  </a:txBody>
                  <a:tcPr anchor="ctr"/>
                </a:tc>
                <a:extLst>
                  <a:ext uri="{0D108BD9-81ED-4DB2-BD59-A6C34878D82A}">
                    <a16:rowId xmlns:a16="http://schemas.microsoft.com/office/drawing/2014/main" val="10003"/>
                  </a:ext>
                </a:extLst>
              </a:tr>
              <a:tr h="370840">
                <a:tc>
                  <a:txBody>
                    <a:bodyPr/>
                    <a:lstStyle/>
                    <a:p>
                      <a:pPr algn="l"/>
                      <a:r>
                        <a:rPr kumimoji="1" lang="ja-JP" altLang="en-US" sz="1800" b="1" dirty="0">
                          <a:solidFill>
                            <a:srgbClr val="FF0000"/>
                          </a:solidFill>
                          <a:latin typeface="Meiryo UI" panose="020B0604030504040204" pitchFamily="50" charset="-128"/>
                          <a:ea typeface="Meiryo UI" panose="020B0604030504040204" pitchFamily="50" charset="-128"/>
                        </a:rPr>
                        <a:t>④</a:t>
                      </a:r>
                      <a:r>
                        <a:rPr kumimoji="1" lang="ja-JP" altLang="en-US" sz="1800" b="1" dirty="0">
                          <a:latin typeface="Meiryo UI" panose="020B0604030504040204" pitchFamily="50" charset="-128"/>
                          <a:ea typeface="Meiryo UI" panose="020B0604030504040204" pitchFamily="50" charset="-128"/>
                        </a:rPr>
                        <a:t>経頭蓋</a:t>
                      </a:r>
                      <a:r>
                        <a:rPr kumimoji="1" lang="ja-JP" altLang="en-US" sz="1800" b="1" dirty="0">
                          <a:solidFill>
                            <a:srgbClr val="C00000"/>
                          </a:solidFill>
                          <a:latin typeface="Meiryo UI" panose="020B0604030504040204" pitchFamily="50" charset="-128"/>
                          <a:ea typeface="Meiryo UI" panose="020B0604030504040204" pitchFamily="50" charset="-128"/>
                        </a:rPr>
                        <a:t>磁気</a:t>
                      </a:r>
                      <a:r>
                        <a:rPr kumimoji="1" lang="ja-JP" altLang="en-US" sz="1800" b="1" dirty="0">
                          <a:latin typeface="Meiryo UI" panose="020B0604030504040204" pitchFamily="50" charset="-128"/>
                          <a:ea typeface="Meiryo UI" panose="020B0604030504040204" pitchFamily="50" charset="-128"/>
                        </a:rPr>
                        <a:t>刺激</a:t>
                      </a:r>
                      <a:endParaRPr kumimoji="1" lang="en-US" altLang="ja-JP" sz="1800" b="1" dirty="0">
                        <a:latin typeface="Meiryo UI" panose="020B0604030504040204" pitchFamily="50" charset="-128"/>
                        <a:ea typeface="Meiryo UI" panose="020B0604030504040204" pitchFamily="50" charset="-128"/>
                      </a:endParaRPr>
                    </a:p>
                    <a:p>
                      <a:pPr algn="l"/>
                      <a:r>
                        <a:rPr kumimoji="1" lang="en-US" altLang="ja-JP" sz="1400" dirty="0" err="1">
                          <a:latin typeface="Meiryo UI" panose="020B0604030504040204" pitchFamily="50" charset="-128"/>
                          <a:ea typeface="Meiryo UI" panose="020B0604030504040204" pitchFamily="50" charset="-128"/>
                        </a:rPr>
                        <a:t>Transcranial</a:t>
                      </a:r>
                      <a:r>
                        <a:rPr kumimoji="1" lang="en-US" altLang="ja-JP" sz="1400" dirty="0">
                          <a:latin typeface="Meiryo UI" panose="020B0604030504040204" pitchFamily="50" charset="-128"/>
                          <a:ea typeface="Meiryo UI" panose="020B0604030504040204" pitchFamily="50" charset="-128"/>
                        </a:rPr>
                        <a:t> magnetic stimulation (TMS)</a:t>
                      </a:r>
                      <a:endParaRPr kumimoji="1" lang="ja-JP" altLang="en-US" sz="1400" dirty="0">
                        <a:latin typeface="Meiryo UI" panose="020B0604030504040204" pitchFamily="50" charset="-128"/>
                        <a:ea typeface="Meiryo UI" panose="020B0604030504040204" pitchFamily="50" charset="-128"/>
                      </a:endParaRPr>
                    </a:p>
                  </a:txBody>
                  <a:tcPr anchor="ctr"/>
                </a:tc>
                <a:tc>
                  <a:txBody>
                    <a:bodyPr/>
                    <a:lstStyle/>
                    <a:p>
                      <a:pPr algn="l"/>
                      <a:r>
                        <a:rPr kumimoji="1" lang="ja-JP" altLang="en-US" sz="1200" dirty="0">
                          <a:latin typeface="Meiryo UI" panose="020B0604030504040204" pitchFamily="50" charset="-128"/>
                          <a:ea typeface="Meiryo UI" panose="020B0604030504040204" pitchFamily="50" charset="-128"/>
                        </a:rPr>
                        <a:t>直径</a:t>
                      </a:r>
                      <a:r>
                        <a:rPr kumimoji="1" lang="en-US" altLang="ja-JP" sz="1200" dirty="0">
                          <a:latin typeface="Meiryo UI" panose="020B0604030504040204" pitchFamily="50" charset="-128"/>
                          <a:ea typeface="Meiryo UI" panose="020B0604030504040204" pitchFamily="50" charset="-128"/>
                        </a:rPr>
                        <a:t>5〜10cm </a:t>
                      </a:r>
                      <a:r>
                        <a:rPr kumimoji="1" lang="ja-JP" altLang="en-US" sz="1200" dirty="0">
                          <a:latin typeface="Meiryo UI" panose="020B0604030504040204" pitchFamily="50" charset="-128"/>
                          <a:ea typeface="Meiryo UI" panose="020B0604030504040204" pitchFamily="50" charset="-128"/>
                        </a:rPr>
                        <a:t>程度のコイルに瞬間的（約</a:t>
                      </a:r>
                      <a:r>
                        <a:rPr kumimoji="1" lang="en-US" altLang="ja-JP" sz="1200" dirty="0">
                          <a:latin typeface="Meiryo UI" panose="020B0604030504040204" pitchFamily="50" charset="-128"/>
                          <a:ea typeface="Meiryo UI" panose="020B0604030504040204" pitchFamily="50" charset="-128"/>
                        </a:rPr>
                        <a:t>0.1ms</a:t>
                      </a:r>
                      <a:r>
                        <a:rPr kumimoji="1" lang="ja-JP" altLang="en-US" sz="1200" dirty="0">
                          <a:latin typeface="Meiryo UI" panose="020B0604030504040204" pitchFamily="50" charset="-128"/>
                          <a:ea typeface="Meiryo UI" panose="020B0604030504040204" pitchFamily="50" charset="-128"/>
                        </a:rPr>
                        <a:t>）に最大</a:t>
                      </a:r>
                      <a:r>
                        <a:rPr kumimoji="1" lang="en-US" altLang="ja-JP" sz="1200" dirty="0">
                          <a:latin typeface="Meiryo UI" panose="020B0604030504040204" pitchFamily="50" charset="-128"/>
                          <a:ea typeface="Meiryo UI" panose="020B0604030504040204" pitchFamily="50" charset="-128"/>
                        </a:rPr>
                        <a:t>2000A</a:t>
                      </a:r>
                      <a:r>
                        <a:rPr kumimoji="1" lang="ja-JP" altLang="en-US" sz="1200" dirty="0">
                          <a:latin typeface="Meiryo UI" panose="020B0604030504040204" pitchFamily="50" charset="-128"/>
                          <a:ea typeface="Meiryo UI" panose="020B0604030504040204" pitchFamily="50" charset="-128"/>
                        </a:rPr>
                        <a:t>程度の電流を流すことで変動磁場を生じさせる。この際、脳内でこの変動磁場を打ち消す渦電流が生じ，神経細胞を興奮させる。</a:t>
                      </a:r>
                    </a:p>
                  </a:txBody>
                  <a:tcPr anchor="ctr"/>
                </a:tc>
                <a:extLst>
                  <a:ext uri="{0D108BD9-81ED-4DB2-BD59-A6C34878D82A}">
                    <a16:rowId xmlns:a16="http://schemas.microsoft.com/office/drawing/2014/main" val="10004"/>
                  </a:ext>
                </a:extLst>
              </a:tr>
              <a:tr h="370840">
                <a:tc>
                  <a:txBody>
                    <a:bodyPr/>
                    <a:lstStyle/>
                    <a:p>
                      <a:r>
                        <a:rPr lang="ja-JP" altLang="en-US" sz="1800" b="1" dirty="0">
                          <a:solidFill>
                            <a:srgbClr val="FF0000"/>
                          </a:solidFill>
                          <a:latin typeface="Meiryo UI" panose="020B0604030504040204" pitchFamily="50" charset="-128"/>
                          <a:ea typeface="Meiryo UI" panose="020B0604030504040204" pitchFamily="50" charset="-128"/>
                        </a:rPr>
                        <a:t>⑤</a:t>
                      </a:r>
                      <a:r>
                        <a:rPr lang="ja-JP" altLang="en-US" sz="1800" b="1" dirty="0">
                          <a:latin typeface="Meiryo UI" panose="020B0604030504040204" pitchFamily="50" charset="-128"/>
                          <a:ea typeface="Meiryo UI" panose="020B0604030504040204" pitchFamily="50" charset="-128"/>
                        </a:rPr>
                        <a:t>ニューロフィードバック</a:t>
                      </a:r>
                      <a:endParaRPr lang="en-US" altLang="ja-JP" sz="1800" b="1" dirty="0">
                        <a:latin typeface="Meiryo UI" panose="020B0604030504040204" pitchFamily="50" charset="-128"/>
                        <a:ea typeface="Meiryo UI" panose="020B0604030504040204" pitchFamily="50" charset="-128"/>
                      </a:endParaRPr>
                    </a:p>
                    <a:p>
                      <a:r>
                        <a:rPr lang="en-US" altLang="ja-JP" sz="1400" dirty="0" err="1">
                          <a:latin typeface="Meiryo UI" panose="020B0604030504040204" pitchFamily="50" charset="-128"/>
                          <a:ea typeface="Meiryo UI" panose="020B0604030504040204" pitchFamily="50" charset="-128"/>
                        </a:rPr>
                        <a:t>Neurofeedback</a:t>
                      </a:r>
                      <a:endParaRPr lang="ja-JP" altLang="en-US" sz="1400" dirty="0">
                        <a:latin typeface="Meiryo UI" panose="020B0604030504040204" pitchFamily="50" charset="-128"/>
                        <a:ea typeface="Meiryo UI" panose="020B0604030504040204" pitchFamily="50" charset="-128"/>
                      </a:endParaRPr>
                    </a:p>
                  </a:txBody>
                  <a:tcPr anchor="ctr"/>
                </a:tc>
                <a:tc>
                  <a:txBody>
                    <a:bodyPr/>
                    <a:lstStyle/>
                    <a:p>
                      <a:pPr algn="l"/>
                      <a:r>
                        <a:rPr kumimoji="1" lang="ja-JP" altLang="en-US" sz="1200" dirty="0">
                          <a:latin typeface="Meiryo UI" panose="020B0604030504040204" pitchFamily="50" charset="-128"/>
                          <a:ea typeface="Meiryo UI" panose="020B0604030504040204" pitchFamily="50" charset="-128"/>
                        </a:rPr>
                        <a:t>ニューロフィードバック</a:t>
                      </a:r>
                      <a:r>
                        <a:rPr kumimoji="1" lang="en-US" altLang="ja-JP" sz="1200" dirty="0">
                          <a:latin typeface="Meiryo UI" panose="020B0604030504040204" pitchFamily="50" charset="-128"/>
                          <a:ea typeface="Meiryo UI" panose="020B0604030504040204" pitchFamily="50" charset="-128"/>
                        </a:rPr>
                        <a:t>(</a:t>
                      </a:r>
                      <a:r>
                        <a:rPr kumimoji="1" lang="en-US" altLang="ja-JP" sz="1200" dirty="0" err="1">
                          <a:latin typeface="Meiryo UI" panose="020B0604030504040204" pitchFamily="50" charset="-128"/>
                          <a:ea typeface="Meiryo UI" panose="020B0604030504040204" pitchFamily="50" charset="-128"/>
                        </a:rPr>
                        <a:t>neurofeedback</a:t>
                      </a: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は、自身が脳波をモニタリングしながら、脳活動をコントロールすることによって、知的機能や注意行動を改善させることを目的して利用されている。</a:t>
                      </a:r>
                    </a:p>
                  </a:txBody>
                  <a:tcPr anchor="ctr"/>
                </a:tc>
                <a:extLst>
                  <a:ext uri="{0D108BD9-81ED-4DB2-BD59-A6C34878D82A}">
                    <a16:rowId xmlns:a16="http://schemas.microsoft.com/office/drawing/2014/main" val="10005"/>
                  </a:ext>
                </a:extLst>
              </a:tr>
              <a:tr h="370840">
                <a:tc>
                  <a:txBody>
                    <a:bodyPr/>
                    <a:lstStyle/>
                    <a:p>
                      <a:r>
                        <a:rPr lang="ja-JP" altLang="en-US" b="1" dirty="0">
                          <a:solidFill>
                            <a:srgbClr val="FF0000"/>
                          </a:solidFill>
                          <a:latin typeface="Meiryo UI" panose="020B0604030504040204" pitchFamily="50" charset="-128"/>
                          <a:ea typeface="Meiryo UI" panose="020B0604030504040204" pitchFamily="50" charset="-128"/>
                        </a:rPr>
                        <a:t>⑥</a:t>
                      </a:r>
                      <a:r>
                        <a:rPr lang="ja-JP" altLang="en-US" b="1" dirty="0">
                          <a:latin typeface="Meiryo UI" panose="020B0604030504040204" pitchFamily="50" charset="-128"/>
                          <a:ea typeface="Meiryo UI" panose="020B0604030504040204" pitchFamily="50" charset="-128"/>
                        </a:rPr>
                        <a:t>デコーデッド・ニューロフィードバック</a:t>
                      </a:r>
                      <a:endParaRPr lang="en-US" altLang="ja-JP" b="1" dirty="0">
                        <a:latin typeface="Meiryo UI" panose="020B0604030504040204" pitchFamily="50" charset="-128"/>
                        <a:ea typeface="Meiryo UI" panose="020B0604030504040204" pitchFamily="50" charset="-128"/>
                      </a:endParaRPr>
                    </a:p>
                    <a:p>
                      <a:r>
                        <a:rPr lang="en-US" altLang="ja-JP" sz="1400" b="0" dirty="0">
                          <a:latin typeface="Meiryo UI" panose="020B0604030504040204" pitchFamily="50" charset="-128"/>
                          <a:ea typeface="Meiryo UI" panose="020B0604030504040204" pitchFamily="50" charset="-128"/>
                        </a:rPr>
                        <a:t>Decoded</a:t>
                      </a:r>
                      <a:r>
                        <a:rPr lang="ja-JP" altLang="en-US" sz="1400" b="0" dirty="0">
                          <a:latin typeface="Meiryo UI" panose="020B0604030504040204" pitchFamily="50" charset="-128"/>
                          <a:ea typeface="Meiryo UI" panose="020B0604030504040204" pitchFamily="50" charset="-128"/>
                        </a:rPr>
                        <a:t>　</a:t>
                      </a:r>
                      <a:r>
                        <a:rPr lang="en-US" altLang="ja-JP" sz="1400" b="0" dirty="0" err="1">
                          <a:latin typeface="Meiryo UI" panose="020B0604030504040204" pitchFamily="50" charset="-128"/>
                          <a:ea typeface="Meiryo UI" panose="020B0604030504040204" pitchFamily="50" charset="-128"/>
                        </a:rPr>
                        <a:t>Neurofeedback</a:t>
                      </a:r>
                      <a:endParaRPr lang="ja-JP" altLang="en-US" sz="1400" b="0" dirty="0">
                        <a:latin typeface="Meiryo UI" panose="020B0604030504040204" pitchFamily="50" charset="-128"/>
                        <a:ea typeface="Meiryo UI" panose="020B0604030504040204" pitchFamily="50" charset="-128"/>
                      </a:endParaRPr>
                    </a:p>
                  </a:txBody>
                  <a:tcPr anchor="ctr"/>
                </a:tc>
                <a:tc>
                  <a:txBody>
                    <a:bodyPr/>
                    <a:lstStyle/>
                    <a:p>
                      <a:pPr algn="l"/>
                      <a:r>
                        <a:rPr kumimoji="1" lang="ja-JP" altLang="en-US" sz="1200" dirty="0">
                          <a:latin typeface="Meiryo UI" panose="020B0604030504040204" pitchFamily="50" charset="-128"/>
                          <a:ea typeface="Meiryo UI" panose="020B0604030504040204" pitchFamily="50" charset="-128"/>
                        </a:rPr>
                        <a:t>デコーデッド・ニューロフィードバック</a:t>
                      </a:r>
                      <a:r>
                        <a:rPr kumimoji="1" lang="en-US" altLang="ja-JP" sz="1200" dirty="0">
                          <a:latin typeface="Meiryo UI" panose="020B0604030504040204" pitchFamily="50" charset="-128"/>
                          <a:ea typeface="Meiryo UI" panose="020B0604030504040204" pitchFamily="50" charset="-128"/>
                        </a:rPr>
                        <a:t>(Decoded </a:t>
                      </a:r>
                      <a:r>
                        <a:rPr kumimoji="1" lang="en-US" altLang="ja-JP" sz="1200" dirty="0" err="1">
                          <a:latin typeface="Meiryo UI" panose="020B0604030504040204" pitchFamily="50" charset="-128"/>
                          <a:ea typeface="Meiryo UI" panose="020B0604030504040204" pitchFamily="50" charset="-128"/>
                        </a:rPr>
                        <a:t>Neurofeedback</a:t>
                      </a:r>
                      <a:r>
                        <a:rPr kumimoji="1" lang="ja-JP" altLang="en-US" sz="1200" dirty="0">
                          <a:latin typeface="Meiryo UI" panose="020B0604030504040204" pitchFamily="50" charset="-128"/>
                          <a:ea typeface="Meiryo UI" panose="020B0604030504040204" pitchFamily="50" charset="-128"/>
                        </a:rPr>
                        <a:t>）は、機能的磁気共鳴画像法（</a:t>
                      </a:r>
                      <a:r>
                        <a:rPr kumimoji="1" lang="en-US" altLang="ja-JP" sz="1200" dirty="0">
                          <a:latin typeface="Meiryo UI" panose="020B0604030504040204" pitchFamily="50" charset="-128"/>
                          <a:ea typeface="Meiryo UI" panose="020B0604030504040204" pitchFamily="50" charset="-128"/>
                        </a:rPr>
                        <a:t>fMRI</a:t>
                      </a:r>
                      <a:r>
                        <a:rPr kumimoji="1" lang="ja-JP" altLang="en-US" sz="1200" dirty="0">
                          <a:latin typeface="Meiryo UI" panose="020B0604030504040204" pitchFamily="50" charset="-128"/>
                          <a:ea typeface="Meiryo UI" panose="020B0604030504040204" pitchFamily="50" charset="-128"/>
                        </a:rPr>
                        <a:t>）のデータから脳内情報を解読し、それを短時間で脳に報酬としてフィードバックして、特定の空間的脳活動パターンを誘起する方法。</a:t>
                      </a:r>
                    </a:p>
                  </a:txBody>
                  <a:tcPr anchor="ctr"/>
                </a:tc>
                <a:extLst>
                  <a:ext uri="{0D108BD9-81ED-4DB2-BD59-A6C34878D82A}">
                    <a16:rowId xmlns:a16="http://schemas.microsoft.com/office/drawing/2014/main" val="10006"/>
                  </a:ext>
                </a:extLst>
              </a:tr>
              <a:tr h="370840">
                <a:tc>
                  <a:txBody>
                    <a:bodyPr/>
                    <a:lstStyle/>
                    <a:p>
                      <a:pPr algn="l"/>
                      <a:r>
                        <a:rPr kumimoji="1" lang="ja-JP" altLang="en-US" sz="1800" b="1" i="0" u="none" strike="noStrike" kern="1200" baseline="0" dirty="0">
                          <a:solidFill>
                            <a:srgbClr val="FF0000"/>
                          </a:solidFill>
                          <a:latin typeface="Meiryo UI" panose="020B0604030504040204" pitchFamily="50" charset="-128"/>
                          <a:ea typeface="Meiryo UI" panose="020B0604030504040204" pitchFamily="50" charset="-128"/>
                          <a:cs typeface="+mn-cs"/>
                        </a:rPr>
                        <a:t>⑦</a:t>
                      </a:r>
                      <a:r>
                        <a:rPr kumimoji="1" lang="ja-JP" altLang="en-US" sz="1800" b="1" i="0" u="none" strike="noStrike" kern="1200" baseline="0" dirty="0">
                          <a:solidFill>
                            <a:schemeClr val="tx1"/>
                          </a:solidFill>
                          <a:latin typeface="Meiryo UI" panose="020B0604030504040204" pitchFamily="50" charset="-128"/>
                          <a:ea typeface="Meiryo UI" panose="020B0604030504040204" pitchFamily="50" charset="-128"/>
                          <a:cs typeface="+mn-cs"/>
                        </a:rPr>
                        <a:t>バイオ・フィードバック</a:t>
                      </a:r>
                      <a:endParaRPr kumimoji="1" lang="en-US" altLang="ja-JP" sz="1800" b="1" i="0" u="none" strike="noStrike" kern="1200" baseline="0" dirty="0">
                        <a:solidFill>
                          <a:schemeClr val="tx1"/>
                        </a:solidFill>
                        <a:latin typeface="Meiryo UI" panose="020B0604030504040204" pitchFamily="50" charset="-128"/>
                        <a:ea typeface="Meiryo UI" panose="020B0604030504040204" pitchFamily="50" charset="-128"/>
                        <a:cs typeface="+mn-cs"/>
                      </a:endParaRPr>
                    </a:p>
                    <a:p>
                      <a:pPr algn="l"/>
                      <a:r>
                        <a:rPr kumimoji="1" lang="en-US" altLang="ja-JP" sz="1400" b="0" i="0" u="none" strike="noStrike" kern="1200" baseline="0" dirty="0" err="1">
                          <a:solidFill>
                            <a:schemeClr val="tx1"/>
                          </a:solidFill>
                          <a:latin typeface="Meiryo UI" panose="020B0604030504040204" pitchFamily="50" charset="-128"/>
                          <a:ea typeface="Meiryo UI" panose="020B0604030504040204" pitchFamily="50" charset="-128"/>
                          <a:cs typeface="+mn-cs"/>
                        </a:rPr>
                        <a:t>BioFeedback</a:t>
                      </a:r>
                      <a:endParaRPr kumimoji="1" lang="ja-JP" altLang="en-US" sz="1050" dirty="0">
                        <a:latin typeface="Meiryo UI" panose="020B0604030504040204" pitchFamily="50" charset="-128"/>
                        <a:ea typeface="Meiryo UI" panose="020B0604030504040204" pitchFamily="50" charset="-128"/>
                      </a:endParaRPr>
                    </a:p>
                  </a:txBody>
                  <a:tcPr anchor="ctr"/>
                </a:tc>
                <a:tc>
                  <a:txBody>
                    <a:bodyPr/>
                    <a:lstStyle/>
                    <a:p>
                      <a:pPr algn="l"/>
                      <a:r>
                        <a:rPr kumimoji="1" lang="ja-JP" altLang="en-US" sz="1200" dirty="0">
                          <a:latin typeface="Meiryo UI" panose="020B0604030504040204" pitchFamily="50" charset="-128"/>
                          <a:ea typeface="Meiryo UI" panose="020B0604030504040204" pitchFamily="50" charset="-128"/>
                        </a:rPr>
                        <a:t>意識にのぼらない生体情報を工学的な手段によって意識上にフィードバックすることで、体内状態を意識的に調節することを可能とする技術がバイオフィードバック（</a:t>
                      </a:r>
                      <a:r>
                        <a:rPr kumimoji="1" lang="en-US" altLang="ja-JP" sz="1200" dirty="0" err="1">
                          <a:latin typeface="Meiryo UI" panose="020B0604030504040204" pitchFamily="50" charset="-128"/>
                          <a:ea typeface="Meiryo UI" panose="020B0604030504040204" pitchFamily="50" charset="-128"/>
                        </a:rPr>
                        <a:t>BioFeedback</a:t>
                      </a:r>
                      <a:r>
                        <a:rPr kumimoji="1" lang="ja-JP" altLang="en-US" sz="1200" dirty="0">
                          <a:latin typeface="Meiryo UI" panose="020B0604030504040204" pitchFamily="50" charset="-128"/>
                          <a:ea typeface="Meiryo UI" panose="020B0604030504040204" pitchFamily="50" charset="-128"/>
                        </a:rPr>
                        <a:t>）。</a:t>
                      </a:r>
                    </a:p>
                  </a:txBody>
                  <a:tcPr anchor="ctr"/>
                </a:tc>
                <a:extLst>
                  <a:ext uri="{0D108BD9-81ED-4DB2-BD59-A6C34878D82A}">
                    <a16:rowId xmlns:a16="http://schemas.microsoft.com/office/drawing/2014/main" val="10007"/>
                  </a:ext>
                </a:extLst>
              </a:tr>
            </a:tbl>
          </a:graphicData>
        </a:graphic>
      </p:graphicFrame>
      <p:sp>
        <p:nvSpPr>
          <p:cNvPr id="14" name="テキスト ボックス 13"/>
          <p:cNvSpPr txBox="1"/>
          <p:nvPr/>
        </p:nvSpPr>
        <p:spPr>
          <a:xfrm>
            <a:off x="46792" y="5208884"/>
            <a:ext cx="444500" cy="338554"/>
          </a:xfrm>
          <a:prstGeom prst="rect">
            <a:avLst/>
          </a:prstGeom>
          <a:noFill/>
        </p:spPr>
        <p:txBody>
          <a:bodyPr wrap="square" rtlCol="0">
            <a:spAutoFit/>
          </a:bodyPr>
          <a:lstStyle/>
          <a:p>
            <a:pPr algn="ctr"/>
            <a:r>
              <a:rPr kumimoji="1" lang="ja-JP" altLang="en-US" sz="1600" b="1" dirty="0">
                <a:solidFill>
                  <a:srgbClr val="FF0000"/>
                </a:solidFill>
                <a:latin typeface="Meiryo UI" panose="020B0604030504040204" pitchFamily="50" charset="-128"/>
                <a:ea typeface="Meiryo UI" panose="020B0604030504040204" pitchFamily="50" charset="-128"/>
              </a:rPr>
              <a:t>①</a:t>
            </a:r>
          </a:p>
        </p:txBody>
      </p:sp>
      <p:sp>
        <p:nvSpPr>
          <p:cNvPr id="15" name="テキスト ボックス 14"/>
          <p:cNvSpPr txBox="1"/>
          <p:nvPr/>
        </p:nvSpPr>
        <p:spPr>
          <a:xfrm>
            <a:off x="1949464" y="5164808"/>
            <a:ext cx="444500" cy="338554"/>
          </a:xfrm>
          <a:prstGeom prst="rect">
            <a:avLst/>
          </a:prstGeom>
          <a:noFill/>
        </p:spPr>
        <p:txBody>
          <a:bodyPr wrap="square" rtlCol="0">
            <a:spAutoFit/>
          </a:bodyPr>
          <a:lstStyle/>
          <a:p>
            <a:r>
              <a:rPr lang="ja-JP" altLang="en-US" sz="1600" b="1" dirty="0">
                <a:solidFill>
                  <a:srgbClr val="FF0000"/>
                </a:solidFill>
                <a:latin typeface="Meiryo UI" panose="020B0604030504040204" pitchFamily="50" charset="-128"/>
                <a:ea typeface="Meiryo UI" panose="020B0604030504040204" pitchFamily="50" charset="-128"/>
              </a:rPr>
              <a:t>②</a:t>
            </a:r>
            <a:endParaRPr kumimoji="1" lang="ja-JP" altLang="en-US" sz="1600" b="1" dirty="0">
              <a:solidFill>
                <a:srgbClr val="FF0000"/>
              </a:solidFill>
              <a:latin typeface="Meiryo UI" panose="020B0604030504040204" pitchFamily="50" charset="-128"/>
              <a:ea typeface="Meiryo UI" panose="020B0604030504040204" pitchFamily="50" charset="-128"/>
            </a:endParaRPr>
          </a:p>
        </p:txBody>
      </p:sp>
      <p:sp>
        <p:nvSpPr>
          <p:cNvPr id="16" name="テキスト ボックス 15"/>
          <p:cNvSpPr txBox="1"/>
          <p:nvPr/>
        </p:nvSpPr>
        <p:spPr>
          <a:xfrm>
            <a:off x="3523821" y="5140254"/>
            <a:ext cx="444500" cy="338554"/>
          </a:xfrm>
          <a:prstGeom prst="rect">
            <a:avLst/>
          </a:prstGeom>
          <a:noFill/>
        </p:spPr>
        <p:txBody>
          <a:bodyPr wrap="square" rtlCol="0">
            <a:spAutoFit/>
          </a:bodyPr>
          <a:lstStyle/>
          <a:p>
            <a:r>
              <a:rPr lang="ja-JP" altLang="en-US" sz="1600" b="1" dirty="0">
                <a:solidFill>
                  <a:srgbClr val="FF0000"/>
                </a:solidFill>
                <a:latin typeface="Meiryo UI" panose="020B0604030504040204" pitchFamily="50" charset="-128"/>
                <a:ea typeface="Meiryo UI" panose="020B0604030504040204" pitchFamily="50" charset="-128"/>
              </a:rPr>
              <a:t>③</a:t>
            </a:r>
            <a:endParaRPr kumimoji="1" lang="ja-JP" altLang="en-US" sz="1600" b="1" dirty="0">
              <a:solidFill>
                <a:srgbClr val="FF0000"/>
              </a:solidFill>
              <a:latin typeface="Meiryo UI" panose="020B0604030504040204" pitchFamily="50" charset="-128"/>
              <a:ea typeface="Meiryo UI" panose="020B0604030504040204" pitchFamily="50" charset="-128"/>
            </a:endParaRPr>
          </a:p>
        </p:txBody>
      </p:sp>
      <p:sp>
        <p:nvSpPr>
          <p:cNvPr id="19" name="テキスト ボックス 18"/>
          <p:cNvSpPr txBox="1"/>
          <p:nvPr/>
        </p:nvSpPr>
        <p:spPr>
          <a:xfrm>
            <a:off x="7268815" y="5127288"/>
            <a:ext cx="444500" cy="338554"/>
          </a:xfrm>
          <a:prstGeom prst="rect">
            <a:avLst/>
          </a:prstGeom>
          <a:noFill/>
        </p:spPr>
        <p:txBody>
          <a:bodyPr wrap="square" rtlCol="0">
            <a:spAutoFit/>
          </a:bodyPr>
          <a:lstStyle/>
          <a:p>
            <a:r>
              <a:rPr lang="ja-JP" altLang="en-US" sz="1600" b="1" dirty="0">
                <a:solidFill>
                  <a:srgbClr val="FF0000"/>
                </a:solidFill>
                <a:latin typeface="Meiryo UI" panose="020B0604030504040204" pitchFamily="50" charset="-128"/>
                <a:ea typeface="Meiryo UI" panose="020B0604030504040204" pitchFamily="50" charset="-128"/>
              </a:rPr>
              <a:t>⑤</a:t>
            </a:r>
            <a:endParaRPr kumimoji="1" lang="ja-JP" altLang="en-US" sz="1600" b="1" dirty="0">
              <a:solidFill>
                <a:srgbClr val="FF0000"/>
              </a:solidFill>
              <a:latin typeface="Meiryo UI" panose="020B0604030504040204" pitchFamily="50" charset="-128"/>
              <a:ea typeface="Meiryo UI" panose="020B0604030504040204" pitchFamily="50" charset="-128"/>
            </a:endParaRPr>
          </a:p>
        </p:txBody>
      </p:sp>
      <p:sp>
        <p:nvSpPr>
          <p:cNvPr id="23" name="テキスト ボックス 22"/>
          <p:cNvSpPr txBox="1"/>
          <p:nvPr/>
        </p:nvSpPr>
        <p:spPr>
          <a:xfrm>
            <a:off x="8551394" y="5127288"/>
            <a:ext cx="444500" cy="338554"/>
          </a:xfrm>
          <a:prstGeom prst="rect">
            <a:avLst/>
          </a:prstGeom>
          <a:noFill/>
        </p:spPr>
        <p:txBody>
          <a:bodyPr wrap="square" rtlCol="0">
            <a:spAutoFit/>
          </a:bodyPr>
          <a:lstStyle/>
          <a:p>
            <a:r>
              <a:rPr kumimoji="1" lang="ja-JP" altLang="en-US" sz="1600" b="1" dirty="0">
                <a:solidFill>
                  <a:srgbClr val="FF0000"/>
                </a:solidFill>
                <a:latin typeface="Meiryo UI" panose="020B0604030504040204" pitchFamily="50" charset="-128"/>
                <a:ea typeface="Meiryo UI" panose="020B0604030504040204" pitchFamily="50" charset="-128"/>
              </a:rPr>
              <a:t>⑥</a:t>
            </a:r>
          </a:p>
        </p:txBody>
      </p:sp>
      <p:sp>
        <p:nvSpPr>
          <p:cNvPr id="27" name="テキスト ボックス 26"/>
          <p:cNvSpPr txBox="1"/>
          <p:nvPr/>
        </p:nvSpPr>
        <p:spPr>
          <a:xfrm>
            <a:off x="10582596" y="5139592"/>
            <a:ext cx="444500" cy="338554"/>
          </a:xfrm>
          <a:prstGeom prst="rect">
            <a:avLst/>
          </a:prstGeom>
          <a:noFill/>
        </p:spPr>
        <p:txBody>
          <a:bodyPr wrap="square" rtlCol="0">
            <a:spAutoFit/>
          </a:bodyPr>
          <a:lstStyle/>
          <a:p>
            <a:r>
              <a:rPr lang="ja-JP" altLang="en-US" sz="1600" b="1" dirty="0">
                <a:solidFill>
                  <a:srgbClr val="FF0000"/>
                </a:solidFill>
                <a:latin typeface="Meiryo UI" panose="020B0604030504040204" pitchFamily="50" charset="-128"/>
                <a:ea typeface="Meiryo UI" panose="020B0604030504040204" pitchFamily="50" charset="-128"/>
              </a:rPr>
              <a:t>⑦</a:t>
            </a:r>
            <a:endParaRPr kumimoji="1" lang="ja-JP" altLang="en-US" sz="1600" b="1" dirty="0">
              <a:solidFill>
                <a:srgbClr val="FF0000"/>
              </a:solidFill>
              <a:latin typeface="Meiryo UI" panose="020B0604030504040204" pitchFamily="50" charset="-128"/>
              <a:ea typeface="Meiryo UI" panose="020B0604030504040204" pitchFamily="50" charset="-128"/>
            </a:endParaRPr>
          </a:p>
        </p:txBody>
      </p:sp>
      <p:sp>
        <p:nvSpPr>
          <p:cNvPr id="25" name="正方形/長方形 24"/>
          <p:cNvSpPr/>
          <p:nvPr/>
        </p:nvSpPr>
        <p:spPr>
          <a:xfrm>
            <a:off x="2425135" y="6558846"/>
            <a:ext cx="1005403" cy="215444"/>
          </a:xfrm>
          <a:prstGeom prst="rect">
            <a:avLst/>
          </a:prstGeom>
        </p:spPr>
        <p:txBody>
          <a:bodyPr wrap="none">
            <a:spAutoFit/>
          </a:bodyPr>
          <a:lstStyle/>
          <a:p>
            <a:r>
              <a:rPr lang="en-US" altLang="ja-JP" sz="800" dirty="0">
                <a:solidFill>
                  <a:schemeClr val="bg1"/>
                </a:solidFill>
              </a:rPr>
              <a:t>http://www.foc.us/</a:t>
            </a:r>
            <a:endParaRPr lang="ja-JP" altLang="en-US" sz="800" dirty="0">
              <a:solidFill>
                <a:schemeClr val="bg1"/>
              </a:solidFill>
            </a:endParaRPr>
          </a:p>
        </p:txBody>
      </p:sp>
      <p:sp>
        <p:nvSpPr>
          <p:cNvPr id="36" name="正方形/長方形 35"/>
          <p:cNvSpPr/>
          <p:nvPr/>
        </p:nvSpPr>
        <p:spPr>
          <a:xfrm>
            <a:off x="7291220" y="6663405"/>
            <a:ext cx="1354858" cy="215444"/>
          </a:xfrm>
          <a:prstGeom prst="rect">
            <a:avLst/>
          </a:prstGeom>
        </p:spPr>
        <p:txBody>
          <a:bodyPr wrap="none">
            <a:spAutoFit/>
          </a:bodyPr>
          <a:lstStyle/>
          <a:p>
            <a:r>
              <a:rPr lang="en-US" altLang="ja-JP" sz="800" dirty="0">
                <a:latin typeface="Meiryo UI" panose="020B0604030504040204" pitchFamily="50" charset="-128"/>
                <a:ea typeface="Meiryo UI" panose="020B0604030504040204" pitchFamily="50" charset="-128"/>
              </a:rPr>
              <a:t>https://getversus.com/</a:t>
            </a:r>
            <a:endParaRPr lang="ja-JP" altLang="en-US" sz="800" dirty="0">
              <a:latin typeface="Meiryo UI" panose="020B0604030504040204" pitchFamily="50" charset="-128"/>
              <a:ea typeface="Meiryo UI" panose="020B0604030504040204" pitchFamily="50" charset="-128"/>
            </a:endParaRPr>
          </a:p>
        </p:txBody>
      </p:sp>
      <p:pic>
        <p:nvPicPr>
          <p:cNvPr id="37" name="図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55917" y="5226362"/>
            <a:ext cx="2009940" cy="1514155"/>
          </a:xfrm>
          <a:prstGeom prst="rect">
            <a:avLst/>
          </a:prstGeom>
        </p:spPr>
      </p:pic>
      <p:sp>
        <p:nvSpPr>
          <p:cNvPr id="39" name="正方形/長方形 38"/>
          <p:cNvSpPr/>
          <p:nvPr/>
        </p:nvSpPr>
        <p:spPr>
          <a:xfrm>
            <a:off x="3704929" y="6706092"/>
            <a:ext cx="2310248" cy="200055"/>
          </a:xfrm>
          <a:prstGeom prst="rect">
            <a:avLst/>
          </a:prstGeom>
        </p:spPr>
        <p:txBody>
          <a:bodyPr wrap="none">
            <a:spAutoFit/>
          </a:bodyPr>
          <a:lstStyle/>
          <a:p>
            <a:r>
              <a:rPr lang="en-US" altLang="ja-JP" sz="700" dirty="0">
                <a:latin typeface="Meiryo UI" panose="020B0604030504040204" pitchFamily="50" charset="-128"/>
                <a:ea typeface="Meiryo UI" panose="020B0604030504040204" pitchFamily="50" charset="-128"/>
              </a:rPr>
              <a:t>https://cinet.jp/japanese/research/facilities.html</a:t>
            </a:r>
            <a:endParaRPr lang="ja-JP" altLang="en-US" sz="700" dirty="0">
              <a:latin typeface="Meiryo UI" panose="020B0604030504040204" pitchFamily="50" charset="-128"/>
              <a:ea typeface="Meiryo UI" panose="020B0604030504040204" pitchFamily="50" charset="-128"/>
            </a:endParaRPr>
          </a:p>
        </p:txBody>
      </p:sp>
      <p:sp>
        <p:nvSpPr>
          <p:cNvPr id="40" name="正方形/長方形 39"/>
          <p:cNvSpPr/>
          <p:nvPr/>
        </p:nvSpPr>
        <p:spPr>
          <a:xfrm>
            <a:off x="4111223" y="5070764"/>
            <a:ext cx="1441420" cy="215444"/>
          </a:xfrm>
          <a:prstGeom prst="rect">
            <a:avLst/>
          </a:prstGeom>
        </p:spPr>
        <p:txBody>
          <a:bodyPr wrap="none">
            <a:spAutoFit/>
          </a:bodyPr>
          <a:lstStyle/>
          <a:p>
            <a:r>
              <a:rPr lang="ja-JP" altLang="en-US" sz="800" dirty="0">
                <a:latin typeface="Meiryo UI" panose="020B0604030504040204" pitchFamily="50" charset="-128"/>
                <a:ea typeface="Meiryo UI" panose="020B0604030504040204" pitchFamily="50" charset="-128"/>
              </a:rPr>
              <a:t>脳情報通信融合研究センター</a:t>
            </a:r>
          </a:p>
        </p:txBody>
      </p:sp>
      <p:pic>
        <p:nvPicPr>
          <p:cNvPr id="38" name="図 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25410" y="5226361"/>
            <a:ext cx="1193498" cy="1522319"/>
          </a:xfrm>
          <a:prstGeom prst="rect">
            <a:avLst/>
          </a:prstGeom>
        </p:spPr>
      </p:pic>
      <p:sp>
        <p:nvSpPr>
          <p:cNvPr id="42" name="テキスト ボックス 41"/>
          <p:cNvSpPr txBox="1"/>
          <p:nvPr/>
        </p:nvSpPr>
        <p:spPr>
          <a:xfrm>
            <a:off x="5795276" y="5139795"/>
            <a:ext cx="444500" cy="338554"/>
          </a:xfrm>
          <a:prstGeom prst="rect">
            <a:avLst/>
          </a:prstGeom>
          <a:noFill/>
        </p:spPr>
        <p:txBody>
          <a:bodyPr wrap="square" rtlCol="0">
            <a:spAutoFit/>
          </a:bodyPr>
          <a:lstStyle/>
          <a:p>
            <a:r>
              <a:rPr lang="ja-JP" altLang="en-US" sz="1600" b="1" dirty="0">
                <a:solidFill>
                  <a:srgbClr val="FF0000"/>
                </a:solidFill>
                <a:latin typeface="Meiryo UI" panose="020B0604030504040204" pitchFamily="50" charset="-128"/>
                <a:ea typeface="Meiryo UI" panose="020B0604030504040204" pitchFamily="50" charset="-128"/>
              </a:rPr>
              <a:t>④</a:t>
            </a:r>
            <a:endParaRPr kumimoji="1" lang="ja-JP" altLang="en-US" sz="1600" b="1" dirty="0">
              <a:solidFill>
                <a:srgbClr val="FF0000"/>
              </a:solidFill>
              <a:latin typeface="Meiryo UI" panose="020B0604030504040204" pitchFamily="50" charset="-128"/>
              <a:ea typeface="Meiryo UI" panose="020B0604030504040204" pitchFamily="50" charset="-128"/>
            </a:endParaRPr>
          </a:p>
        </p:txBody>
      </p:sp>
      <p:sp>
        <p:nvSpPr>
          <p:cNvPr id="41" name="正方形/長方形 40"/>
          <p:cNvSpPr/>
          <p:nvPr/>
        </p:nvSpPr>
        <p:spPr>
          <a:xfrm>
            <a:off x="6012613" y="6682789"/>
            <a:ext cx="1327469" cy="215444"/>
          </a:xfrm>
          <a:prstGeom prst="rect">
            <a:avLst/>
          </a:prstGeom>
        </p:spPr>
        <p:txBody>
          <a:bodyPr wrap="square">
            <a:spAutoFit/>
          </a:bodyPr>
          <a:lstStyle/>
          <a:p>
            <a:r>
              <a:rPr lang="en-US" altLang="ja-JP" sz="400" dirty="0"/>
              <a:t>http://www.medicalexpo.com/ja/prod/nexstim/product-83636-545013.html</a:t>
            </a:r>
            <a:endParaRPr lang="ja-JP" altLang="en-US" sz="400" dirty="0"/>
          </a:p>
        </p:txBody>
      </p:sp>
      <p:sp>
        <p:nvSpPr>
          <p:cNvPr id="43" name="正方形/長方形 42"/>
          <p:cNvSpPr/>
          <p:nvPr/>
        </p:nvSpPr>
        <p:spPr>
          <a:xfrm>
            <a:off x="6175069" y="5055246"/>
            <a:ext cx="1031051" cy="230832"/>
          </a:xfrm>
          <a:prstGeom prst="rect">
            <a:avLst/>
          </a:prstGeom>
        </p:spPr>
        <p:txBody>
          <a:bodyPr wrap="none">
            <a:spAutoFit/>
          </a:bodyPr>
          <a:lstStyle/>
          <a:p>
            <a:r>
              <a:rPr lang="en-US" altLang="ja-JP" sz="900" dirty="0">
                <a:latin typeface="Meiryo UI" panose="020B0604030504040204" pitchFamily="50" charset="-128"/>
                <a:ea typeface="Meiryo UI" panose="020B0604030504040204" pitchFamily="50" charset="-128"/>
              </a:rPr>
              <a:t>NBT® </a:t>
            </a:r>
            <a:r>
              <a:rPr lang="en-US" altLang="ja-JP" sz="900" dirty="0" err="1">
                <a:latin typeface="Meiryo UI" panose="020B0604030504040204" pitchFamily="50" charset="-128"/>
                <a:ea typeface="Meiryo UI" panose="020B0604030504040204" pitchFamily="50" charset="-128"/>
              </a:rPr>
              <a:t>Nexstim</a:t>
            </a:r>
            <a:endParaRPr lang="ja-JP" altLang="en-US" sz="900" dirty="0">
              <a:latin typeface="Meiryo UI" panose="020B0604030504040204" pitchFamily="50" charset="-128"/>
              <a:ea typeface="Meiryo UI" panose="020B0604030504040204" pitchFamily="50" charset="-128"/>
            </a:endParaRPr>
          </a:p>
        </p:txBody>
      </p:sp>
      <p:sp>
        <p:nvSpPr>
          <p:cNvPr id="44" name="正方形/長方形 43"/>
          <p:cNvSpPr/>
          <p:nvPr/>
        </p:nvSpPr>
        <p:spPr>
          <a:xfrm>
            <a:off x="7677348" y="5081759"/>
            <a:ext cx="606256" cy="246221"/>
          </a:xfrm>
          <a:prstGeom prst="rect">
            <a:avLst/>
          </a:prstGeom>
        </p:spPr>
        <p:txBody>
          <a:bodyPr wrap="none">
            <a:spAutoFit/>
          </a:bodyPr>
          <a:lstStyle/>
          <a:p>
            <a:r>
              <a:rPr lang="en-US" altLang="ja-JP" sz="1000" dirty="0">
                <a:latin typeface="Meiryo UI" panose="020B0604030504040204" pitchFamily="50" charset="-128"/>
                <a:ea typeface="Meiryo UI" panose="020B0604030504040204" pitchFamily="50" charset="-128"/>
              </a:rPr>
              <a:t>Versus</a:t>
            </a:r>
            <a:endParaRPr lang="ja-JP" altLang="en-US" sz="1000" dirty="0">
              <a:latin typeface="Meiryo UI" panose="020B0604030504040204" pitchFamily="50" charset="-128"/>
              <a:ea typeface="Meiryo UI" panose="020B0604030504040204" pitchFamily="50" charset="-128"/>
            </a:endParaRPr>
          </a:p>
        </p:txBody>
      </p:sp>
      <p:pic>
        <p:nvPicPr>
          <p:cNvPr id="46" name="図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21056" y="5478146"/>
            <a:ext cx="1976365" cy="1250068"/>
          </a:xfrm>
          <a:prstGeom prst="rect">
            <a:avLst/>
          </a:prstGeom>
        </p:spPr>
      </p:pic>
      <p:sp>
        <p:nvSpPr>
          <p:cNvPr id="47" name="正方形/長方形 46"/>
          <p:cNvSpPr/>
          <p:nvPr/>
        </p:nvSpPr>
        <p:spPr>
          <a:xfrm>
            <a:off x="8823679" y="6662687"/>
            <a:ext cx="1704313" cy="200055"/>
          </a:xfrm>
          <a:prstGeom prst="rect">
            <a:avLst/>
          </a:prstGeom>
        </p:spPr>
        <p:txBody>
          <a:bodyPr wrap="none">
            <a:spAutoFit/>
          </a:bodyPr>
          <a:lstStyle/>
          <a:p>
            <a:r>
              <a:rPr lang="en-US" altLang="ja-JP" sz="700" dirty="0">
                <a:latin typeface="Meiryo UI" panose="020B0604030504040204" pitchFamily="50" charset="-128"/>
                <a:ea typeface="Meiryo UI" panose="020B0604030504040204" pitchFamily="50" charset="-128"/>
              </a:rPr>
              <a:t>https://www.jnss.org/120921-04/</a:t>
            </a:r>
            <a:endParaRPr lang="ja-JP" altLang="en-US" sz="700" dirty="0">
              <a:latin typeface="Meiryo UI" panose="020B0604030504040204" pitchFamily="50" charset="-128"/>
              <a:ea typeface="Meiryo UI" panose="020B0604030504040204" pitchFamily="50" charset="-128"/>
            </a:endParaRPr>
          </a:p>
        </p:txBody>
      </p:sp>
      <p:sp>
        <p:nvSpPr>
          <p:cNvPr id="49" name="正方形/長方形 48"/>
          <p:cNvSpPr/>
          <p:nvPr/>
        </p:nvSpPr>
        <p:spPr>
          <a:xfrm>
            <a:off x="9045575" y="5198138"/>
            <a:ext cx="877163" cy="230832"/>
          </a:xfrm>
          <a:prstGeom prst="rect">
            <a:avLst/>
          </a:prstGeom>
        </p:spPr>
        <p:txBody>
          <a:bodyPr wrap="none">
            <a:spAutoFit/>
          </a:bodyPr>
          <a:lstStyle/>
          <a:p>
            <a:r>
              <a:rPr lang="zh-CN" altLang="en-US" sz="900" dirty="0">
                <a:latin typeface="Meiryo UI" panose="020B0604030504040204" pitchFamily="50" charset="-128"/>
                <a:ea typeface="Meiryo UI" panose="020B0604030504040204" pitchFamily="50" charset="-128"/>
              </a:rPr>
              <a:t>日本神経科学</a:t>
            </a:r>
            <a:endParaRPr lang="ja-JP" altLang="en-US" sz="900" dirty="0">
              <a:latin typeface="Meiryo UI" panose="020B0604030504040204" pitchFamily="50" charset="-128"/>
              <a:ea typeface="Meiryo UI" panose="020B0604030504040204" pitchFamily="50" charset="-128"/>
            </a:endParaRPr>
          </a:p>
        </p:txBody>
      </p:sp>
      <p:sp>
        <p:nvSpPr>
          <p:cNvPr id="51" name="正方形/長方形 50"/>
          <p:cNvSpPr/>
          <p:nvPr/>
        </p:nvSpPr>
        <p:spPr>
          <a:xfrm>
            <a:off x="11027096" y="5212564"/>
            <a:ext cx="639919" cy="230832"/>
          </a:xfrm>
          <a:prstGeom prst="rect">
            <a:avLst/>
          </a:prstGeom>
        </p:spPr>
        <p:txBody>
          <a:bodyPr wrap="none">
            <a:spAutoFit/>
          </a:bodyPr>
          <a:lstStyle/>
          <a:p>
            <a:r>
              <a:rPr lang="en-US" altLang="ja-JP" sz="900" dirty="0">
                <a:latin typeface="Meiryo UI" panose="020B0604030504040204" pitchFamily="50" charset="-128"/>
                <a:ea typeface="Meiryo UI" panose="020B0604030504040204" pitchFamily="50" charset="-128"/>
              </a:rPr>
              <a:t>Amazon</a:t>
            </a:r>
            <a:endParaRPr lang="ja-JP" altLang="en-US" sz="900" dirty="0">
              <a:latin typeface="Meiryo UI" panose="020B0604030504040204" pitchFamily="50" charset="-128"/>
              <a:ea typeface="Meiryo UI" panose="020B0604030504040204" pitchFamily="50" charset="-128"/>
            </a:endParaRPr>
          </a:p>
        </p:txBody>
      </p:sp>
      <p:pic>
        <p:nvPicPr>
          <p:cNvPr id="52" name="図 5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75022" y="5511677"/>
            <a:ext cx="1151010" cy="1151010"/>
          </a:xfrm>
          <a:prstGeom prst="rect">
            <a:avLst/>
          </a:prstGeom>
        </p:spPr>
      </p:pic>
      <p:sp>
        <p:nvSpPr>
          <p:cNvPr id="53" name="正方形/長方形 52"/>
          <p:cNvSpPr/>
          <p:nvPr/>
        </p:nvSpPr>
        <p:spPr>
          <a:xfrm>
            <a:off x="10800044" y="6567592"/>
            <a:ext cx="1225988" cy="276999"/>
          </a:xfrm>
          <a:prstGeom prst="rect">
            <a:avLst/>
          </a:prstGeom>
        </p:spPr>
        <p:txBody>
          <a:bodyPr wrap="square">
            <a:spAutoFit/>
          </a:bodyPr>
          <a:lstStyle/>
          <a:p>
            <a:r>
              <a:rPr lang="en-US" altLang="ja-JP" sz="200" dirty="0"/>
              <a:t>https://www.amazon.co.jp/zcspe-%E3%83%90%E3%82%A4%E3%82%AA%E3%83%95%E3%82%A3%E3%83%BC%E3%83%89%E3%83%90%E3%83%83%E3%82%AF%E8%B5%A4%E5%A4%96%E7%B7%9A%E3%82%A4%E3%83%B3%E3%83%86%E3%83%AA%E3%82%B8%E3%82%A7%E3%83%B3%E3%83%88%E3%81%AA%E6%89%8B%E9%A6%96%E3%82%A2%E3%83%B3%E3%83%81%E5%81%9C%E6%AD%A2Snore-Gone-Snore-Stopper/dp/B01LXFG8YV</a:t>
            </a:r>
            <a:endParaRPr lang="ja-JP" altLang="en-US" sz="200" dirty="0"/>
          </a:p>
        </p:txBody>
      </p:sp>
      <p:sp>
        <p:nvSpPr>
          <p:cNvPr id="55" name="正方形/長方形 54"/>
          <p:cNvSpPr/>
          <p:nvPr/>
        </p:nvSpPr>
        <p:spPr>
          <a:xfrm>
            <a:off x="731050" y="5070764"/>
            <a:ext cx="673582" cy="215444"/>
          </a:xfrm>
          <a:prstGeom prst="rect">
            <a:avLst/>
          </a:prstGeom>
        </p:spPr>
        <p:txBody>
          <a:bodyPr wrap="none">
            <a:spAutoFit/>
          </a:bodyPr>
          <a:lstStyle/>
          <a:p>
            <a:r>
              <a:rPr lang="en-US" altLang="ja-JP" sz="800" dirty="0">
                <a:latin typeface="Meiryo UI" panose="020B0604030504040204" pitchFamily="50" charset="-128"/>
                <a:ea typeface="Meiryo UI" panose="020B0604030504040204" pitchFamily="50" charset="-128"/>
              </a:rPr>
              <a:t>Medtronic</a:t>
            </a:r>
            <a:endParaRPr lang="ja-JP" altLang="en-US" sz="800" dirty="0">
              <a:latin typeface="Meiryo UI" panose="020B0604030504040204" pitchFamily="50" charset="-128"/>
              <a:ea typeface="Meiryo UI" panose="020B0604030504040204" pitchFamily="50" charset="-128"/>
            </a:endParaRPr>
          </a:p>
        </p:txBody>
      </p:sp>
      <p:sp>
        <p:nvSpPr>
          <p:cNvPr id="56" name="正方形/長方形 55"/>
          <p:cNvSpPr/>
          <p:nvPr/>
        </p:nvSpPr>
        <p:spPr>
          <a:xfrm>
            <a:off x="2778607" y="5062483"/>
            <a:ext cx="356188" cy="215444"/>
          </a:xfrm>
          <a:prstGeom prst="rect">
            <a:avLst/>
          </a:prstGeom>
        </p:spPr>
        <p:txBody>
          <a:bodyPr wrap="none">
            <a:spAutoFit/>
          </a:bodyPr>
          <a:lstStyle/>
          <a:p>
            <a:r>
              <a:rPr lang="en-US" altLang="ja-JP" sz="800" dirty="0" err="1">
                <a:latin typeface="Meiryo UI" panose="020B0604030504040204" pitchFamily="50" charset="-128"/>
                <a:ea typeface="Meiryo UI" panose="020B0604030504040204" pitchFamily="50" charset="-128"/>
              </a:rPr>
              <a:t>Foc</a:t>
            </a:r>
            <a:endParaRPr lang="ja-JP" altLang="en-US" sz="8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256072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2056" y="3492500"/>
            <a:ext cx="5488344" cy="3083451"/>
          </a:xfrm>
          <a:prstGeom prst="rect">
            <a:avLst/>
          </a:prstGeom>
        </p:spPr>
      </p:pic>
      <p:sp>
        <p:nvSpPr>
          <p:cNvPr id="2" name="正方形/長方形 1"/>
          <p:cNvSpPr/>
          <p:nvPr/>
        </p:nvSpPr>
        <p:spPr>
          <a:xfrm>
            <a:off x="0" y="0"/>
            <a:ext cx="12191999" cy="584775"/>
          </a:xfrm>
          <a:prstGeom prst="rect">
            <a:avLst/>
          </a:prstGeom>
        </p:spPr>
        <p:txBody>
          <a:bodyPr wrap="square">
            <a:spAutoFit/>
          </a:bodyPr>
          <a:lstStyle/>
          <a:p>
            <a:pPr algn="ctr">
              <a:defRPr/>
            </a:pPr>
            <a:r>
              <a:rPr lang="ja-JP" altLang="en-US" sz="3200" b="1" dirty="0">
                <a:latin typeface="Meiryo UI" panose="020B0604030504040204" pitchFamily="50" charset="-128"/>
                <a:ea typeface="Meiryo UI" panose="020B0604030504040204" pitchFamily="50" charset="-128"/>
              </a:rPr>
              <a:t>経頭蓋</a:t>
            </a:r>
            <a:r>
              <a:rPr lang="ja-JP" altLang="en-US" sz="3200" b="1" dirty="0">
                <a:solidFill>
                  <a:srgbClr val="C00000"/>
                </a:solidFill>
                <a:latin typeface="Meiryo UI" panose="020B0604030504040204" pitchFamily="50" charset="-128"/>
                <a:ea typeface="Meiryo UI" panose="020B0604030504040204" pitchFamily="50" charset="-128"/>
              </a:rPr>
              <a:t>磁気</a:t>
            </a:r>
            <a:r>
              <a:rPr lang="ja-JP" altLang="en-US" sz="3200" b="1" dirty="0">
                <a:latin typeface="Meiryo UI" panose="020B0604030504040204" pitchFamily="50" charset="-128"/>
                <a:ea typeface="Meiryo UI" panose="020B0604030504040204" pitchFamily="50" charset="-128"/>
              </a:rPr>
              <a:t>刺激と電気（</a:t>
            </a:r>
            <a:r>
              <a:rPr lang="ja-JP" altLang="en-US" sz="3200" b="1" dirty="0">
                <a:solidFill>
                  <a:srgbClr val="C00000"/>
                </a:solidFill>
                <a:latin typeface="Meiryo UI" panose="020B0604030504040204" pitchFamily="50" charset="-128"/>
                <a:ea typeface="Meiryo UI" panose="020B0604030504040204" pitchFamily="50" charset="-128"/>
              </a:rPr>
              <a:t>直流</a:t>
            </a:r>
            <a:r>
              <a:rPr lang="ja-JP" altLang="en-US" sz="3200" b="1" dirty="0">
                <a:latin typeface="Meiryo UI" panose="020B0604030504040204" pitchFamily="50" charset="-128"/>
                <a:ea typeface="Meiryo UI" panose="020B0604030504040204" pitchFamily="50" charset="-128"/>
              </a:rPr>
              <a:t>・</a:t>
            </a:r>
            <a:r>
              <a:rPr lang="ja-JP" altLang="en-US" sz="3200" b="1" dirty="0">
                <a:solidFill>
                  <a:srgbClr val="C00000"/>
                </a:solidFill>
                <a:latin typeface="Meiryo UI" panose="020B0604030504040204" pitchFamily="50" charset="-128"/>
                <a:ea typeface="Meiryo UI" panose="020B0604030504040204" pitchFamily="50" charset="-128"/>
              </a:rPr>
              <a:t>交流</a:t>
            </a:r>
            <a:r>
              <a:rPr lang="ja-JP" altLang="en-US" sz="3200" b="1" dirty="0">
                <a:latin typeface="Meiryo UI" panose="020B0604030504040204" pitchFamily="50" charset="-128"/>
                <a:ea typeface="Meiryo UI" panose="020B0604030504040204" pitchFamily="50" charset="-128"/>
              </a:rPr>
              <a:t>）刺激</a:t>
            </a:r>
          </a:p>
        </p:txBody>
      </p:sp>
      <p:pic>
        <p:nvPicPr>
          <p:cNvPr id="3" name="図 2"/>
          <p:cNvPicPr>
            <a:picLocks noChangeAspect="1"/>
          </p:cNvPicPr>
          <p:nvPr/>
        </p:nvPicPr>
        <p:blipFill>
          <a:blip r:embed="rId3"/>
          <a:stretch>
            <a:fillRect/>
          </a:stretch>
        </p:blipFill>
        <p:spPr>
          <a:xfrm>
            <a:off x="0" y="2327801"/>
            <a:ext cx="6608455" cy="2993499"/>
          </a:xfrm>
          <a:prstGeom prst="rect">
            <a:avLst/>
          </a:prstGeom>
        </p:spPr>
      </p:pic>
      <p:sp>
        <p:nvSpPr>
          <p:cNvPr id="4" name="正方形/長方形 3"/>
          <p:cNvSpPr/>
          <p:nvPr/>
        </p:nvSpPr>
        <p:spPr>
          <a:xfrm>
            <a:off x="470564" y="781308"/>
            <a:ext cx="11323898" cy="1200329"/>
          </a:xfrm>
          <a:prstGeom prst="rect">
            <a:avLst/>
          </a:prstGeom>
        </p:spPr>
        <p:txBody>
          <a:bodyPr wrap="square">
            <a:spAutoFit/>
          </a:bodyPr>
          <a:lstStyle/>
          <a:p>
            <a:r>
              <a:rPr lang="ja-JP" altLang="en-US" dirty="0">
                <a:latin typeface="Meiryo UI" panose="020B0604030504040204" pitchFamily="50" charset="-128"/>
                <a:ea typeface="Meiryo UI" panose="020B0604030504040204" pitchFamily="50" charset="-128"/>
              </a:rPr>
              <a:t>★経頭蓋刺激の原理</a:t>
            </a:r>
          </a:p>
          <a:p>
            <a:r>
              <a:rPr lang="en-US" altLang="ja-JP" dirty="0">
                <a:latin typeface="Meiryo UI" panose="020B0604030504040204" pitchFamily="50" charset="-128"/>
                <a:ea typeface="Meiryo UI" panose="020B0604030504040204" pitchFamily="50" charset="-128"/>
              </a:rPr>
              <a:t>TMS</a:t>
            </a:r>
            <a:r>
              <a:rPr lang="ja-JP" altLang="en-US" dirty="0">
                <a:latin typeface="Meiryo UI" panose="020B0604030504040204" pitchFamily="50" charset="-128"/>
                <a:ea typeface="Meiryo UI" panose="020B0604030504040204" pitchFamily="50" charset="-128"/>
              </a:rPr>
              <a:t>（左）は頭皮上に置いたコイルに電流が瞬間的に流れることで変動磁場が生じ、それを打ち消す反対向きの渦電流が生体内に生じる。一方、経頭蓋電流刺激（</a:t>
            </a:r>
            <a:r>
              <a:rPr lang="en-US" altLang="ja-JP" dirty="0">
                <a:latin typeface="Meiryo UI" panose="020B0604030504040204" pitchFamily="50" charset="-128"/>
                <a:ea typeface="Meiryo UI" panose="020B0604030504040204" pitchFamily="50" charset="-128"/>
              </a:rPr>
              <a:t>TES</a:t>
            </a:r>
            <a:r>
              <a:rPr lang="ja-JP" altLang="en-US" dirty="0">
                <a:latin typeface="Meiryo UI" panose="020B0604030504040204" pitchFamily="50" charset="-128"/>
                <a:ea typeface="Meiryo UI" panose="020B0604030504040204" pitchFamily="50" charset="-128"/>
              </a:rPr>
              <a:t>）では刺激電極間に電流が流れる。</a:t>
            </a:r>
            <a:r>
              <a:rPr lang="en-US" altLang="ja-JP" dirty="0">
                <a:latin typeface="Meiryo UI" panose="020B0604030504040204" pitchFamily="50" charset="-128"/>
                <a:ea typeface="Meiryo UI" panose="020B0604030504040204" pitchFamily="50" charset="-128"/>
              </a:rPr>
              <a:t>TMS</a:t>
            </a:r>
            <a:r>
              <a:rPr lang="ja-JP" altLang="en-US" dirty="0">
                <a:latin typeface="Meiryo UI" panose="020B0604030504040204" pitchFamily="50" charset="-128"/>
                <a:ea typeface="Meiryo UI" panose="020B0604030504040204" pitchFamily="50" charset="-128"/>
              </a:rPr>
              <a:t>（頭蓋に平行）と</a:t>
            </a:r>
            <a:r>
              <a:rPr lang="en-US" altLang="ja-JP" dirty="0">
                <a:latin typeface="Meiryo UI" panose="020B0604030504040204" pitchFamily="50" charset="-128"/>
                <a:ea typeface="Meiryo UI" panose="020B0604030504040204" pitchFamily="50" charset="-128"/>
              </a:rPr>
              <a:t>TES</a:t>
            </a:r>
            <a:r>
              <a:rPr lang="ja-JP" altLang="en-US" dirty="0">
                <a:latin typeface="Meiryo UI" panose="020B0604030504040204" pitchFamily="50" charset="-128"/>
                <a:ea typeface="Meiryo UI" panose="020B0604030504040204" pitchFamily="50" charset="-128"/>
              </a:rPr>
              <a:t>（頭蓋に垂直方向）では、電流の向きの差により運動誘発電位など生体内の応答に影響を及ぼす。</a:t>
            </a:r>
          </a:p>
        </p:txBody>
      </p:sp>
      <p:sp>
        <p:nvSpPr>
          <p:cNvPr id="6" name="正方形/長方形 5"/>
          <p:cNvSpPr/>
          <p:nvPr/>
        </p:nvSpPr>
        <p:spPr>
          <a:xfrm>
            <a:off x="7168178" y="6450087"/>
            <a:ext cx="4356100" cy="251728"/>
          </a:xfrm>
          <a:prstGeom prst="rect">
            <a:avLst/>
          </a:prstGeom>
        </p:spPr>
        <p:txBody>
          <a:bodyPr wrap="square">
            <a:spAutoFit/>
          </a:bodyPr>
          <a:lstStyle/>
          <a:p>
            <a:r>
              <a:rPr lang="en-US" altLang="ja-JP" sz="1050" dirty="0"/>
              <a:t>https://www.cell.com/current-biology/fulltext/S0960-9822(17)31185-5</a:t>
            </a:r>
            <a:endParaRPr lang="ja-JP" altLang="en-US" sz="1050" dirty="0"/>
          </a:p>
        </p:txBody>
      </p:sp>
      <p:sp>
        <p:nvSpPr>
          <p:cNvPr id="7" name="正方形/長方形 6"/>
          <p:cNvSpPr/>
          <p:nvPr/>
        </p:nvSpPr>
        <p:spPr>
          <a:xfrm>
            <a:off x="6167438" y="2317870"/>
            <a:ext cx="5759806" cy="1169551"/>
          </a:xfrm>
          <a:prstGeom prst="rect">
            <a:avLst/>
          </a:prstGeom>
        </p:spPr>
        <p:txBody>
          <a:bodyPr wrap="square">
            <a:spAutoFit/>
          </a:bodyPr>
          <a:lstStyle/>
          <a:p>
            <a:r>
              <a:rPr lang="ja-JP" altLang="en-US" sz="1400" dirty="0">
                <a:latin typeface="Meiryo UI" panose="020B0604030504040204" pitchFamily="50" charset="-128"/>
                <a:ea typeface="Meiryo UI" panose="020B0604030504040204" pitchFamily="50" charset="-128"/>
              </a:rPr>
              <a:t>経頭蓋直流電気刺激（</a:t>
            </a:r>
            <a:r>
              <a:rPr lang="en-US" altLang="ja-JP" sz="1400" dirty="0" err="1">
                <a:latin typeface="Meiryo UI" panose="020B0604030504040204" pitchFamily="50" charset="-128"/>
                <a:ea typeface="Meiryo UI" panose="020B0604030504040204" pitchFamily="50" charset="-128"/>
              </a:rPr>
              <a:t>tDCS</a:t>
            </a:r>
            <a:r>
              <a:rPr lang="ja-JP" altLang="en-US" sz="1400" dirty="0">
                <a:latin typeface="Meiryo UI" panose="020B0604030504040204" pitchFamily="50" charset="-128"/>
                <a:ea typeface="Meiryo UI" panose="020B0604030504040204" pitchFamily="50" charset="-128"/>
              </a:rPr>
              <a:t>）を実施。前頭前皮質を刺激したうえで連想的学習に基づく課題を行わせた。結果は、学習能力</a:t>
            </a:r>
            <a:r>
              <a:rPr lang="en-US" altLang="ja-JP" sz="1400" dirty="0">
                <a:latin typeface="Meiryo UI" panose="020B0604030504040204" pitchFamily="50" charset="-128"/>
                <a:ea typeface="Meiryo UI" panose="020B0604030504040204" pitchFamily="50" charset="-128"/>
              </a:rPr>
              <a:t>40</a:t>
            </a:r>
            <a:r>
              <a:rPr lang="ja-JP" altLang="en-US" sz="1400" dirty="0">
                <a:latin typeface="Meiryo UI" panose="020B0604030504040204" pitchFamily="50" charset="-128"/>
                <a:ea typeface="Meiryo UI" panose="020B0604030504040204" pitchFamily="50" charset="-128"/>
              </a:rPr>
              <a:t>％向上と言う画期的効果。</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開発したのは、米カリフォルニア州</a:t>
            </a:r>
            <a:r>
              <a:rPr lang="en-US" altLang="ja-JP" sz="1400" dirty="0">
                <a:latin typeface="Meiryo UI" panose="020B0604030504040204" pitchFamily="50" charset="-128"/>
                <a:ea typeface="Meiryo UI" panose="020B0604030504040204" pitchFamily="50" charset="-128"/>
              </a:rPr>
              <a:t>HRL</a:t>
            </a:r>
            <a:r>
              <a:rPr lang="ja-JP" altLang="en-US" sz="1400" dirty="0">
                <a:latin typeface="Meiryo UI" panose="020B0604030504040204" pitchFamily="50" charset="-128"/>
                <a:ea typeface="Meiryo UI" panose="020B0604030504040204" pitchFamily="50" charset="-128"/>
              </a:rPr>
              <a:t>ラボラトリーズ（</a:t>
            </a:r>
            <a:r>
              <a:rPr lang="en-US" altLang="ja-JP" sz="1400" dirty="0">
                <a:latin typeface="Meiryo UI" panose="020B0604030504040204" pitchFamily="50" charset="-128"/>
                <a:ea typeface="Meiryo UI" panose="020B0604030504040204" pitchFamily="50" charset="-128"/>
              </a:rPr>
              <a:t>HRL Laboratories</a:t>
            </a:r>
            <a:r>
              <a:rPr lang="ja-JP" altLang="en-US" sz="1400" dirty="0">
                <a:latin typeface="Meiryo UI" panose="020B0604030504040204" pitchFamily="50" charset="-128"/>
                <a:ea typeface="Meiryo UI" panose="020B0604030504040204" pitchFamily="50" charset="-128"/>
              </a:rPr>
              <a:t>）、ニューヨークのソテリックス・メディカル（</a:t>
            </a:r>
            <a:r>
              <a:rPr lang="en-US" altLang="ja-JP" sz="1400" dirty="0" err="1">
                <a:latin typeface="Meiryo UI" panose="020B0604030504040204" pitchFamily="50" charset="-128"/>
                <a:ea typeface="Meiryo UI" panose="020B0604030504040204" pitchFamily="50" charset="-128"/>
              </a:rPr>
              <a:t>Soterix</a:t>
            </a:r>
            <a:r>
              <a:rPr lang="en-US" altLang="ja-JP" sz="1400" dirty="0">
                <a:latin typeface="Meiryo UI" panose="020B0604030504040204" pitchFamily="50" charset="-128"/>
                <a:ea typeface="Meiryo UI" panose="020B0604030504040204" pitchFamily="50" charset="-128"/>
              </a:rPr>
              <a:t> Medical</a:t>
            </a:r>
            <a:r>
              <a:rPr lang="ja-JP" altLang="en-US" sz="1400" dirty="0">
                <a:latin typeface="Meiryo UI" panose="020B0604030504040204" pitchFamily="50" charset="-128"/>
                <a:ea typeface="Meiryo UI" panose="020B0604030504040204" pitchFamily="50" charset="-128"/>
              </a:rPr>
              <a:t>）、加モントリーオルのマギル大学の研究者。</a:t>
            </a:r>
          </a:p>
        </p:txBody>
      </p:sp>
      <p:sp>
        <p:nvSpPr>
          <p:cNvPr id="9" name="テキスト ボックス 8"/>
          <p:cNvSpPr txBox="1"/>
          <p:nvPr/>
        </p:nvSpPr>
        <p:spPr>
          <a:xfrm>
            <a:off x="3543300" y="5880100"/>
            <a:ext cx="1676400" cy="338554"/>
          </a:xfrm>
          <a:prstGeom prst="rect">
            <a:avLst/>
          </a:prstGeom>
          <a:noFill/>
        </p:spPr>
        <p:txBody>
          <a:bodyPr wrap="square" rtlCol="0">
            <a:spAutoFit/>
          </a:bodyPr>
          <a:lstStyle/>
          <a:p>
            <a:pPr algn="r"/>
            <a:r>
              <a:rPr kumimoji="1" lang="ja-JP" altLang="en-US" sz="1600" dirty="0">
                <a:latin typeface="Meiryo UI" panose="020B0604030504040204" pitchFamily="50" charset="-128"/>
                <a:ea typeface="Meiryo UI" panose="020B0604030504040204" pitchFamily="50" charset="-128"/>
              </a:rPr>
              <a:t>経頭蓋</a:t>
            </a:r>
            <a:r>
              <a:rPr kumimoji="1" lang="ja-JP" altLang="en-US" sz="1600" b="1" dirty="0">
                <a:solidFill>
                  <a:srgbClr val="C00000"/>
                </a:solidFill>
                <a:latin typeface="Meiryo UI" panose="020B0604030504040204" pitchFamily="50" charset="-128"/>
                <a:ea typeface="Meiryo UI" panose="020B0604030504040204" pitchFamily="50" charset="-128"/>
              </a:rPr>
              <a:t>直流</a:t>
            </a:r>
            <a:r>
              <a:rPr kumimoji="1" lang="ja-JP" altLang="en-US" sz="1600" dirty="0">
                <a:latin typeface="Meiryo UI" panose="020B0604030504040204" pitchFamily="50" charset="-128"/>
                <a:ea typeface="Meiryo UI" panose="020B0604030504040204" pitchFamily="50" charset="-128"/>
              </a:rPr>
              <a:t>刺激</a:t>
            </a:r>
          </a:p>
        </p:txBody>
      </p:sp>
      <p:cxnSp>
        <p:nvCxnSpPr>
          <p:cNvPr id="11" name="直線矢印コネクタ 10"/>
          <p:cNvCxnSpPr>
            <a:stCxn id="9" idx="3"/>
          </p:cNvCxnSpPr>
          <p:nvPr/>
        </p:nvCxnSpPr>
        <p:spPr>
          <a:xfrm flipV="1">
            <a:off x="5219700" y="6045200"/>
            <a:ext cx="1407756" cy="41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14246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80656" y="0"/>
            <a:ext cx="10310193" cy="584775"/>
          </a:xfrm>
          <a:prstGeom prst="rect">
            <a:avLst/>
          </a:prstGeom>
        </p:spPr>
        <p:txBody>
          <a:bodyPr wrap="square">
            <a:spAutoFit/>
          </a:bodyPr>
          <a:lstStyle/>
          <a:p>
            <a:pPr algn="ctr"/>
            <a:r>
              <a:rPr lang="ja-JP" altLang="en-US" sz="3200" b="1" dirty="0">
                <a:latin typeface="Meiryo UI" panose="020B0604030504040204" pitchFamily="50" charset="-128"/>
                <a:ea typeface="Meiryo UI" panose="020B0604030504040204" pitchFamily="50" charset="-128"/>
              </a:rPr>
              <a:t>深部脳刺激（</a:t>
            </a:r>
            <a:r>
              <a:rPr lang="en-US" altLang="ja-JP" sz="3200" b="1" dirty="0">
                <a:latin typeface="Meiryo UI" panose="020B0604030504040204" pitchFamily="50" charset="-128"/>
                <a:ea typeface="Meiryo UI" panose="020B0604030504040204" pitchFamily="50" charset="-128"/>
              </a:rPr>
              <a:t>DBS</a:t>
            </a:r>
            <a:r>
              <a:rPr lang="ja-JP" altLang="en-US" sz="3200" b="1" dirty="0">
                <a:latin typeface="Meiryo UI" panose="020B0604030504040204" pitchFamily="50" charset="-128"/>
                <a:ea typeface="Meiryo UI" panose="020B0604030504040204" pitchFamily="50" charset="-128"/>
              </a:rPr>
              <a:t>）</a:t>
            </a:r>
          </a:p>
        </p:txBody>
      </p:sp>
      <p:sp>
        <p:nvSpPr>
          <p:cNvPr id="10" name="正方形/長方形 9"/>
          <p:cNvSpPr/>
          <p:nvPr/>
        </p:nvSpPr>
        <p:spPr>
          <a:xfrm>
            <a:off x="548802" y="6627612"/>
            <a:ext cx="3712876" cy="230832"/>
          </a:xfrm>
          <a:prstGeom prst="rect">
            <a:avLst/>
          </a:prstGeom>
        </p:spPr>
        <p:txBody>
          <a:bodyPr wrap="none">
            <a:spAutoFit/>
          </a:bodyPr>
          <a:lstStyle/>
          <a:p>
            <a:pPr algn="ctr"/>
            <a:r>
              <a:rPr lang="ja-JP" altLang="en-US" sz="900" dirty="0">
                <a:solidFill>
                  <a:schemeClr val="bg1"/>
                </a:solidFill>
                <a:latin typeface="Meiryo UI" panose="020B0604030504040204" pitchFamily="50" charset="-128"/>
                <a:ea typeface="Meiryo UI" panose="020B0604030504040204" pitchFamily="50" charset="-128"/>
              </a:rPr>
              <a:t>（出典）神経内科医に必要な脳深部刺激療法に関する最新知識から転載</a:t>
            </a:r>
          </a:p>
        </p:txBody>
      </p:sp>
      <p:pic>
        <p:nvPicPr>
          <p:cNvPr id="12" name="図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047" y="2418081"/>
            <a:ext cx="6487585" cy="3762799"/>
          </a:xfrm>
          <a:prstGeom prst="rect">
            <a:avLst/>
          </a:prstGeom>
        </p:spPr>
      </p:pic>
      <p:sp>
        <p:nvSpPr>
          <p:cNvPr id="13" name="正方形/長方形 12"/>
          <p:cNvSpPr/>
          <p:nvPr/>
        </p:nvSpPr>
        <p:spPr>
          <a:xfrm>
            <a:off x="7796213" y="107721"/>
            <a:ext cx="2329677" cy="369332"/>
          </a:xfrm>
          <a:prstGeom prst="rect">
            <a:avLst/>
          </a:prstGeom>
        </p:spPr>
        <p:txBody>
          <a:bodyPr wrap="none">
            <a:spAutoFit/>
          </a:bodyPr>
          <a:lstStyle/>
          <a:p>
            <a:r>
              <a:rPr lang="en-US" altLang="ja-JP" dirty="0"/>
              <a:t>Deep Brain Stimulation</a:t>
            </a:r>
            <a:endParaRPr lang="ja-JP" altLang="en-US" dirty="0"/>
          </a:p>
        </p:txBody>
      </p:sp>
      <p:sp>
        <p:nvSpPr>
          <p:cNvPr id="14" name="正方形/長方形 13"/>
          <p:cNvSpPr/>
          <p:nvPr/>
        </p:nvSpPr>
        <p:spPr>
          <a:xfrm>
            <a:off x="0" y="913187"/>
            <a:ext cx="12192000" cy="923330"/>
          </a:xfrm>
          <a:prstGeom prst="rect">
            <a:avLst/>
          </a:prstGeom>
        </p:spPr>
        <p:txBody>
          <a:bodyPr wrap="square">
            <a:spAutoFit/>
          </a:bodyPr>
          <a:lstStyle/>
          <a:p>
            <a:r>
              <a:rPr lang="ja-JP" altLang="en-US" dirty="0">
                <a:latin typeface="Meiryo UI" panose="020B0604030504040204" pitchFamily="50" charset="-128"/>
                <a:ea typeface="Meiryo UI" panose="020B0604030504040204" pitchFamily="50" charset="-128"/>
              </a:rPr>
              <a:t>脳疾患の治癒を目指す手法として、古典的な手術法は、脳内で過剰に興奮している部分を針で特定し、電気でその部位を凝固するという手術。重症な振戦、固縮、ジスキネジアに対しては、大脳基底部の視床や淡蒼球の「凝固術」が行われてきたが、この方法は、誤った部位を凝固してしまうと取り返しのつかない後遺症が残る可能性があり、また非可逆的であり今は余り用いられない。</a:t>
            </a:r>
          </a:p>
        </p:txBody>
      </p:sp>
      <p:pic>
        <p:nvPicPr>
          <p:cNvPr id="15" name="図 14"/>
          <p:cNvPicPr>
            <a:picLocks noChangeAspect="1"/>
          </p:cNvPicPr>
          <p:nvPr/>
        </p:nvPicPr>
        <p:blipFill>
          <a:blip r:embed="rId4"/>
          <a:stretch>
            <a:fillRect/>
          </a:stretch>
        </p:blipFill>
        <p:spPr>
          <a:xfrm>
            <a:off x="6777831" y="1836517"/>
            <a:ext cx="4732337" cy="4952446"/>
          </a:xfrm>
          <a:prstGeom prst="rect">
            <a:avLst/>
          </a:prstGeom>
        </p:spPr>
      </p:pic>
      <p:sp>
        <p:nvSpPr>
          <p:cNvPr id="2" name="テキスト ボックス 1"/>
          <p:cNvSpPr txBox="1"/>
          <p:nvPr/>
        </p:nvSpPr>
        <p:spPr>
          <a:xfrm>
            <a:off x="1312310" y="6180880"/>
            <a:ext cx="4271058" cy="261610"/>
          </a:xfrm>
          <a:prstGeom prst="rect">
            <a:avLst/>
          </a:prstGeom>
          <a:noFill/>
        </p:spPr>
        <p:txBody>
          <a:bodyPr wrap="square" rtlCol="0">
            <a:spAutoFit/>
          </a:bodyPr>
          <a:lstStyle/>
          <a:p>
            <a:pPr algn="ctr"/>
            <a:r>
              <a:rPr kumimoji="1" lang="en-US" altLang="ja-JP" sz="1050" dirty="0">
                <a:latin typeface="Meiryo UI" panose="020B0604030504040204" pitchFamily="50" charset="-128"/>
                <a:ea typeface="Meiryo UI" panose="020B0604030504040204" pitchFamily="50" charset="-128"/>
              </a:rPr>
              <a:t>(</a:t>
            </a:r>
            <a:r>
              <a:rPr kumimoji="1" lang="ja-JP" altLang="en-US" sz="1050" dirty="0">
                <a:latin typeface="Meiryo UI" panose="020B0604030504040204" pitchFamily="50" charset="-128"/>
                <a:ea typeface="Meiryo UI" panose="020B0604030504040204" pitchFamily="50" charset="-128"/>
              </a:rPr>
              <a:t>出典）</a:t>
            </a:r>
            <a:r>
              <a:rPr kumimoji="1" lang="en-US" altLang="ja-JP" sz="1050" dirty="0">
                <a:latin typeface="Meiryo UI" panose="020B0604030504040204" pitchFamily="50" charset="-128"/>
                <a:ea typeface="Meiryo UI" panose="020B0604030504040204" pitchFamily="50" charset="-128"/>
              </a:rPr>
              <a:t>Medtronic</a:t>
            </a:r>
            <a:r>
              <a:rPr kumimoji="1" lang="ja-JP" altLang="en-US" sz="1050" dirty="0">
                <a:latin typeface="Meiryo UI" panose="020B0604030504040204" pitchFamily="50" charset="-128"/>
                <a:ea typeface="Meiryo UI" panose="020B0604030504040204" pitchFamily="50" charset="-128"/>
              </a:rPr>
              <a:t>社</a:t>
            </a:r>
            <a:r>
              <a:rPr kumimoji="1" lang="en-US" altLang="ja-JP" sz="1050" dirty="0">
                <a:latin typeface="Meiryo UI" panose="020B0604030504040204" pitchFamily="50" charset="-128"/>
                <a:ea typeface="Meiryo UI" panose="020B0604030504040204" pitchFamily="50" charset="-128"/>
              </a:rPr>
              <a:t>HP</a:t>
            </a:r>
            <a:endParaRPr kumimoji="1" lang="ja-JP" altLang="en-US" sz="105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69624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kumimoji="1" lang="en-US" altLang="ja-JP" sz="41200" b="1" dirty="0">
                <a:solidFill>
                  <a:schemeClr val="bg1">
                    <a:lumMod val="85000"/>
                  </a:schemeClr>
                </a:solidFill>
                <a:latin typeface="Meiryo UI" panose="020B0604030504040204" pitchFamily="50" charset="-128"/>
                <a:ea typeface="Meiryo UI" panose="020B0604030504040204" pitchFamily="50" charset="-128"/>
              </a:rPr>
              <a:t>1</a:t>
            </a:r>
            <a:endParaRPr kumimoji="1" lang="ja-JP" altLang="en-US" sz="412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1443463" y="2767280"/>
            <a:ext cx="9378099" cy="1323439"/>
          </a:xfrm>
          <a:prstGeom prst="rect">
            <a:avLst/>
          </a:prstGeom>
          <a:noFill/>
        </p:spPr>
        <p:txBody>
          <a:bodyPr wrap="square" rtlCol="0">
            <a:spAutoFit/>
          </a:bodyPr>
          <a:lstStyle/>
          <a:p>
            <a:pPr algn="ctr"/>
            <a:r>
              <a:rPr kumimoji="1" lang="ja-JP" altLang="en-US" sz="8000" b="1" dirty="0">
                <a:solidFill>
                  <a:srgbClr val="C00000"/>
                </a:solidFill>
                <a:latin typeface="Malgun Gothic" panose="020B0503020000020004" pitchFamily="34" charset="-127"/>
                <a:ea typeface="Malgun Gothic" panose="020B0503020000020004" pitchFamily="34" charset="-127"/>
              </a:rPr>
              <a:t>脳</a:t>
            </a:r>
            <a:r>
              <a:rPr kumimoji="1" lang="ja-JP" altLang="en-US" sz="8000" dirty="0">
                <a:latin typeface="Malgun Gothic" panose="020B0503020000020004" pitchFamily="34" charset="-127"/>
                <a:ea typeface="Malgun Gothic" panose="020B0503020000020004" pitchFamily="34" charset="-127"/>
              </a:rPr>
              <a:t>に注目するわけ</a:t>
            </a:r>
            <a:endParaRPr kumimoji="1" lang="en-US" altLang="ja-JP" sz="3200" dirty="0">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val="11510391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テキスト ボックス 21"/>
          <p:cNvSpPr txBox="1"/>
          <p:nvPr/>
        </p:nvSpPr>
        <p:spPr>
          <a:xfrm>
            <a:off x="3281948" y="-420560"/>
            <a:ext cx="5692366" cy="7694414"/>
          </a:xfrm>
          <a:prstGeom prst="rect">
            <a:avLst/>
          </a:prstGeom>
          <a:noFill/>
        </p:spPr>
        <p:txBody>
          <a:bodyPr wrap="square" rtlCol="0" anchor="ctr">
            <a:spAutoFit/>
          </a:bodyPr>
          <a:lstStyle/>
          <a:p>
            <a:pPr algn="ctr"/>
            <a:r>
              <a:rPr kumimoji="1" lang="en-US" altLang="ja-JP" sz="49400" b="1" dirty="0">
                <a:solidFill>
                  <a:schemeClr val="bg1">
                    <a:lumMod val="85000"/>
                  </a:schemeClr>
                </a:solidFill>
                <a:latin typeface="Meiryo UI" panose="020B0604030504040204" pitchFamily="50" charset="-128"/>
                <a:ea typeface="Meiryo UI" panose="020B0604030504040204" pitchFamily="50" charset="-128"/>
              </a:rPr>
              <a:t>4</a:t>
            </a:r>
            <a:endParaRPr kumimoji="1" lang="ja-JP" altLang="en-US" sz="494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4" name="テキスト ボックス 13"/>
          <p:cNvSpPr txBox="1"/>
          <p:nvPr/>
        </p:nvSpPr>
        <p:spPr>
          <a:xfrm>
            <a:off x="-10622" y="2767288"/>
            <a:ext cx="12191999" cy="1323439"/>
          </a:xfrm>
          <a:prstGeom prst="rect">
            <a:avLst/>
          </a:prstGeom>
          <a:noFill/>
        </p:spPr>
        <p:txBody>
          <a:bodyPr wrap="square" rtlCol="0">
            <a:spAutoFit/>
          </a:bodyPr>
          <a:lstStyle/>
          <a:p>
            <a:pPr algn="ctr"/>
            <a:r>
              <a:rPr kumimoji="1" lang="ja-JP" altLang="en-US" sz="8000" dirty="0">
                <a:solidFill>
                  <a:srgbClr val="C00000"/>
                </a:solidFill>
                <a:latin typeface="HGSｺﾞｼｯｸE" panose="020B0900000000000000" pitchFamily="50" charset="-128"/>
                <a:ea typeface="HGSｺﾞｼｯｸE" panose="020B0900000000000000" pitchFamily="50" charset="-128"/>
              </a:rPr>
              <a:t>脳情報学の適用分野</a:t>
            </a:r>
            <a:endParaRPr kumimoji="1" lang="en-US" altLang="ja-JP" sz="3200" u="sng" dirty="0">
              <a:latin typeface="HGSｺﾞｼｯｸE" panose="020B0900000000000000" pitchFamily="50" charset="-128"/>
              <a:ea typeface="HGSｺﾞｼｯｸE" panose="020B0900000000000000" pitchFamily="50" charset="-128"/>
            </a:endParaRPr>
          </a:p>
        </p:txBody>
      </p:sp>
    </p:spTree>
    <p:extLst>
      <p:ext uri="{BB962C8B-B14F-4D97-AF65-F5344CB8AC3E}">
        <p14:creationId xmlns:p14="http://schemas.microsoft.com/office/powerpoint/2010/main" val="1722979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969682" y="0"/>
            <a:ext cx="10358652" cy="584775"/>
          </a:xfrm>
          <a:prstGeom prst="rect">
            <a:avLst/>
          </a:prstGeom>
          <a:noFill/>
        </p:spPr>
        <p:txBody>
          <a:bodyPr wrap="square" rtlCol="0">
            <a:spAutoFit/>
          </a:bodyPr>
          <a:lstStyle/>
          <a:p>
            <a:pPr algn="ctr"/>
            <a:r>
              <a:rPr lang="ja-JP" altLang="en-US" sz="3200" b="1" dirty="0">
                <a:latin typeface="Meiryo UI" panose="020B0604030504040204" pitchFamily="50" charset="-128"/>
                <a:ea typeface="Meiryo UI" panose="020B0604030504040204" pitchFamily="50" charset="-128"/>
              </a:rPr>
              <a:t>サヴァン症候群</a:t>
            </a:r>
            <a:endParaRPr kumimoji="1" lang="ja-JP" altLang="en-US" sz="3200" b="1" dirty="0">
              <a:latin typeface="Meiryo UI" panose="020B0604030504040204" pitchFamily="50" charset="-128"/>
              <a:ea typeface="Meiryo UI" panose="020B0604030504040204" pitchFamily="50" charset="-128"/>
            </a:endParaRP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786" y="584775"/>
            <a:ext cx="5238750" cy="2943225"/>
          </a:xfrm>
          <a:prstGeom prst="rect">
            <a:avLst/>
          </a:prstGeom>
        </p:spPr>
      </p:pic>
      <p:sp>
        <p:nvSpPr>
          <p:cNvPr id="8" name="正方形/長方形 7"/>
          <p:cNvSpPr/>
          <p:nvPr/>
        </p:nvSpPr>
        <p:spPr>
          <a:xfrm>
            <a:off x="0" y="3483876"/>
            <a:ext cx="5965755" cy="523220"/>
          </a:xfrm>
          <a:prstGeom prst="rect">
            <a:avLst/>
          </a:prstGeom>
        </p:spPr>
        <p:txBody>
          <a:bodyPr wrap="square">
            <a:spAutoFit/>
          </a:bodyPr>
          <a:lstStyle/>
          <a:p>
            <a:pPr algn="ctr"/>
            <a:r>
              <a:rPr lang="en-US" altLang="ja-JP" sz="1400" dirty="0">
                <a:latin typeface="Meiryo UI" panose="020B0604030504040204" pitchFamily="50" charset="-128"/>
                <a:ea typeface="Meiryo UI" panose="020B0604030504040204" pitchFamily="50" charset="-128"/>
              </a:rPr>
              <a:t>NHK</a:t>
            </a:r>
            <a:r>
              <a:rPr lang="ja-JP" altLang="en-US" sz="1400" dirty="0">
                <a:latin typeface="Meiryo UI" panose="020B0604030504040204" pitchFamily="50" charset="-128"/>
                <a:ea typeface="Meiryo UI" panose="020B0604030504040204" pitchFamily="50" charset="-128"/>
              </a:rPr>
              <a:t>・その時歴史が動いた</a:t>
            </a:r>
            <a:r>
              <a:rPr lang="en-US" altLang="ja-JP" sz="1400" dirty="0">
                <a:latin typeface="Meiryo UI" panose="020B0604030504040204" pitchFamily="50" charset="-128"/>
                <a:ea typeface="Meiryo UI" panose="020B0604030504040204" pitchFamily="50" charset="-128"/>
              </a:rPr>
              <a:t>(2004</a:t>
            </a:r>
            <a:r>
              <a:rPr lang="ja-JP" altLang="en-US" sz="1400" dirty="0">
                <a:latin typeface="Meiryo UI" panose="020B0604030504040204" pitchFamily="50" charset="-128"/>
                <a:ea typeface="Meiryo UI" panose="020B0604030504040204" pitchFamily="50" charset="-128"/>
              </a:rPr>
              <a:t>年</a:t>
            </a:r>
            <a:r>
              <a:rPr lang="en-US" altLang="ja-JP" sz="1400" dirty="0">
                <a:latin typeface="Meiryo UI" panose="020B0604030504040204" pitchFamily="50" charset="-128"/>
                <a:ea typeface="Meiryo UI" panose="020B0604030504040204" pitchFamily="50" charset="-128"/>
              </a:rPr>
              <a:t>7</a:t>
            </a:r>
            <a:r>
              <a:rPr lang="ja-JP" altLang="en-US" sz="1400" dirty="0">
                <a:latin typeface="Meiryo UI" panose="020B0604030504040204" pitchFamily="50" charset="-128"/>
                <a:ea typeface="Meiryo UI" panose="020B0604030504040204" pitchFamily="50" charset="-128"/>
              </a:rPr>
              <a:t>月</a:t>
            </a:r>
            <a:r>
              <a:rPr lang="en-US" altLang="ja-JP" sz="1400" dirty="0">
                <a:latin typeface="Meiryo UI" panose="020B0604030504040204" pitchFamily="50" charset="-128"/>
                <a:ea typeface="Meiryo UI" panose="020B0604030504040204" pitchFamily="50" charset="-128"/>
              </a:rPr>
              <a:t>21</a:t>
            </a:r>
            <a:r>
              <a:rPr lang="ja-JP" altLang="en-US" sz="1400" dirty="0">
                <a:latin typeface="Meiryo UI" panose="020B0604030504040204" pitchFamily="50" charset="-128"/>
                <a:ea typeface="Meiryo UI" panose="020B0604030504040204" pitchFamily="50" charset="-128"/>
              </a:rPr>
              <a:t>日放送</a:t>
            </a:r>
            <a:r>
              <a:rPr lang="en-US" altLang="ja-JP" sz="1400" dirty="0">
                <a:latin typeface="Meiryo UI" panose="020B0604030504040204" pitchFamily="50" charset="-128"/>
                <a:ea typeface="Meiryo UI" panose="020B0604030504040204" pitchFamily="50" charset="-128"/>
              </a:rPr>
              <a:t>)</a:t>
            </a:r>
          </a:p>
          <a:p>
            <a:pPr algn="ctr"/>
            <a:r>
              <a:rPr lang="ja-JP" altLang="en-US" sz="1400" dirty="0">
                <a:latin typeface="Meiryo UI" panose="020B0604030504040204" pitchFamily="50" charset="-128"/>
                <a:ea typeface="Meiryo UI" panose="020B0604030504040204" pitchFamily="50" charset="-128"/>
              </a:rPr>
              <a:t>「世界遺産 熊野の森を守れ ～南方熊楠・日本初の自然保護運動～」</a:t>
            </a:r>
          </a:p>
        </p:txBody>
      </p:sp>
      <p:pic>
        <p:nvPicPr>
          <p:cNvPr id="12" name="図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94" y="4112775"/>
            <a:ext cx="3474293" cy="2610683"/>
          </a:xfrm>
          <a:prstGeom prst="rect">
            <a:avLst/>
          </a:prstGeom>
        </p:spPr>
      </p:pic>
      <p:sp>
        <p:nvSpPr>
          <p:cNvPr id="13" name="正方形/長方形 12"/>
          <p:cNvSpPr/>
          <p:nvPr/>
        </p:nvSpPr>
        <p:spPr>
          <a:xfrm>
            <a:off x="3575188" y="4051220"/>
            <a:ext cx="2557326" cy="2800767"/>
          </a:xfrm>
          <a:prstGeom prst="rect">
            <a:avLst/>
          </a:prstGeom>
        </p:spPr>
        <p:txBody>
          <a:bodyPr wrap="square">
            <a:spAutoFit/>
          </a:bodyPr>
          <a:lstStyle/>
          <a:p>
            <a:r>
              <a:rPr lang="ja-JP" altLang="en-US" sz="1600" dirty="0">
                <a:latin typeface="Meiryo UI" panose="020B0604030504040204" pitchFamily="50" charset="-128"/>
                <a:ea typeface="Meiryo UI" panose="020B0604030504040204" pitchFamily="50" charset="-128"/>
              </a:rPr>
              <a:t>熊楠は、江戸時代の百科事典である</a:t>
            </a:r>
            <a:r>
              <a:rPr lang="en-US" altLang="ja-JP" sz="1600" dirty="0">
                <a:latin typeface="Meiryo UI" panose="020B0604030504040204" pitchFamily="50" charset="-128"/>
                <a:ea typeface="Meiryo UI" panose="020B0604030504040204" pitchFamily="50" charset="-128"/>
              </a:rPr>
              <a:t>『</a:t>
            </a:r>
            <a:r>
              <a:rPr lang="ja-JP" altLang="en-US" sz="1600" b="1" u="sng" dirty="0">
                <a:solidFill>
                  <a:srgbClr val="FF0000"/>
                </a:solidFill>
                <a:latin typeface="Meiryo UI" panose="020B0604030504040204" pitchFamily="50" charset="-128"/>
                <a:ea typeface="Meiryo UI" panose="020B0604030504040204" pitchFamily="50" charset="-128"/>
              </a:rPr>
              <a:t>和漢三才図会</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を、</a:t>
            </a:r>
            <a:r>
              <a:rPr lang="en-US" altLang="ja-JP" sz="1600" dirty="0">
                <a:latin typeface="Meiryo UI" panose="020B0604030504040204" pitchFamily="50" charset="-128"/>
                <a:ea typeface="Meiryo UI" panose="020B0604030504040204" pitchFamily="50" charset="-128"/>
              </a:rPr>
              <a:t>8</a:t>
            </a:r>
            <a:r>
              <a:rPr lang="ja-JP" altLang="en-US" sz="1600" dirty="0">
                <a:latin typeface="Meiryo UI" panose="020B0604030504040204" pitchFamily="50" charset="-128"/>
                <a:ea typeface="Meiryo UI" panose="020B0604030504040204" pitchFamily="50" charset="-128"/>
              </a:rPr>
              <a:t>歳から記憶だけで筆写をし「</a:t>
            </a:r>
            <a:r>
              <a:rPr lang="ja-JP" altLang="en-US" sz="1600" b="1" u="sng" dirty="0">
                <a:solidFill>
                  <a:srgbClr val="C00000"/>
                </a:solidFill>
                <a:latin typeface="Meiryo UI" panose="020B0604030504040204" pitchFamily="50" charset="-128"/>
                <a:ea typeface="Meiryo UI" panose="020B0604030504040204" pitchFamily="50" charset="-128"/>
              </a:rPr>
              <a:t>和漢三才図会抜書</a:t>
            </a:r>
            <a:r>
              <a:rPr lang="ja-JP" altLang="en-US" sz="1600" dirty="0">
                <a:latin typeface="Meiryo UI" panose="020B0604030504040204" pitchFamily="50" charset="-128"/>
                <a:ea typeface="Meiryo UI" panose="020B0604030504040204" pitchFamily="50" charset="-128"/>
              </a:rPr>
              <a:t>」を作成した。</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この他、江戸時代の国語辞典</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節用集</a:t>
            </a:r>
            <a:r>
              <a:rPr lang="en-US" altLang="ja-JP" sz="1600" dirty="0">
                <a:latin typeface="Meiryo UI" panose="020B0604030504040204" pitchFamily="50" charset="-128"/>
                <a:ea typeface="Meiryo UI" panose="020B0604030504040204" pitchFamily="50" charset="-128"/>
              </a:rPr>
              <a:t>』</a:t>
            </a:r>
            <a:r>
              <a:rPr lang="ja-JP" altLang="en-US" sz="1600" dirty="0" err="1">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絵入りの百科事典</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訓蒙図彙</a:t>
            </a:r>
            <a:r>
              <a:rPr lang="en-US" altLang="ja-JP" sz="1600" dirty="0">
                <a:latin typeface="Meiryo UI" panose="020B0604030504040204" pitchFamily="50" charset="-128"/>
                <a:ea typeface="Meiryo UI" panose="020B0604030504040204" pitchFamily="50" charset="-128"/>
              </a:rPr>
              <a:t>』</a:t>
            </a:r>
            <a:r>
              <a:rPr lang="ja-JP" altLang="en-US" sz="1600" dirty="0" err="1">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本草</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博物学</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書の</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大和本草</a:t>
            </a:r>
            <a:r>
              <a:rPr lang="en-US" altLang="ja-JP" sz="1600" dirty="0">
                <a:latin typeface="Meiryo UI" panose="020B0604030504040204" pitchFamily="50" charset="-128"/>
                <a:ea typeface="Meiryo UI" panose="020B0604030504040204" pitchFamily="50" charset="-128"/>
              </a:rPr>
              <a:t>』</a:t>
            </a:r>
            <a:r>
              <a:rPr lang="ja-JP" altLang="en-US" sz="1600" dirty="0" err="1">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地理書</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諸国名所図会</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などの書物を筆写している。</a:t>
            </a:r>
          </a:p>
        </p:txBody>
      </p:sp>
      <p:sp>
        <p:nvSpPr>
          <p:cNvPr id="17" name="正方形/長方形 16"/>
          <p:cNvSpPr/>
          <p:nvPr/>
        </p:nvSpPr>
        <p:spPr>
          <a:xfrm>
            <a:off x="5595164" y="619826"/>
            <a:ext cx="6596836" cy="2862322"/>
          </a:xfrm>
          <a:prstGeom prst="rect">
            <a:avLst/>
          </a:prstGeom>
        </p:spPr>
        <p:txBody>
          <a:bodyPr wrap="square">
            <a:spAutoFit/>
          </a:bodyPr>
          <a:lstStyle/>
          <a:p>
            <a:r>
              <a:rPr lang="ja-JP" altLang="en-US" sz="2000" dirty="0">
                <a:latin typeface="Meiryo UI" panose="020B0604030504040204" pitchFamily="50" charset="-128"/>
                <a:ea typeface="Meiryo UI" panose="020B0604030504040204" pitchFamily="50" charset="-128"/>
              </a:rPr>
              <a:t>サヴァン症候群（</a:t>
            </a:r>
            <a:r>
              <a:rPr lang="en-US" altLang="ja-JP" sz="2000" dirty="0">
                <a:latin typeface="Meiryo UI" panose="020B0604030504040204" pitchFamily="50" charset="-128"/>
                <a:ea typeface="Meiryo UI" panose="020B0604030504040204" pitchFamily="50" charset="-128"/>
              </a:rPr>
              <a:t>savant syndrome</a:t>
            </a:r>
            <a:r>
              <a:rPr lang="ja-JP" altLang="en-US" sz="2000" dirty="0">
                <a:latin typeface="Meiryo UI" panose="020B0604030504040204" pitchFamily="50" charset="-128"/>
                <a:ea typeface="Meiryo UI" panose="020B0604030504040204" pitchFamily="50" charset="-128"/>
              </a:rPr>
              <a:t>）は、後述する、自閉症など発達障害のある者のうち、</a:t>
            </a:r>
            <a:r>
              <a:rPr lang="ja-JP" altLang="en-US" sz="2000" b="1" u="sng" dirty="0">
                <a:solidFill>
                  <a:srgbClr val="FF0000"/>
                </a:solidFill>
                <a:latin typeface="Meiryo UI" panose="020B0604030504040204" pitchFamily="50" charset="-128"/>
                <a:ea typeface="Meiryo UI" panose="020B0604030504040204" pitchFamily="50" charset="-128"/>
              </a:rPr>
              <a:t>ごく特定の分野に限って優れた能力を発揮</a:t>
            </a:r>
            <a:r>
              <a:rPr lang="ja-JP" altLang="en-US" sz="2000" dirty="0">
                <a:latin typeface="Meiryo UI" panose="020B0604030504040204" pitchFamily="50" charset="-128"/>
                <a:ea typeface="Meiryo UI" panose="020B0604030504040204" pitchFamily="50" charset="-128"/>
              </a:rPr>
              <a:t>する症状。原因は不明だが、男性が発症する例が多いと言う。 </a:t>
            </a:r>
            <a:endParaRPr lang="en-US" altLang="ja-JP" sz="2000" dirty="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　★素数と約数を瞬時に判断できる。</a:t>
            </a:r>
          </a:p>
          <a:p>
            <a:r>
              <a:rPr lang="ja-JP" altLang="en-US" sz="2000" dirty="0">
                <a:latin typeface="Meiryo UI" panose="020B0604030504040204" pitchFamily="50" charset="-128"/>
                <a:ea typeface="Meiryo UI" panose="020B0604030504040204" pitchFamily="50" charset="-128"/>
              </a:rPr>
              <a:t>　★航空写真を少し見ただけで、細部まで再現できる。</a:t>
            </a:r>
          </a:p>
          <a:p>
            <a:r>
              <a:rPr lang="ja-JP" altLang="en-US" sz="2000" dirty="0">
                <a:latin typeface="Meiryo UI" panose="020B0604030504040204" pitchFamily="50" charset="-128"/>
                <a:ea typeface="Meiryo UI" panose="020B0604030504040204" pitchFamily="50" charset="-128"/>
              </a:rPr>
              <a:t>　★書籍や電話帳、円周率、周期表などの暗唱。</a:t>
            </a:r>
          </a:p>
          <a:p>
            <a:r>
              <a:rPr lang="ja-JP" altLang="en-US" sz="2000" dirty="0">
                <a:latin typeface="Meiryo UI" panose="020B0604030504040204" pitchFamily="50" charset="-128"/>
                <a:ea typeface="Meiryo UI" panose="020B0604030504040204" pitchFamily="50" charset="-128"/>
              </a:rPr>
              <a:t>　★並外れた暗算をすることができる。</a:t>
            </a:r>
          </a:p>
          <a:p>
            <a:r>
              <a:rPr lang="ja-JP" altLang="en-US" sz="2000" dirty="0">
                <a:latin typeface="Meiryo UI" panose="020B0604030504040204" pitchFamily="50" charset="-128"/>
                <a:ea typeface="Meiryo UI" panose="020B0604030504040204" pitchFamily="50" charset="-128"/>
              </a:rPr>
              <a:t>　★語学の天才で数カ国語を自由に操る。</a:t>
            </a:r>
          </a:p>
        </p:txBody>
      </p:sp>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05986" y="3642240"/>
            <a:ext cx="2189977" cy="3059527"/>
          </a:xfrm>
          <a:prstGeom prst="rect">
            <a:avLst/>
          </a:prstGeom>
        </p:spPr>
      </p:pic>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32514" y="3642159"/>
            <a:ext cx="3583049" cy="2352507"/>
          </a:xfrm>
          <a:prstGeom prst="rect">
            <a:avLst/>
          </a:prstGeom>
        </p:spPr>
      </p:pic>
      <p:sp>
        <p:nvSpPr>
          <p:cNvPr id="10" name="テキスト ボックス 9"/>
          <p:cNvSpPr txBox="1"/>
          <p:nvPr/>
        </p:nvSpPr>
        <p:spPr>
          <a:xfrm>
            <a:off x="6262298" y="5952547"/>
            <a:ext cx="3413904" cy="738664"/>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ヒトラーは、提出された作戦計画書や軍需生産の文書類を、あたかも写真映像のように記憶し、記載の誤りを指摘したと言う。</a:t>
            </a:r>
          </a:p>
        </p:txBody>
      </p:sp>
      <p:sp>
        <p:nvSpPr>
          <p:cNvPr id="14" name="テキスト ボックス 13"/>
          <p:cNvSpPr txBox="1"/>
          <p:nvPr/>
        </p:nvSpPr>
        <p:spPr>
          <a:xfrm>
            <a:off x="9912085" y="3382771"/>
            <a:ext cx="2083878" cy="307777"/>
          </a:xfrm>
          <a:prstGeom prst="rect">
            <a:avLst/>
          </a:prstGeom>
          <a:noFill/>
        </p:spPr>
        <p:txBody>
          <a:bodyPr wrap="square" rtlCol="0">
            <a:spAutoFit/>
          </a:bodyPr>
          <a:lstStyle/>
          <a:p>
            <a:pPr algn="ctr"/>
            <a:r>
              <a:rPr kumimoji="1" lang="ja-JP" altLang="en-US" sz="1400" dirty="0">
                <a:latin typeface="Meiryo UI" panose="020B0604030504040204" pitchFamily="50" charset="-128"/>
                <a:ea typeface="Meiryo UI" panose="020B0604030504040204" pitchFamily="50" charset="-128"/>
              </a:rPr>
              <a:t>レインマン</a:t>
            </a:r>
            <a:r>
              <a:rPr kumimoji="1" lang="ja-JP" altLang="en-US" sz="1050" dirty="0">
                <a:latin typeface="Meiryo UI" panose="020B0604030504040204" pitchFamily="50" charset="-128"/>
                <a:ea typeface="Meiryo UI" panose="020B0604030504040204" pitchFamily="50" charset="-128"/>
              </a:rPr>
              <a:t>（キム・ピーク）</a:t>
            </a:r>
            <a:endParaRPr kumimoji="1" lang="ja-JP" altLang="en-US" sz="1400" dirty="0">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729862" y="6549536"/>
            <a:ext cx="2463800" cy="369332"/>
          </a:xfrm>
          <a:prstGeom prst="rect">
            <a:avLst/>
          </a:prstGeom>
          <a:noFill/>
        </p:spPr>
        <p:txBody>
          <a:bodyPr wrap="square" rtlCol="0">
            <a:spAutoFit/>
          </a:bodyPr>
          <a:lstStyle/>
          <a:p>
            <a:r>
              <a:rPr kumimoji="1" lang="ja-JP" altLang="en-US" b="1" dirty="0">
                <a:solidFill>
                  <a:srgbClr val="C00000"/>
                </a:solidFill>
                <a:latin typeface="HGS教科書体" panose="02020600000000000000" pitchFamily="18" charset="-128"/>
                <a:ea typeface="HGS教科書体" panose="02020600000000000000" pitchFamily="18" charset="-128"/>
              </a:rPr>
              <a:t>江戸時代の百科事典</a:t>
            </a:r>
          </a:p>
        </p:txBody>
      </p:sp>
      <p:sp>
        <p:nvSpPr>
          <p:cNvPr id="4" name="正方形/長方形 3"/>
          <p:cNvSpPr/>
          <p:nvPr/>
        </p:nvSpPr>
        <p:spPr>
          <a:xfrm>
            <a:off x="0" y="326751"/>
            <a:ext cx="4958773" cy="276999"/>
          </a:xfrm>
          <a:prstGeom prst="rect">
            <a:avLst/>
          </a:prstGeom>
        </p:spPr>
        <p:txBody>
          <a:bodyPr wrap="square">
            <a:spAutoFit/>
          </a:bodyPr>
          <a:lstStyle/>
          <a:p>
            <a:r>
              <a:rPr lang="ja-JP" altLang="en-US" sz="1200" b="1" dirty="0">
                <a:latin typeface="HGS教科書体" panose="02020600000000000000" pitchFamily="18" charset="-128"/>
                <a:ea typeface="HGS教科書体" panose="02020600000000000000" pitchFamily="18" charset="-128"/>
              </a:rPr>
              <a:t>雨に</a:t>
            </a:r>
            <a:r>
              <a:rPr lang="ja-JP" altLang="en-US" sz="1200" b="1" dirty="0" err="1">
                <a:latin typeface="HGS教科書体" panose="02020600000000000000" pitchFamily="18" charset="-128"/>
                <a:ea typeface="HGS教科書体" panose="02020600000000000000" pitchFamily="18" charset="-128"/>
              </a:rPr>
              <a:t>け</a:t>
            </a:r>
            <a:r>
              <a:rPr lang="ja-JP" altLang="en-US" sz="1200" b="1" dirty="0">
                <a:latin typeface="HGS教科書体" panose="02020600000000000000" pitchFamily="18" charset="-128"/>
                <a:ea typeface="HGS教科書体" panose="02020600000000000000" pitchFamily="18" charset="-128"/>
              </a:rPr>
              <a:t>ふる神島を見て紀伊の國の生みし</a:t>
            </a:r>
            <a:r>
              <a:rPr lang="ja-JP" altLang="en-US" sz="1200" b="1" i="1" dirty="0">
                <a:latin typeface="HGS教科書体" panose="02020600000000000000" pitchFamily="18" charset="-128"/>
                <a:ea typeface="HGS教科書体" panose="02020600000000000000" pitchFamily="18" charset="-128"/>
              </a:rPr>
              <a:t>南方熊楠</a:t>
            </a:r>
            <a:r>
              <a:rPr lang="ja-JP" altLang="en-US" sz="1200" b="1" dirty="0">
                <a:latin typeface="HGS教科書体" panose="02020600000000000000" pitchFamily="18" charset="-128"/>
                <a:ea typeface="HGS教科書体" panose="02020600000000000000" pitchFamily="18" charset="-128"/>
              </a:rPr>
              <a:t>を思ふ（昭和天皇）</a:t>
            </a:r>
          </a:p>
        </p:txBody>
      </p:sp>
      <p:sp>
        <p:nvSpPr>
          <p:cNvPr id="15" name="テキスト ボックス 14"/>
          <p:cNvSpPr txBox="1"/>
          <p:nvPr/>
        </p:nvSpPr>
        <p:spPr>
          <a:xfrm>
            <a:off x="9865505" y="6671394"/>
            <a:ext cx="2130458" cy="230832"/>
          </a:xfrm>
          <a:prstGeom prst="rect">
            <a:avLst/>
          </a:prstGeom>
          <a:noFill/>
        </p:spPr>
        <p:txBody>
          <a:bodyPr wrap="square" rtlCol="0">
            <a:spAutoFit/>
          </a:bodyPr>
          <a:lstStyle/>
          <a:p>
            <a:pPr algn="ctr"/>
            <a:r>
              <a:rPr kumimoji="1" lang="ja-JP" altLang="en-US" sz="900" dirty="0">
                <a:latin typeface="Meiryo UI" panose="020B0604030504040204" pitchFamily="50" charset="-128"/>
                <a:ea typeface="Meiryo UI" panose="020B0604030504040204" pitchFamily="50" charset="-128"/>
              </a:rPr>
              <a:t>ダスティン・ホフマンとトム・クルーズ</a:t>
            </a:r>
          </a:p>
        </p:txBody>
      </p:sp>
    </p:spTree>
    <p:extLst>
      <p:ext uri="{BB962C8B-B14F-4D97-AF65-F5344CB8AC3E}">
        <p14:creationId xmlns:p14="http://schemas.microsoft.com/office/powerpoint/2010/main" val="783383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グループ化 26"/>
          <p:cNvGrpSpPr/>
          <p:nvPr/>
        </p:nvGrpSpPr>
        <p:grpSpPr>
          <a:xfrm>
            <a:off x="8777908" y="4451906"/>
            <a:ext cx="2857500" cy="1971675"/>
            <a:chOff x="8672091" y="4678104"/>
            <a:chExt cx="2857500" cy="1971675"/>
          </a:xfrm>
        </p:grpSpPr>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2091" y="4678104"/>
              <a:ext cx="2857500" cy="1971675"/>
            </a:xfrm>
            <a:prstGeom prst="rect">
              <a:avLst/>
            </a:prstGeom>
          </p:spPr>
        </p:pic>
        <p:sp>
          <p:nvSpPr>
            <p:cNvPr id="16" name="円/楕円 15"/>
            <p:cNvSpPr/>
            <p:nvPr/>
          </p:nvSpPr>
          <p:spPr>
            <a:xfrm>
              <a:off x="8993529" y="4983643"/>
              <a:ext cx="856526" cy="1046767"/>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p:nvSpPr>
          <p:spPr>
            <a:xfrm>
              <a:off x="9743229" y="5704716"/>
              <a:ext cx="856526" cy="40043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 name="テキスト ボックス 4"/>
          <p:cNvSpPr txBox="1"/>
          <p:nvPr/>
        </p:nvSpPr>
        <p:spPr>
          <a:xfrm>
            <a:off x="0" y="0"/>
            <a:ext cx="12192000" cy="584775"/>
          </a:xfrm>
          <a:prstGeom prst="rect">
            <a:avLst/>
          </a:prstGeom>
          <a:noFill/>
        </p:spPr>
        <p:txBody>
          <a:bodyPr wrap="square" rtlCol="0">
            <a:spAutoFit/>
          </a:bodyPr>
          <a:lstStyle/>
          <a:p>
            <a:pPr algn="ctr"/>
            <a:r>
              <a:rPr lang="ja-JP" altLang="en-US" sz="3200" b="1" dirty="0">
                <a:latin typeface="Meiryo UI" panose="020B0604030504040204" pitchFamily="50" charset="-128"/>
                <a:ea typeface="Meiryo UI" panose="020B0604030504040204" pitchFamily="50" charset="-128"/>
              </a:rPr>
              <a:t>人工的にサヴァン症候群を引き起こす？</a:t>
            </a:r>
            <a:endParaRPr kumimoji="1" lang="ja-JP" altLang="en-US" sz="3200" b="1" dirty="0">
              <a:latin typeface="Meiryo UI" panose="020B0604030504040204" pitchFamily="50" charset="-128"/>
              <a:ea typeface="Meiryo UI" panose="020B0604030504040204" pitchFamily="50" charset="-128"/>
            </a:endParaRPr>
          </a:p>
        </p:txBody>
      </p:sp>
      <p:sp>
        <p:nvSpPr>
          <p:cNvPr id="4" name="テキスト ボックス 3"/>
          <p:cNvSpPr txBox="1"/>
          <p:nvPr/>
        </p:nvSpPr>
        <p:spPr>
          <a:xfrm>
            <a:off x="2145" y="890314"/>
            <a:ext cx="11529392" cy="2246769"/>
          </a:xfrm>
          <a:prstGeom prst="rect">
            <a:avLst/>
          </a:prstGeom>
          <a:noFill/>
        </p:spPr>
        <p:txBody>
          <a:bodyPr wrap="square" rtlCol="0">
            <a:spAutoFit/>
          </a:bodyPr>
          <a:lstStyle/>
          <a:p>
            <a:r>
              <a:rPr kumimoji="1" lang="ja-JP" altLang="en-US" sz="2000" dirty="0">
                <a:latin typeface="Meiryo UI" panose="020B0604030504040204" pitchFamily="50" charset="-128"/>
                <a:ea typeface="Meiryo UI" panose="020B0604030504040204" pitchFamily="50" charset="-128"/>
              </a:rPr>
              <a:t>★サヴァン症候群には、下記の</a:t>
            </a:r>
            <a:r>
              <a:rPr kumimoji="1" lang="en-US" altLang="ja-JP" sz="2000" dirty="0">
                <a:latin typeface="Meiryo UI" panose="020B0604030504040204" pitchFamily="50" charset="-128"/>
                <a:ea typeface="Meiryo UI" panose="020B0604030504040204" pitchFamily="50" charset="-128"/>
              </a:rPr>
              <a:t>3</a:t>
            </a:r>
            <a:r>
              <a:rPr kumimoji="1" lang="ja-JP" altLang="en-US" sz="2000" dirty="0">
                <a:latin typeface="Meiryo UI" panose="020B0604030504040204" pitchFamily="50" charset="-128"/>
                <a:ea typeface="Meiryo UI" panose="020B0604030504040204" pitchFamily="50" charset="-128"/>
              </a:rPr>
              <a:t>種類がある。</a:t>
            </a:r>
            <a:endParaRPr kumimoji="1" lang="en-US" altLang="ja-JP" sz="2000" dirty="0">
              <a:latin typeface="Meiryo UI" panose="020B0604030504040204" pitchFamily="50" charset="-128"/>
              <a:ea typeface="Meiryo UI" panose="020B0604030504040204" pitchFamily="50" charset="-128"/>
            </a:endParaRPr>
          </a:p>
          <a:p>
            <a:r>
              <a:rPr kumimoji="1" lang="ja-JP" altLang="en-US" sz="2000" dirty="0">
                <a:latin typeface="Meiryo UI" panose="020B0604030504040204" pitchFamily="50" charset="-128"/>
                <a:ea typeface="Meiryo UI" panose="020B0604030504040204" pitchFamily="50" charset="-128"/>
              </a:rPr>
              <a:t>　（１）</a:t>
            </a:r>
            <a:r>
              <a:rPr kumimoji="1" lang="ja-JP" altLang="en-US" sz="2000" b="1" dirty="0">
                <a:latin typeface="Meiryo UI" panose="020B0604030504040204" pitchFamily="50" charset="-128"/>
                <a:ea typeface="Meiryo UI" panose="020B0604030504040204" pitchFamily="50" charset="-128"/>
              </a:rPr>
              <a:t>後天性サヴァン</a:t>
            </a:r>
            <a:r>
              <a:rPr kumimoji="1" lang="ja-JP" altLang="en-US" sz="2000" dirty="0">
                <a:latin typeface="Meiryo UI" panose="020B0604030504040204" pitchFamily="50" charset="-128"/>
                <a:ea typeface="Meiryo UI" panose="020B0604030504040204" pitchFamily="50" charset="-128"/>
              </a:rPr>
              <a:t>（</a:t>
            </a:r>
            <a:r>
              <a:rPr lang="en-US" altLang="ja-JP" sz="2000" dirty="0"/>
              <a:t> Acquired Savant</a:t>
            </a:r>
            <a:r>
              <a:rPr lang="ja-JP" altLang="en-US" sz="2000" dirty="0"/>
              <a:t>）</a:t>
            </a:r>
            <a:endParaRPr kumimoji="1" lang="en-US" altLang="ja-JP" sz="2000" dirty="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　（２）</a:t>
            </a:r>
            <a:r>
              <a:rPr lang="ja-JP" altLang="en-US" sz="2000" b="1" dirty="0">
                <a:latin typeface="Meiryo UI" panose="020B0604030504040204" pitchFamily="50" charset="-128"/>
                <a:ea typeface="Meiryo UI" panose="020B0604030504040204" pitchFamily="50" charset="-128"/>
              </a:rPr>
              <a:t>自閉症サヴァン</a:t>
            </a:r>
            <a:r>
              <a:rPr lang="ja-JP" altLang="en-US" sz="2000" dirty="0">
                <a:latin typeface="Meiryo UI" panose="020B0604030504040204" pitchFamily="50" charset="-128"/>
                <a:ea typeface="Meiryo UI" panose="020B0604030504040204" pitchFamily="50" charset="-128"/>
              </a:rPr>
              <a:t>（</a:t>
            </a:r>
            <a:r>
              <a:rPr lang="en-US" altLang="ja-JP" sz="2000" dirty="0"/>
              <a:t> Autistic savant</a:t>
            </a:r>
            <a:r>
              <a:rPr lang="ja-JP" altLang="en-US" sz="2000" dirty="0"/>
              <a:t>）</a:t>
            </a:r>
            <a:endParaRPr lang="en-US" altLang="ja-JP" sz="2000" dirty="0">
              <a:latin typeface="Meiryo UI" panose="020B0604030504040204" pitchFamily="50" charset="-128"/>
              <a:ea typeface="Meiryo UI" panose="020B0604030504040204" pitchFamily="50" charset="-128"/>
            </a:endParaRPr>
          </a:p>
          <a:p>
            <a:r>
              <a:rPr kumimoji="1" lang="ja-JP" altLang="en-US" sz="2000" dirty="0">
                <a:latin typeface="Meiryo UI" panose="020B0604030504040204" pitchFamily="50" charset="-128"/>
                <a:ea typeface="Meiryo UI" panose="020B0604030504040204" pitchFamily="50" charset="-128"/>
              </a:rPr>
              <a:t>　（３）</a:t>
            </a:r>
            <a:r>
              <a:rPr kumimoji="1" lang="ja-JP" altLang="en-US" sz="2000" b="1" dirty="0">
                <a:latin typeface="Meiryo UI" panose="020B0604030504040204" pitchFamily="50" charset="-128"/>
                <a:ea typeface="Meiryo UI" panose="020B0604030504040204" pitchFamily="50" charset="-128"/>
              </a:rPr>
              <a:t>アスペルガー症候群サヴァン</a:t>
            </a:r>
            <a:r>
              <a:rPr kumimoji="1" lang="ja-JP" altLang="en-US" sz="2000" dirty="0">
                <a:latin typeface="Meiryo UI" panose="020B0604030504040204" pitchFamily="50" charset="-128"/>
                <a:ea typeface="Meiryo UI" panose="020B0604030504040204" pitchFamily="50" charset="-128"/>
              </a:rPr>
              <a:t>（</a:t>
            </a:r>
            <a:r>
              <a:rPr lang="en-US" altLang="ja-JP" sz="2000" dirty="0"/>
              <a:t> Asperger‘s syndrome Savant</a:t>
            </a:r>
            <a:r>
              <a:rPr lang="ja-JP" altLang="en-US" sz="2000" dirty="0"/>
              <a:t>）</a:t>
            </a:r>
            <a:endParaRPr kumimoji="1" lang="en-US" altLang="ja-JP" sz="2000" dirty="0">
              <a:latin typeface="Meiryo UI" panose="020B0604030504040204" pitchFamily="50" charset="-128"/>
              <a:ea typeface="Meiryo UI" panose="020B0604030504040204" pitchFamily="50" charset="-128"/>
            </a:endParaRPr>
          </a:p>
          <a:p>
            <a:endParaRPr lang="en-US" altLang="ja-JP" sz="2000" dirty="0">
              <a:latin typeface="Meiryo UI" panose="020B0604030504040204" pitchFamily="50" charset="-128"/>
              <a:ea typeface="Meiryo UI" panose="020B0604030504040204" pitchFamily="50" charset="-128"/>
            </a:endParaRPr>
          </a:p>
          <a:p>
            <a:r>
              <a:rPr kumimoji="1" lang="ja-JP" altLang="en-US" sz="2000" dirty="0">
                <a:latin typeface="Meiryo UI" panose="020B0604030504040204" pitchFamily="50" charset="-128"/>
                <a:ea typeface="Meiryo UI" panose="020B0604030504040204" pitchFamily="50" charset="-128"/>
              </a:rPr>
              <a:t>★脳の</a:t>
            </a:r>
            <a:r>
              <a:rPr kumimoji="1" lang="en-US" altLang="ja-JP" sz="2000" dirty="0">
                <a:latin typeface="Meiryo UI" panose="020B0604030504040204" pitchFamily="50" charset="-128"/>
                <a:ea typeface="Meiryo UI" panose="020B0604030504040204" pitchFamily="50" charset="-128"/>
              </a:rPr>
              <a:t>MRI</a:t>
            </a:r>
            <a:r>
              <a:rPr kumimoji="1" lang="ja-JP" altLang="en-US" sz="2000" dirty="0">
                <a:latin typeface="Meiryo UI" panose="020B0604030504040204" pitchFamily="50" charset="-128"/>
                <a:ea typeface="Meiryo UI" panose="020B0604030504040204" pitchFamily="50" charset="-128"/>
              </a:rPr>
              <a:t>スキャニングにより、</a:t>
            </a:r>
            <a:r>
              <a:rPr kumimoji="1" lang="ja-JP" altLang="en-US" sz="2000" b="1" u="sng" dirty="0">
                <a:solidFill>
                  <a:srgbClr val="C00000"/>
                </a:solidFill>
                <a:latin typeface="Meiryo UI" panose="020B0604030504040204" pitchFamily="50" charset="-128"/>
                <a:ea typeface="Meiryo UI" panose="020B0604030504040204" pitchFamily="50" charset="-128"/>
              </a:rPr>
              <a:t>後天性サヴァンの多くが左脳にダメージを受けていた</a:t>
            </a:r>
            <a:endParaRPr kumimoji="1" lang="en-US" altLang="ja-JP" sz="2000" b="1" u="sng" dirty="0">
              <a:solidFill>
                <a:srgbClr val="C00000"/>
              </a:solidFill>
              <a:latin typeface="Meiryo UI" panose="020B0604030504040204" pitchFamily="50" charset="-128"/>
              <a:ea typeface="Meiryo UI" panose="020B0604030504040204" pitchFamily="50" charset="-128"/>
            </a:endParaRPr>
          </a:p>
          <a:p>
            <a:r>
              <a:rPr kumimoji="1" lang="ja-JP" altLang="en-US" sz="2000" dirty="0">
                <a:latin typeface="Meiryo UI" panose="020B0604030504040204" pitchFamily="50" charset="-128"/>
                <a:ea typeface="Meiryo UI" panose="020B0604030504040204" pitchFamily="50" charset="-128"/>
              </a:rPr>
              <a:t>　 ことが判明している。</a:t>
            </a:r>
            <a:r>
              <a:rPr lang="ja-JP" altLang="en-US" sz="2000" dirty="0">
                <a:latin typeface="Meiryo UI" panose="020B0604030504040204" pitchFamily="50" charset="-128"/>
                <a:ea typeface="Meiryo UI" panose="020B0604030504040204" pitchFamily="50" charset="-128"/>
              </a:rPr>
              <a:t> 特に「</a:t>
            </a:r>
            <a:r>
              <a:rPr lang="ja-JP" altLang="en-US" sz="2000" b="1" u="sng" dirty="0">
                <a:latin typeface="Meiryo UI" panose="020B0604030504040204" pitchFamily="50" charset="-128"/>
                <a:ea typeface="Meiryo UI" panose="020B0604030504040204" pitchFamily="50" charset="-128"/>
              </a:rPr>
              <a:t>左前側頭皮質</a:t>
            </a:r>
            <a:r>
              <a:rPr lang="ja-JP" altLang="en-US" sz="2000" dirty="0">
                <a:latin typeface="Meiryo UI" panose="020B0604030504040204" pitchFamily="50" charset="-128"/>
                <a:ea typeface="Meiryo UI" panose="020B0604030504040204" pitchFamily="50" charset="-128"/>
              </a:rPr>
              <a:t>」と「</a:t>
            </a:r>
            <a:r>
              <a:rPr lang="ja-JP" altLang="en-US" sz="2000" b="1" u="sng" dirty="0">
                <a:latin typeface="Meiryo UI" panose="020B0604030504040204" pitchFamily="50" charset="-128"/>
                <a:ea typeface="Meiryo UI" panose="020B0604030504040204" pitchFamily="50" charset="-128"/>
              </a:rPr>
              <a:t>左眼窩前頭皮質</a:t>
            </a:r>
            <a:r>
              <a:rPr lang="ja-JP" altLang="en-US" sz="2000" dirty="0">
                <a:latin typeface="Meiryo UI" panose="020B0604030504040204" pitchFamily="50" charset="-128"/>
                <a:ea typeface="Meiryo UI" panose="020B0604030504040204" pitchFamily="50" charset="-128"/>
              </a:rPr>
              <a:t>」に注目。</a:t>
            </a:r>
            <a:endParaRPr kumimoji="1" lang="ja-JP" altLang="en-US" sz="2000" dirty="0">
              <a:latin typeface="Meiryo UI" panose="020B0604030504040204" pitchFamily="50" charset="-128"/>
              <a:ea typeface="Meiryo UI" panose="020B0604030504040204" pitchFamily="50" charset="-128"/>
            </a:endParaRPr>
          </a:p>
        </p:txBody>
      </p:sp>
      <p:sp>
        <p:nvSpPr>
          <p:cNvPr id="9" name="角丸四角形 8"/>
          <p:cNvSpPr/>
          <p:nvPr/>
        </p:nvSpPr>
        <p:spPr>
          <a:xfrm>
            <a:off x="662608" y="3335441"/>
            <a:ext cx="10972800" cy="1006998"/>
          </a:xfrm>
          <a:prstGeom prst="roundRect">
            <a:avLst>
              <a:gd name="adj" fmla="val 25862"/>
            </a:avLst>
          </a:prstGeom>
          <a:solidFill>
            <a:schemeClr val="accent2">
              <a:lumMod val="60000"/>
              <a:lumOff val="40000"/>
            </a:schemeClr>
          </a:solidFill>
          <a:ln w="28575">
            <a:solidFill>
              <a:srgbClr val="7030A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Meiryo UI" panose="020B0604030504040204" pitchFamily="50" charset="-128"/>
                <a:ea typeface="Meiryo UI" panose="020B0604030504040204" pitchFamily="50" charset="-128"/>
              </a:rPr>
              <a:t>サヴァン症候群は、</a:t>
            </a:r>
            <a:endParaRPr kumimoji="1" lang="en-US" altLang="ja-JP" sz="2400" b="1" dirty="0">
              <a:solidFill>
                <a:schemeClr val="tx1"/>
              </a:solidFill>
              <a:latin typeface="Meiryo UI" panose="020B0604030504040204" pitchFamily="50" charset="-128"/>
              <a:ea typeface="Meiryo UI" panose="020B0604030504040204" pitchFamily="50" charset="-128"/>
            </a:endParaRPr>
          </a:p>
          <a:p>
            <a:pPr algn="ctr"/>
            <a:r>
              <a:rPr kumimoji="1" lang="ja-JP" altLang="en-US" sz="2800" b="1" u="sng" dirty="0">
                <a:solidFill>
                  <a:srgbClr val="C00000"/>
                </a:solidFill>
                <a:latin typeface="Meiryo UI" panose="020B0604030504040204" pitchFamily="50" charset="-128"/>
                <a:ea typeface="Meiryo UI" panose="020B0604030504040204" pitchFamily="50" charset="-128"/>
              </a:rPr>
              <a:t>左側頭葉</a:t>
            </a:r>
            <a:r>
              <a:rPr kumimoji="1" lang="ja-JP" altLang="en-US" sz="2400" b="1" dirty="0">
                <a:solidFill>
                  <a:schemeClr val="tx1"/>
                </a:solidFill>
                <a:latin typeface="Meiryo UI" panose="020B0604030504040204" pitchFamily="50" charset="-128"/>
                <a:ea typeface="Meiryo UI" panose="020B0604030504040204" pitchFamily="50" charset="-128"/>
              </a:rPr>
              <a:t>、及び</a:t>
            </a:r>
            <a:r>
              <a:rPr kumimoji="1" lang="ja-JP" altLang="en-US" sz="2800" b="1" u="sng" dirty="0">
                <a:solidFill>
                  <a:srgbClr val="C00000"/>
                </a:solidFill>
                <a:latin typeface="Meiryo UI" panose="020B0604030504040204" pitchFamily="50" charset="-128"/>
                <a:ea typeface="Meiryo UI" panose="020B0604030504040204" pitchFamily="50" charset="-128"/>
              </a:rPr>
              <a:t>左前頭葉</a:t>
            </a:r>
            <a:r>
              <a:rPr kumimoji="1" lang="ja-JP" altLang="en-US" sz="2400" b="1" dirty="0">
                <a:solidFill>
                  <a:schemeClr val="tx1"/>
                </a:solidFill>
                <a:latin typeface="Meiryo UI" panose="020B0604030504040204" pitchFamily="50" charset="-128"/>
                <a:ea typeface="Meiryo UI" panose="020B0604030504040204" pitchFamily="50" charset="-128"/>
              </a:rPr>
              <a:t>の特定部位を刺激するとサヴァンを引き起こせる？</a:t>
            </a:r>
          </a:p>
        </p:txBody>
      </p:sp>
      <p:sp>
        <p:nvSpPr>
          <p:cNvPr id="15" name="テキスト ボックス 14"/>
          <p:cNvSpPr txBox="1"/>
          <p:nvPr/>
        </p:nvSpPr>
        <p:spPr>
          <a:xfrm>
            <a:off x="779361" y="4516711"/>
            <a:ext cx="7892730" cy="2215991"/>
          </a:xfrm>
          <a:prstGeom prst="rect">
            <a:avLst/>
          </a:prstGeom>
          <a:noFill/>
        </p:spPr>
        <p:txBody>
          <a:bodyPr wrap="square" rtlCol="0">
            <a:spAutoFit/>
          </a:bodyPr>
          <a:lstStyle/>
          <a:p>
            <a:r>
              <a:rPr kumimoji="1" lang="ja-JP" altLang="en-US" sz="2000" dirty="0">
                <a:latin typeface="Meiryo UI" panose="020B0604030504040204" pitchFamily="50" charset="-128"/>
                <a:ea typeface="Meiryo UI" panose="020B0604030504040204" pitchFamily="50" charset="-128"/>
              </a:rPr>
              <a:t>★前頭側頭型認知症（</a:t>
            </a:r>
            <a:r>
              <a:rPr kumimoji="1" lang="en-US" altLang="ja-JP" sz="2000" dirty="0" err="1">
                <a:latin typeface="Meiryo UI" panose="020B0604030504040204" pitchFamily="50" charset="-128"/>
                <a:ea typeface="Meiryo UI" panose="020B0604030504040204" pitchFamily="50" charset="-128"/>
              </a:rPr>
              <a:t>F</a:t>
            </a:r>
            <a:r>
              <a:rPr lang="en-US" altLang="ja-JP" sz="2000" dirty="0" err="1">
                <a:latin typeface="Meiryo UI" panose="020B0604030504040204" pitchFamily="50" charset="-128"/>
                <a:ea typeface="Meiryo UI" panose="020B0604030504040204" pitchFamily="50" charset="-128"/>
              </a:rPr>
              <a:t>rontoTemporal</a:t>
            </a:r>
            <a:r>
              <a:rPr lang="en-US" altLang="ja-JP" sz="2000" dirty="0">
                <a:latin typeface="Meiryo UI" panose="020B0604030504040204" pitchFamily="50" charset="-128"/>
                <a:ea typeface="Meiryo UI" panose="020B0604030504040204" pitchFamily="50" charset="-128"/>
              </a:rPr>
              <a:t> Dementia</a:t>
            </a:r>
            <a:r>
              <a:rPr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FTD</a:t>
            </a:r>
            <a:r>
              <a:rPr kumimoji="1" lang="ja-JP" altLang="en-US" sz="2000" dirty="0">
                <a:latin typeface="Meiryo UI" panose="020B0604030504040204" pitchFamily="50" charset="-128"/>
                <a:ea typeface="Meiryo UI" panose="020B0604030504040204" pitchFamily="50" charset="-128"/>
              </a:rPr>
              <a:t>）の患者は、サヴァンの能力が発現することが観察されている。</a:t>
            </a:r>
            <a:endParaRPr kumimoji="1" lang="en-US" altLang="ja-JP" sz="20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1998</a:t>
            </a:r>
            <a:r>
              <a:rPr lang="ja-JP" altLang="en-US" sz="1600" dirty="0">
                <a:latin typeface="Meiryo UI" panose="020B0604030504040204" pitchFamily="50" charset="-128"/>
                <a:ea typeface="Meiryo UI" panose="020B0604030504040204" pitchFamily="50" charset="-128"/>
              </a:rPr>
              <a:t>年、カルフォルニア大学サンフランシスコ校：ブルース・ミラー博士）</a:t>
            </a:r>
            <a:endParaRPr lang="en-US" altLang="ja-JP" sz="1600" dirty="0">
              <a:latin typeface="Meiryo UI" panose="020B0604030504040204" pitchFamily="50" charset="-128"/>
              <a:ea typeface="Meiryo UI" panose="020B0604030504040204" pitchFamily="50" charset="-128"/>
            </a:endParaRPr>
          </a:p>
          <a:p>
            <a:r>
              <a:rPr kumimoji="1" lang="ja-JP" altLang="en-US" sz="2000" dirty="0">
                <a:latin typeface="Meiryo UI" panose="020B0604030504040204" pitchFamily="50" charset="-128"/>
                <a:ea typeface="Meiryo UI" panose="020B0604030504040204" pitchFamily="50" charset="-128"/>
              </a:rPr>
              <a:t>ミラー博士によれば、左前側頭皮質と左眼窩前頭皮質の退化が、右半球の視覚系に対する抑制を減らしたことで、右脳が優勢となり</a:t>
            </a:r>
            <a:r>
              <a:rPr lang="ja-JP" altLang="en-US" sz="2000" dirty="0">
                <a:latin typeface="Meiryo UI" panose="020B0604030504040204" pitchFamily="50" charset="-128"/>
                <a:ea typeface="Meiryo UI" panose="020B0604030504040204" pitchFamily="50" charset="-128"/>
              </a:rPr>
              <a:t>、特異な能力を発揮（視覚的）したと推測。</a:t>
            </a:r>
            <a:endParaRPr lang="en-US" altLang="ja-JP" sz="2000" dirty="0">
              <a:latin typeface="Meiryo UI" panose="020B0604030504040204" pitchFamily="50" charset="-128"/>
              <a:ea typeface="Meiryo UI" panose="020B0604030504040204" pitchFamily="50" charset="-128"/>
            </a:endParaRPr>
          </a:p>
          <a:p>
            <a:r>
              <a:rPr kumimoji="1" lang="en-US" altLang="ja-JP" sz="2000" dirty="0">
                <a:latin typeface="Meiryo UI" panose="020B0604030504040204" pitchFamily="50" charset="-128"/>
                <a:ea typeface="Meiryo UI" panose="020B0604030504040204" pitchFamily="50" charset="-128"/>
              </a:rPr>
              <a:t>FTD</a:t>
            </a:r>
            <a:r>
              <a:rPr kumimoji="1" lang="ja-JP" altLang="en-US" sz="2000" dirty="0">
                <a:latin typeface="Meiryo UI" panose="020B0604030504040204" pitchFamily="50" charset="-128"/>
                <a:ea typeface="Meiryo UI" panose="020B0604030504040204" pitchFamily="50" charset="-128"/>
              </a:rPr>
              <a:t>が治り始めると、サヴァンの特異な能力は無くなる、との観察結果。</a:t>
            </a:r>
          </a:p>
        </p:txBody>
      </p:sp>
      <p:pic>
        <p:nvPicPr>
          <p:cNvPr id="19" name="図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1929" y="597686"/>
            <a:ext cx="3631789" cy="2616539"/>
          </a:xfrm>
          <a:prstGeom prst="rect">
            <a:avLst/>
          </a:prstGeom>
          <a:ln>
            <a:solidFill>
              <a:srgbClr val="7030A0"/>
            </a:solidFill>
          </a:ln>
        </p:spPr>
      </p:pic>
      <p:sp>
        <p:nvSpPr>
          <p:cNvPr id="20" name="正方形/長方形 19"/>
          <p:cNvSpPr/>
          <p:nvPr/>
        </p:nvSpPr>
        <p:spPr>
          <a:xfrm>
            <a:off x="9071065" y="755268"/>
            <a:ext cx="2813591" cy="477054"/>
          </a:xfrm>
          <a:prstGeom prst="rect">
            <a:avLst/>
          </a:prstGeom>
        </p:spPr>
        <p:txBody>
          <a:bodyPr wrap="none">
            <a:spAutoFit/>
          </a:bodyPr>
          <a:lstStyle/>
          <a:p>
            <a:r>
              <a:rPr lang="ja-JP" altLang="en-US" sz="1200" dirty="0">
                <a:latin typeface="Meiryo UI" panose="020B0604030504040204" pitchFamily="50" charset="-128"/>
                <a:ea typeface="Meiryo UI" panose="020B0604030504040204" pitchFamily="50" charset="-128"/>
              </a:rPr>
              <a:t>元</a:t>
            </a:r>
            <a:r>
              <a:rPr lang="en-US" altLang="ja-JP" sz="1600" dirty="0">
                <a:latin typeface="Meiryo UI" panose="020B0604030504040204" pitchFamily="50" charset="-128"/>
                <a:ea typeface="Meiryo UI" panose="020B0604030504040204" pitchFamily="50" charset="-128"/>
              </a:rPr>
              <a:t>AKB48</a:t>
            </a:r>
            <a:r>
              <a:rPr lang="ja-JP" altLang="en-US" sz="1600" dirty="0">
                <a:latin typeface="Meiryo UI" panose="020B0604030504040204" pitchFamily="50" charset="-128"/>
                <a:ea typeface="Meiryo UI" panose="020B0604030504040204" pitchFamily="50" charset="-128"/>
              </a:rPr>
              <a:t>の高橋みなみさんの絵</a:t>
            </a:r>
            <a:endParaRPr lang="en-US" altLang="ja-JP" sz="1600" dirty="0">
              <a:latin typeface="Meiryo UI" panose="020B0604030504040204" pitchFamily="50" charset="-128"/>
              <a:ea typeface="Meiryo UI" panose="020B0604030504040204" pitchFamily="50" charset="-128"/>
            </a:endParaRPr>
          </a:p>
          <a:p>
            <a:pPr algn="ctr"/>
            <a:r>
              <a:rPr lang="en-US" altLang="ja-JP" sz="900" dirty="0">
                <a:latin typeface="Meiryo UI" panose="020B0604030504040204" pitchFamily="50" charset="-128"/>
                <a:ea typeface="Meiryo UI" panose="020B0604030504040204" pitchFamily="50" charset="-128"/>
              </a:rPr>
              <a:t>~</a:t>
            </a:r>
            <a:r>
              <a:rPr lang="ja-JP" altLang="en-US" sz="900" dirty="0">
                <a:latin typeface="Meiryo UI" panose="020B0604030504040204" pitchFamily="50" charset="-128"/>
                <a:ea typeface="Meiryo UI" panose="020B0604030504040204" pitchFamily="50" charset="-128"/>
              </a:rPr>
              <a:t>彼女には、盗作疑惑もあるようだが・・・</a:t>
            </a:r>
            <a:endParaRPr lang="ja-JP" altLang="en-US" sz="1600" dirty="0">
              <a:latin typeface="Meiryo UI" panose="020B0604030504040204" pitchFamily="50" charset="-128"/>
              <a:ea typeface="Meiryo UI" panose="020B0604030504040204" pitchFamily="50" charset="-128"/>
            </a:endParaRPr>
          </a:p>
        </p:txBody>
      </p:sp>
      <p:sp>
        <p:nvSpPr>
          <p:cNvPr id="21" name="正方形/長方形 20"/>
          <p:cNvSpPr/>
          <p:nvPr/>
        </p:nvSpPr>
        <p:spPr>
          <a:xfrm>
            <a:off x="1436183" y="3415372"/>
            <a:ext cx="3457998" cy="307777"/>
          </a:xfrm>
          <a:prstGeom prst="rect">
            <a:avLst/>
          </a:prstGeom>
        </p:spPr>
        <p:txBody>
          <a:bodyPr wrap="none">
            <a:spAutoFit/>
          </a:bodyPr>
          <a:lstStyle/>
          <a:p>
            <a:r>
              <a:rPr lang="ja-JP" altLang="en-US" sz="1400" dirty="0">
                <a:latin typeface="Meiryo UI" panose="020B0604030504040204" pitchFamily="50" charset="-128"/>
                <a:ea typeface="Meiryo UI" panose="020B0604030504040204" pitchFamily="50" charset="-128"/>
              </a:rPr>
              <a:t>★</a:t>
            </a:r>
            <a:r>
              <a:rPr lang="ja-JP" altLang="en-US" sz="1400" u="sng" dirty="0">
                <a:latin typeface="Meiryo UI" panose="020B0604030504040204" pitchFamily="50" charset="-128"/>
                <a:ea typeface="Meiryo UI" panose="020B0604030504040204" pitchFamily="50" charset="-128"/>
              </a:rPr>
              <a:t>経頭蓋磁気刺激</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TMS</a:t>
            </a:r>
            <a:r>
              <a:rPr lang="ja-JP" altLang="en-US" sz="1400" dirty="0">
                <a:latin typeface="Meiryo UI" panose="020B0604030504040204" pitchFamily="50" charset="-128"/>
                <a:ea typeface="Meiryo UI" panose="020B0604030504040204" pitchFamily="50" charset="-128"/>
              </a:rPr>
              <a:t>）で機能を止める</a:t>
            </a:r>
          </a:p>
        </p:txBody>
      </p:sp>
      <p:cxnSp>
        <p:nvCxnSpPr>
          <p:cNvPr id="23" name="直線矢印コネクタ 22"/>
          <p:cNvCxnSpPr/>
          <p:nvPr/>
        </p:nvCxnSpPr>
        <p:spPr>
          <a:xfrm>
            <a:off x="2164466" y="3669175"/>
            <a:ext cx="0" cy="1697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a:off x="2164466" y="3669175"/>
            <a:ext cx="1377387" cy="1697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8777908" y="6388856"/>
            <a:ext cx="3144016" cy="461665"/>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左側頭葉と左前頭葉は、余計な記憶を定期的に削除する機能がるようだ・・・</a:t>
            </a:r>
          </a:p>
        </p:txBody>
      </p:sp>
      <p:sp>
        <p:nvSpPr>
          <p:cNvPr id="2" name="正方形/長方形 1"/>
          <p:cNvSpPr/>
          <p:nvPr/>
        </p:nvSpPr>
        <p:spPr>
          <a:xfrm>
            <a:off x="9239844" y="2957074"/>
            <a:ext cx="1888659" cy="215444"/>
          </a:xfrm>
          <a:prstGeom prst="rect">
            <a:avLst/>
          </a:prstGeom>
        </p:spPr>
        <p:txBody>
          <a:bodyPr wrap="none">
            <a:spAutoFit/>
          </a:bodyPr>
          <a:lstStyle/>
          <a:p>
            <a:r>
              <a:rPr lang="ja-JP" altLang="en-US" sz="800" dirty="0">
                <a:latin typeface="Meiryo UI" panose="020B0604030504040204" pitchFamily="50" charset="-128"/>
                <a:ea typeface="Meiryo UI" panose="020B0604030504040204" pitchFamily="50" charset="-128"/>
              </a:rPr>
              <a:t>（出典）</a:t>
            </a:r>
            <a:r>
              <a:rPr lang="en-US" altLang="ja-JP" sz="800" dirty="0">
                <a:latin typeface="Meiryo UI" panose="020B0604030504040204" pitchFamily="50" charset="-128"/>
                <a:ea typeface="Meiryo UI" panose="020B0604030504040204" pitchFamily="50" charset="-128"/>
              </a:rPr>
              <a:t>http://daisukeh.d.dooo.jp</a:t>
            </a:r>
            <a:endParaRPr lang="ja-JP" altLang="en-US" sz="8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6024612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677" y="2146735"/>
            <a:ext cx="7930323" cy="4374199"/>
          </a:xfrm>
          <a:prstGeom prst="rect">
            <a:avLst/>
          </a:prstGeom>
        </p:spPr>
      </p:pic>
      <p:sp>
        <p:nvSpPr>
          <p:cNvPr id="3" name="正方形/長方形 2"/>
          <p:cNvSpPr/>
          <p:nvPr/>
        </p:nvSpPr>
        <p:spPr>
          <a:xfrm>
            <a:off x="980656" y="0"/>
            <a:ext cx="10310193" cy="584775"/>
          </a:xfrm>
          <a:prstGeom prst="rect">
            <a:avLst/>
          </a:prstGeom>
        </p:spPr>
        <p:txBody>
          <a:bodyPr wrap="square">
            <a:spAutoFit/>
          </a:bodyPr>
          <a:lstStyle/>
          <a:p>
            <a:pPr algn="ctr"/>
            <a:r>
              <a:rPr lang="ja-JP" altLang="en-US" sz="3200" b="1" dirty="0">
                <a:latin typeface="Meiryo UI" panose="020B0604030504040204" pitchFamily="50" charset="-128"/>
                <a:ea typeface="Meiryo UI" panose="020B0604030504040204" pitchFamily="50" charset="-128"/>
              </a:rPr>
              <a:t>パーキンソン病と深部脳刺激（</a:t>
            </a:r>
            <a:r>
              <a:rPr lang="en-US" altLang="ja-JP" sz="3200" b="1" dirty="0">
                <a:latin typeface="Meiryo UI" panose="020B0604030504040204" pitchFamily="50" charset="-128"/>
                <a:ea typeface="Meiryo UI" panose="020B0604030504040204" pitchFamily="50" charset="-128"/>
              </a:rPr>
              <a:t>DBS</a:t>
            </a:r>
            <a:r>
              <a:rPr lang="ja-JP" altLang="en-US" sz="3200" b="1" dirty="0">
                <a:latin typeface="Meiryo UI" panose="020B0604030504040204" pitchFamily="50" charset="-128"/>
                <a:ea typeface="Meiryo UI" panose="020B0604030504040204" pitchFamily="50" charset="-128"/>
              </a:rPr>
              <a:t>）</a:t>
            </a:r>
          </a:p>
        </p:txBody>
      </p:sp>
      <p:pic>
        <p:nvPicPr>
          <p:cNvPr id="2" name="図 1"/>
          <p:cNvPicPr>
            <a:picLocks noChangeAspect="1"/>
          </p:cNvPicPr>
          <p:nvPr/>
        </p:nvPicPr>
        <p:blipFill>
          <a:blip r:embed="rId4"/>
          <a:stretch>
            <a:fillRect/>
          </a:stretch>
        </p:blipFill>
        <p:spPr>
          <a:xfrm>
            <a:off x="57150" y="1858687"/>
            <a:ext cx="4766126" cy="4971254"/>
          </a:xfrm>
          <a:prstGeom prst="rect">
            <a:avLst/>
          </a:prstGeom>
        </p:spPr>
      </p:pic>
      <p:sp>
        <p:nvSpPr>
          <p:cNvPr id="7" name="正方形/長方形 6"/>
          <p:cNvSpPr/>
          <p:nvPr/>
        </p:nvSpPr>
        <p:spPr>
          <a:xfrm>
            <a:off x="368299" y="725849"/>
            <a:ext cx="11658601" cy="830997"/>
          </a:xfrm>
          <a:prstGeom prst="rect">
            <a:avLst/>
          </a:prstGeom>
        </p:spPr>
        <p:txBody>
          <a:bodyPr wrap="square">
            <a:spAutoFit/>
          </a:bodyPr>
          <a:lstStyle/>
          <a:p>
            <a:r>
              <a:rPr lang="ja-JP" altLang="en-US" sz="1600" dirty="0">
                <a:latin typeface="Meiryo UI" panose="020B0604030504040204" pitchFamily="50" charset="-128"/>
                <a:ea typeface="Meiryo UI" panose="020B0604030504040204" pitchFamily="50" charset="-128"/>
              </a:rPr>
              <a:t>パーキンソン病は、身体の動きに対して指令を出す脳の中の神経伝達物質（ドーパミン）の減少によりおこる病気。①手足がふるえる（振戦）、②動きが遅くなる（無動）、③筋肉が硬くなる（固縮）、④体のバランスが悪くなる（姿勢反射障害）、といった症状が現れる。治療の一つに脳深部刺激療法（視床下核刺激術、淡蒼球刺激術、視床刺激術）があり、現在は視床下核刺激術が主流。</a:t>
            </a:r>
          </a:p>
        </p:txBody>
      </p:sp>
      <p:sp>
        <p:nvSpPr>
          <p:cNvPr id="9" name="正方形/長方形 8"/>
          <p:cNvSpPr/>
          <p:nvPr/>
        </p:nvSpPr>
        <p:spPr>
          <a:xfrm>
            <a:off x="5011805" y="6419373"/>
            <a:ext cx="7023100" cy="461665"/>
          </a:xfrm>
          <a:prstGeom prst="rect">
            <a:avLst/>
          </a:prstGeom>
        </p:spPr>
        <p:txBody>
          <a:bodyPr wrap="square">
            <a:spAutoFit/>
          </a:bodyPr>
          <a:lstStyle/>
          <a:p>
            <a:r>
              <a:rPr lang="ja-JP" altLang="en-US" sz="800" dirty="0">
                <a:latin typeface="Meiryo UI" panose="020B0604030504040204" pitchFamily="50" charset="-128"/>
                <a:ea typeface="Meiryo UI" panose="020B0604030504040204" pitchFamily="50" charset="-128"/>
              </a:rPr>
              <a:t>（出典）</a:t>
            </a:r>
            <a:r>
              <a:rPr lang="en-US" altLang="ja-JP" sz="800" dirty="0">
                <a:latin typeface="Meiryo UI" panose="020B0604030504040204" pitchFamily="50" charset="-128"/>
                <a:ea typeface="Meiryo UI" panose="020B0604030504040204" pitchFamily="50" charset="-128"/>
              </a:rPr>
              <a:t>https://image.jimcdn.com/app/cms/image/transf/dimension=475x1024:format=jpg/path/s0831b24a8470816c/image/if89259915822e14d/version/1515723562/image.jpg</a:t>
            </a:r>
            <a:endParaRPr lang="ja-JP" altLang="en-US" sz="800" dirty="0">
              <a:latin typeface="Meiryo UI" panose="020B0604030504040204" pitchFamily="50" charset="-128"/>
              <a:ea typeface="Meiryo UI" panose="020B0604030504040204" pitchFamily="50" charset="-128"/>
            </a:endParaRPr>
          </a:p>
        </p:txBody>
      </p:sp>
      <p:sp>
        <p:nvSpPr>
          <p:cNvPr id="10" name="正方形/長方形 9"/>
          <p:cNvSpPr/>
          <p:nvPr/>
        </p:nvSpPr>
        <p:spPr>
          <a:xfrm>
            <a:off x="548802" y="6627612"/>
            <a:ext cx="3712876" cy="230832"/>
          </a:xfrm>
          <a:prstGeom prst="rect">
            <a:avLst/>
          </a:prstGeom>
        </p:spPr>
        <p:txBody>
          <a:bodyPr wrap="none">
            <a:spAutoFit/>
          </a:bodyPr>
          <a:lstStyle/>
          <a:p>
            <a:pPr algn="ctr"/>
            <a:r>
              <a:rPr lang="ja-JP" altLang="en-US" sz="900" dirty="0">
                <a:solidFill>
                  <a:schemeClr val="bg1"/>
                </a:solidFill>
                <a:latin typeface="Meiryo UI" panose="020B0604030504040204" pitchFamily="50" charset="-128"/>
                <a:ea typeface="Meiryo UI" panose="020B0604030504040204" pitchFamily="50" charset="-128"/>
              </a:rPr>
              <a:t>（出典）神経内科医に必要な脳深部刺激療法に関する最新知識から転載</a:t>
            </a:r>
          </a:p>
        </p:txBody>
      </p:sp>
      <p:sp>
        <p:nvSpPr>
          <p:cNvPr id="4" name="正方形/長方形 3"/>
          <p:cNvSpPr/>
          <p:nvPr/>
        </p:nvSpPr>
        <p:spPr>
          <a:xfrm>
            <a:off x="3416172" y="409598"/>
            <a:ext cx="1101455" cy="369332"/>
          </a:xfrm>
          <a:prstGeom prst="rect">
            <a:avLst/>
          </a:prstGeom>
        </p:spPr>
        <p:txBody>
          <a:bodyPr wrap="none">
            <a:spAutoFit/>
          </a:bodyPr>
          <a:lstStyle/>
          <a:p>
            <a:r>
              <a:rPr lang="en-US" altLang="ja-JP" dirty="0"/>
              <a:t>Parkinson</a:t>
            </a:r>
            <a:endParaRPr lang="ja-JP" altLang="en-US" dirty="0"/>
          </a:p>
        </p:txBody>
      </p:sp>
      <p:sp>
        <p:nvSpPr>
          <p:cNvPr id="5" name="テキスト ボックス 4"/>
          <p:cNvSpPr txBox="1"/>
          <p:nvPr/>
        </p:nvSpPr>
        <p:spPr>
          <a:xfrm>
            <a:off x="5573403" y="6029107"/>
            <a:ext cx="2603500" cy="430887"/>
          </a:xfrm>
          <a:prstGeom prst="rect">
            <a:avLst/>
          </a:prstGeom>
          <a:noFill/>
        </p:spPr>
        <p:txBody>
          <a:bodyPr wrap="square" rtlCol="0">
            <a:spAutoFit/>
          </a:bodyPr>
          <a:lstStyle/>
          <a:p>
            <a:pPr algn="ctr"/>
            <a:r>
              <a:rPr kumimoji="1" lang="ja-JP" altLang="en-US" sz="1050" dirty="0">
                <a:latin typeface="Meiryo UI" panose="020B0604030504040204" pitchFamily="50" charset="-128"/>
                <a:ea typeface="Meiryo UI" panose="020B0604030504040204" pitchFamily="50" charset="-128"/>
              </a:rPr>
              <a:t>完全埋設型神経刺激装置</a:t>
            </a:r>
            <a:endParaRPr kumimoji="1" lang="en-US" altLang="ja-JP" sz="1050" dirty="0">
              <a:latin typeface="Meiryo UI" panose="020B0604030504040204" pitchFamily="50" charset="-128"/>
              <a:ea typeface="Meiryo UI" panose="020B0604030504040204" pitchFamily="50" charset="-128"/>
            </a:endParaRPr>
          </a:p>
          <a:p>
            <a:pPr algn="ctr"/>
            <a:r>
              <a:rPr lang="en-US" altLang="ja-JP" sz="1050" dirty="0">
                <a:latin typeface="Meiryo UI" panose="020B0604030504040204" pitchFamily="50" charset="-128"/>
                <a:ea typeface="Meiryo UI" panose="020B0604030504040204" pitchFamily="50" charset="-128"/>
              </a:rPr>
              <a:t>Implantable Pulse Generator</a:t>
            </a:r>
            <a:r>
              <a:rPr lang="ja-JP" altLang="en-US" sz="1050" dirty="0">
                <a:latin typeface="Meiryo UI" panose="020B0604030504040204" pitchFamily="50" charset="-128"/>
                <a:ea typeface="Meiryo UI" panose="020B0604030504040204" pitchFamily="50" charset="-128"/>
              </a:rPr>
              <a:t>：</a:t>
            </a:r>
            <a:r>
              <a:rPr lang="en-US" altLang="ja-JP" sz="1050" dirty="0">
                <a:latin typeface="Meiryo UI" panose="020B0604030504040204" pitchFamily="50" charset="-128"/>
                <a:ea typeface="Meiryo UI" panose="020B0604030504040204" pitchFamily="50" charset="-128"/>
              </a:rPr>
              <a:t>IPG</a:t>
            </a:r>
            <a:endParaRPr kumimoji="1" lang="ja-JP" altLang="en-US" sz="1050" dirty="0">
              <a:latin typeface="Meiryo UI" panose="020B0604030504040204" pitchFamily="50" charset="-128"/>
              <a:ea typeface="Meiryo UI" panose="020B0604030504040204" pitchFamily="50" charset="-128"/>
            </a:endParaRPr>
          </a:p>
        </p:txBody>
      </p:sp>
      <p:cxnSp>
        <p:nvCxnSpPr>
          <p:cNvPr id="14" name="直線矢印コネクタ 13"/>
          <p:cNvCxnSpPr/>
          <p:nvPr/>
        </p:nvCxnSpPr>
        <p:spPr>
          <a:xfrm flipV="1">
            <a:off x="7639050" y="5810250"/>
            <a:ext cx="1685925" cy="3333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H="1" flipV="1">
            <a:off x="4171951" y="6108662"/>
            <a:ext cx="1960562" cy="349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H="1">
            <a:off x="1914525" y="6143625"/>
            <a:ext cx="4217988" cy="2757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H="1" flipV="1">
            <a:off x="7937500" y="2273300"/>
            <a:ext cx="1562100" cy="596900"/>
          </a:xfrm>
          <a:prstGeom prst="straightConnector1">
            <a:avLst/>
          </a:prstGeom>
          <a:ln>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402340" y="2153922"/>
            <a:ext cx="719932" cy="253916"/>
          </a:xfrm>
          <a:prstGeom prst="rect">
            <a:avLst/>
          </a:prstGeom>
          <a:noFill/>
        </p:spPr>
        <p:txBody>
          <a:bodyPr wrap="square" rtlCol="0">
            <a:spAutoFit/>
          </a:bodyPr>
          <a:lstStyle/>
          <a:p>
            <a:pPr algn="ctr"/>
            <a:r>
              <a:rPr kumimoji="1" lang="ja-JP" altLang="en-US" sz="1050" dirty="0">
                <a:latin typeface="Meiryo UI" panose="020B0604030504040204" pitchFamily="50" charset="-128"/>
                <a:ea typeface="Meiryo UI" panose="020B0604030504040204" pitchFamily="50" charset="-128"/>
              </a:rPr>
              <a:t>リード</a:t>
            </a:r>
          </a:p>
        </p:txBody>
      </p:sp>
      <p:cxnSp>
        <p:nvCxnSpPr>
          <p:cNvPr id="24" name="直線矢印コネクタ 23"/>
          <p:cNvCxnSpPr/>
          <p:nvPr/>
        </p:nvCxnSpPr>
        <p:spPr>
          <a:xfrm flipH="1">
            <a:off x="9779001" y="4333834"/>
            <a:ext cx="1206499" cy="3270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10842356" y="4179298"/>
            <a:ext cx="1061538" cy="253916"/>
          </a:xfrm>
          <a:prstGeom prst="rect">
            <a:avLst/>
          </a:prstGeom>
          <a:noFill/>
        </p:spPr>
        <p:txBody>
          <a:bodyPr wrap="square" rtlCol="0">
            <a:spAutoFit/>
          </a:bodyPr>
          <a:lstStyle/>
          <a:p>
            <a:pPr algn="ctr"/>
            <a:r>
              <a:rPr kumimoji="1" lang="ja-JP" altLang="en-US" sz="1050" dirty="0">
                <a:latin typeface="Meiryo UI" panose="020B0604030504040204" pitchFamily="50" charset="-128"/>
                <a:ea typeface="Meiryo UI" panose="020B0604030504040204" pitchFamily="50" charset="-128"/>
              </a:rPr>
              <a:t>延長リード</a:t>
            </a:r>
          </a:p>
        </p:txBody>
      </p:sp>
      <p:cxnSp>
        <p:nvCxnSpPr>
          <p:cNvPr id="28" name="直線矢印コネクタ 27"/>
          <p:cNvCxnSpPr/>
          <p:nvPr/>
        </p:nvCxnSpPr>
        <p:spPr>
          <a:xfrm flipH="1">
            <a:off x="2440213" y="2280880"/>
            <a:ext cx="5198837" cy="4750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正方形/長方形 5"/>
          <p:cNvSpPr/>
          <p:nvPr/>
        </p:nvSpPr>
        <p:spPr>
          <a:xfrm>
            <a:off x="4825917" y="5369422"/>
            <a:ext cx="857927" cy="577081"/>
          </a:xfrm>
          <a:prstGeom prst="rect">
            <a:avLst/>
          </a:prstGeom>
        </p:spPr>
        <p:txBody>
          <a:bodyPr wrap="none">
            <a:spAutoFit/>
          </a:bodyPr>
          <a:lstStyle/>
          <a:p>
            <a:r>
              <a:rPr lang="ja-JP" altLang="en-US" sz="1050" dirty="0">
                <a:latin typeface="Meiryo UI" panose="020B0604030504040204" pitchFamily="50" charset="-128"/>
                <a:ea typeface="Meiryo UI" panose="020B0604030504040204" pitchFamily="50" charset="-128"/>
              </a:rPr>
              <a:t>視床下核</a:t>
            </a:r>
            <a:endParaRPr lang="en-US" altLang="ja-JP" sz="1050" dirty="0">
              <a:latin typeface="Meiryo UI" panose="020B0604030504040204" pitchFamily="50" charset="-128"/>
              <a:ea typeface="Meiryo UI" panose="020B0604030504040204" pitchFamily="50" charset="-128"/>
            </a:endParaRPr>
          </a:p>
          <a:p>
            <a:r>
              <a:rPr lang="ja-JP" altLang="en-US" sz="1050" dirty="0">
                <a:latin typeface="Meiryo UI" panose="020B0604030504040204" pitchFamily="50" charset="-128"/>
                <a:ea typeface="Meiryo UI" panose="020B0604030504040204" pitchFamily="50" charset="-128"/>
              </a:rPr>
              <a:t>淡蒼球内節</a:t>
            </a:r>
            <a:endParaRPr lang="en-US" altLang="ja-JP" sz="1050" dirty="0">
              <a:latin typeface="Meiryo UI" panose="020B0604030504040204" pitchFamily="50" charset="-128"/>
              <a:ea typeface="Meiryo UI" panose="020B0604030504040204" pitchFamily="50" charset="-128"/>
            </a:endParaRPr>
          </a:p>
          <a:p>
            <a:r>
              <a:rPr lang="ja-JP" altLang="en-US" sz="1050" dirty="0">
                <a:latin typeface="Meiryo UI" panose="020B0604030504040204" pitchFamily="50" charset="-128"/>
                <a:ea typeface="Meiryo UI" panose="020B0604030504040204" pitchFamily="50" charset="-128"/>
              </a:rPr>
              <a:t>視床</a:t>
            </a:r>
            <a:r>
              <a:rPr lang="en-US" altLang="ja-JP" sz="1050" dirty="0">
                <a:latin typeface="Meiryo UI" panose="020B0604030504040204" pitchFamily="50" charset="-128"/>
                <a:ea typeface="Meiryo UI" panose="020B0604030504040204" pitchFamily="50" charset="-128"/>
              </a:rPr>
              <a:t>VIM</a:t>
            </a:r>
            <a:endParaRPr lang="ja-JP" altLang="en-US" sz="1050" dirty="0"/>
          </a:p>
        </p:txBody>
      </p:sp>
      <p:sp>
        <p:nvSpPr>
          <p:cNvPr id="11" name="円/楕円 10"/>
          <p:cNvSpPr/>
          <p:nvPr/>
        </p:nvSpPr>
        <p:spPr>
          <a:xfrm>
            <a:off x="6021009" y="4789661"/>
            <a:ext cx="420307" cy="394183"/>
          </a:xfrm>
          <a:prstGeom prst="ellipse">
            <a:avLst/>
          </a:prstGeom>
          <a:noFill/>
          <a:ln w="571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p:cNvCxnSpPr>
            <a:endCxn id="11" idx="3"/>
          </p:cNvCxnSpPr>
          <p:nvPr/>
        </p:nvCxnSpPr>
        <p:spPr>
          <a:xfrm flipV="1">
            <a:off x="5473700" y="5126117"/>
            <a:ext cx="608862" cy="31950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48429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12202333" cy="584775"/>
          </a:xfrm>
          <a:prstGeom prst="rect">
            <a:avLst/>
          </a:prstGeom>
        </p:spPr>
        <p:txBody>
          <a:bodyPr wrap="square">
            <a:spAutoFit/>
          </a:bodyPr>
          <a:lstStyle/>
          <a:p>
            <a:pPr algn="ctr"/>
            <a:r>
              <a:rPr lang="ja-JP" altLang="en-US" sz="3200" b="1" dirty="0">
                <a:latin typeface="Meiryo UI" panose="020B0604030504040204" pitchFamily="50" charset="-128"/>
                <a:ea typeface="Meiryo UI" panose="020B0604030504040204" pitchFamily="50" charset="-128"/>
              </a:rPr>
              <a:t>パーキンソン病の脳刺激部位</a:t>
            </a:r>
          </a:p>
        </p:txBody>
      </p:sp>
      <p:sp>
        <p:nvSpPr>
          <p:cNvPr id="11" name="正方形/長方形 10"/>
          <p:cNvSpPr/>
          <p:nvPr/>
        </p:nvSpPr>
        <p:spPr>
          <a:xfrm>
            <a:off x="228600" y="799265"/>
            <a:ext cx="11815289" cy="646331"/>
          </a:xfrm>
          <a:prstGeom prst="rect">
            <a:avLst/>
          </a:prstGeom>
        </p:spPr>
        <p:txBody>
          <a:bodyPr wrap="square">
            <a:spAutoFit/>
          </a:bodyPr>
          <a:lstStyle/>
          <a:p>
            <a:r>
              <a:rPr lang="ja-JP" altLang="en-US" dirty="0">
                <a:latin typeface="Meiryo UI" panose="020B0604030504040204" pitchFamily="50" charset="-128"/>
                <a:ea typeface="Meiryo UI" panose="020B0604030504040204" pitchFamily="50" charset="-128"/>
              </a:rPr>
              <a:t>★</a:t>
            </a:r>
            <a:r>
              <a:rPr lang="en-US" altLang="ja-JP" dirty="0">
                <a:latin typeface="Meiryo UI" panose="020B0604030504040204" pitchFamily="50" charset="-128"/>
                <a:ea typeface="Meiryo UI" panose="020B0604030504040204" pitchFamily="50" charset="-128"/>
              </a:rPr>
              <a:t>DBS</a:t>
            </a:r>
            <a:r>
              <a:rPr lang="ja-JP" altLang="en-US" dirty="0">
                <a:latin typeface="Meiryo UI" panose="020B0604030504040204" pitchFamily="50" charset="-128"/>
                <a:ea typeface="Meiryo UI" panose="020B0604030504040204" pitchFamily="50" charset="-128"/>
              </a:rPr>
              <a:t>のターゲットは、</a:t>
            </a:r>
            <a:r>
              <a:rPr lang="ja-JP" altLang="en-US" b="1" u="sng" dirty="0">
                <a:latin typeface="Meiryo UI" panose="020B0604030504040204" pitchFamily="50" charset="-128"/>
                <a:ea typeface="Meiryo UI" panose="020B0604030504040204" pitchFamily="50" charset="-128"/>
              </a:rPr>
              <a:t>視床下核</a:t>
            </a:r>
            <a:r>
              <a:rPr lang="ja-JP" altLang="en-US" dirty="0">
                <a:latin typeface="Meiryo UI" panose="020B0604030504040204" pitchFamily="50" charset="-128"/>
                <a:ea typeface="Meiryo UI" panose="020B0604030504040204" pitchFamily="50" charset="-128"/>
              </a:rPr>
              <a:t>（</a:t>
            </a:r>
            <a:r>
              <a:rPr lang="en-US" altLang="ja-JP" dirty="0">
                <a:latin typeface="Meiryo UI" panose="020B0604030504040204" pitchFamily="50" charset="-128"/>
                <a:ea typeface="Meiryo UI" panose="020B0604030504040204" pitchFamily="50" charset="-128"/>
              </a:rPr>
              <a:t>STN</a:t>
            </a:r>
            <a:r>
              <a:rPr lang="ja-JP" altLang="en-US" dirty="0">
                <a:latin typeface="Meiryo UI" panose="020B0604030504040204" pitchFamily="50" charset="-128"/>
                <a:ea typeface="Meiryo UI" panose="020B0604030504040204" pitchFamily="50" charset="-128"/>
              </a:rPr>
              <a:t>：</a:t>
            </a:r>
            <a:r>
              <a:rPr lang="en-US" altLang="ja-JP" dirty="0" err="1">
                <a:latin typeface="Meiryo UI" panose="020B0604030504040204" pitchFamily="50" charset="-128"/>
                <a:ea typeface="Meiryo UI" panose="020B0604030504040204" pitchFamily="50" charset="-128"/>
              </a:rPr>
              <a:t>subthalamic</a:t>
            </a:r>
            <a:r>
              <a:rPr lang="en-US" altLang="ja-JP" dirty="0">
                <a:latin typeface="Meiryo UI" panose="020B0604030504040204" pitchFamily="50" charset="-128"/>
                <a:ea typeface="Meiryo UI" panose="020B0604030504040204" pitchFamily="50" charset="-128"/>
              </a:rPr>
              <a:t> nucleus</a:t>
            </a:r>
            <a:r>
              <a:rPr lang="ja-JP" altLang="en-US" dirty="0">
                <a:latin typeface="Meiryo UI" panose="020B0604030504040204" pitchFamily="50" charset="-128"/>
                <a:ea typeface="Meiryo UI" panose="020B0604030504040204" pitchFamily="50" charset="-128"/>
              </a:rPr>
              <a:t>）と</a:t>
            </a:r>
            <a:r>
              <a:rPr lang="ja-JP" altLang="en-US" b="1" u="sng" dirty="0">
                <a:latin typeface="Meiryo UI" panose="020B0604030504040204" pitchFamily="50" charset="-128"/>
                <a:ea typeface="Meiryo UI" panose="020B0604030504040204" pitchFamily="50" charset="-128"/>
              </a:rPr>
              <a:t>淡蒼球内節</a:t>
            </a:r>
            <a:r>
              <a:rPr lang="ja-JP" altLang="en-US" dirty="0">
                <a:latin typeface="Meiryo UI" panose="020B0604030504040204" pitchFamily="50" charset="-128"/>
                <a:ea typeface="Meiryo UI" panose="020B0604030504040204" pitchFamily="50" charset="-128"/>
              </a:rPr>
              <a:t>（</a:t>
            </a:r>
            <a:r>
              <a:rPr lang="en-US" altLang="ja-JP" dirty="0" err="1">
                <a:latin typeface="Meiryo UI" panose="020B0604030504040204" pitchFamily="50" charset="-128"/>
                <a:ea typeface="Meiryo UI" panose="020B0604030504040204" pitchFamily="50" charset="-128"/>
              </a:rPr>
              <a:t>GPi</a:t>
            </a:r>
            <a:r>
              <a:rPr lang="ja-JP" altLang="en-US" dirty="0">
                <a:latin typeface="Meiryo UI" panose="020B0604030504040204" pitchFamily="50" charset="-128"/>
                <a:ea typeface="Meiryo UI" panose="020B0604030504040204" pitchFamily="50" charset="-128"/>
              </a:rPr>
              <a:t>：</a:t>
            </a:r>
            <a:r>
              <a:rPr lang="en-US" altLang="ja-JP" dirty="0">
                <a:latin typeface="Meiryo UI" panose="020B0604030504040204" pitchFamily="50" charset="-128"/>
                <a:ea typeface="Meiryo UI" panose="020B0604030504040204" pitchFamily="50" charset="-128"/>
              </a:rPr>
              <a:t>internal segment of </a:t>
            </a:r>
            <a:r>
              <a:rPr lang="en-US" altLang="ja-JP" dirty="0" err="1">
                <a:latin typeface="Meiryo UI" panose="020B0604030504040204" pitchFamily="50" charset="-128"/>
                <a:ea typeface="Meiryo UI" panose="020B0604030504040204" pitchFamily="50" charset="-128"/>
              </a:rPr>
              <a:t>globus</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pallidus</a:t>
            </a:r>
            <a:r>
              <a:rPr lang="ja-JP" altLang="en-US" dirty="0">
                <a:latin typeface="Meiryo UI" panose="020B0604030504040204" pitchFamily="50" charset="-128"/>
                <a:ea typeface="Meiryo UI" panose="020B0604030504040204" pitchFamily="50" charset="-128"/>
              </a:rPr>
              <a:t>）、</a:t>
            </a:r>
            <a:r>
              <a:rPr lang="ja-JP" altLang="en-US" b="1" u="sng" dirty="0">
                <a:latin typeface="Meiryo UI" panose="020B0604030504040204" pitchFamily="50" charset="-128"/>
                <a:ea typeface="Meiryo UI" panose="020B0604030504040204" pitchFamily="50" charset="-128"/>
              </a:rPr>
              <a:t>視床</a:t>
            </a:r>
            <a:r>
              <a:rPr lang="en-US" altLang="ja-JP" b="1" u="sng" dirty="0">
                <a:latin typeface="Meiryo UI" panose="020B0604030504040204" pitchFamily="50" charset="-128"/>
                <a:ea typeface="Meiryo UI" panose="020B0604030504040204" pitchFamily="50" charset="-128"/>
              </a:rPr>
              <a:t>VIM</a:t>
            </a:r>
            <a:r>
              <a:rPr lang="ja-JP" altLang="en-US" dirty="0">
                <a:latin typeface="Meiryo UI" panose="020B0604030504040204" pitchFamily="50" charset="-128"/>
                <a:ea typeface="Meiryo UI" panose="020B0604030504040204" pitchFamily="50" charset="-128"/>
              </a:rPr>
              <a:t>（内側腹側核：</a:t>
            </a:r>
            <a:r>
              <a:rPr lang="en-US" altLang="ja-JP" dirty="0">
                <a:latin typeface="Meiryo UI" panose="020B0604030504040204" pitchFamily="50" charset="-128"/>
                <a:ea typeface="Meiryo UI" panose="020B0604030504040204" pitchFamily="50" charset="-128"/>
              </a:rPr>
              <a:t>nucleus </a:t>
            </a:r>
            <a:r>
              <a:rPr lang="en-US" altLang="ja-JP" dirty="0" err="1">
                <a:latin typeface="Meiryo UI" panose="020B0604030504040204" pitchFamily="50" charset="-128"/>
                <a:ea typeface="Meiryo UI" panose="020B0604030504040204" pitchFamily="50" charset="-128"/>
              </a:rPr>
              <a:t>ventralis</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intermedius</a:t>
            </a:r>
            <a:r>
              <a:rPr lang="ja-JP" altLang="en-US" dirty="0">
                <a:latin typeface="Meiryo UI" panose="020B0604030504040204" pitchFamily="50" charset="-128"/>
                <a:ea typeface="Meiryo UI" panose="020B0604030504040204" pitchFamily="50" charset="-128"/>
              </a:rPr>
              <a:t>：</a:t>
            </a:r>
            <a:r>
              <a:rPr lang="en-US" altLang="ja-JP" dirty="0">
                <a:latin typeface="Meiryo UI" panose="020B0604030504040204" pitchFamily="50" charset="-128"/>
                <a:ea typeface="Meiryo UI" panose="020B0604030504040204" pitchFamily="50" charset="-128"/>
              </a:rPr>
              <a:t>Vim</a:t>
            </a:r>
            <a:r>
              <a:rPr lang="ja-JP" altLang="en-US" dirty="0">
                <a:latin typeface="Meiryo UI" panose="020B0604030504040204" pitchFamily="50" charset="-128"/>
                <a:ea typeface="Meiryo UI" panose="020B0604030504040204" pitchFamily="50" charset="-128"/>
              </a:rPr>
              <a:t>）の</a:t>
            </a:r>
            <a:r>
              <a:rPr lang="en-US" altLang="ja-JP" dirty="0">
                <a:latin typeface="Meiryo UI" panose="020B0604030504040204" pitchFamily="50" charset="-128"/>
                <a:ea typeface="Meiryo UI" panose="020B0604030504040204" pitchFamily="50" charset="-128"/>
              </a:rPr>
              <a:t>3</a:t>
            </a:r>
            <a:r>
              <a:rPr lang="ja-JP" altLang="en-US" dirty="0">
                <a:latin typeface="Meiryo UI" panose="020B0604030504040204" pitchFamily="50" charset="-128"/>
                <a:ea typeface="Meiryo UI" panose="020B0604030504040204" pitchFamily="50" charset="-128"/>
              </a:rPr>
              <a:t>カ所。</a:t>
            </a:r>
          </a:p>
        </p:txBody>
      </p:sp>
      <p:pic>
        <p:nvPicPr>
          <p:cNvPr id="16" name="図 15"/>
          <p:cNvPicPr>
            <a:picLocks noChangeAspect="1"/>
          </p:cNvPicPr>
          <p:nvPr/>
        </p:nvPicPr>
        <p:blipFill>
          <a:blip r:embed="rId3"/>
          <a:stretch>
            <a:fillRect/>
          </a:stretch>
        </p:blipFill>
        <p:spPr>
          <a:xfrm>
            <a:off x="228600" y="1874270"/>
            <a:ext cx="4111152" cy="4369340"/>
          </a:xfrm>
          <a:prstGeom prst="rect">
            <a:avLst/>
          </a:prstGeom>
        </p:spPr>
      </p:pic>
      <p:sp>
        <p:nvSpPr>
          <p:cNvPr id="17" name="テキスト ボックス 16"/>
          <p:cNvSpPr txBox="1"/>
          <p:nvPr/>
        </p:nvSpPr>
        <p:spPr>
          <a:xfrm>
            <a:off x="228600" y="6284664"/>
            <a:ext cx="4279900" cy="338554"/>
          </a:xfrm>
          <a:prstGeom prst="rect">
            <a:avLst/>
          </a:prstGeom>
          <a:noFill/>
        </p:spPr>
        <p:txBody>
          <a:bodyPr wrap="square" rtlCol="0">
            <a:spAutoFit/>
          </a:bodyPr>
          <a:lstStyle/>
          <a:p>
            <a:r>
              <a:rPr kumimoji="1" lang="en-US" altLang="ja-JP" sz="1600" b="1" u="sng" dirty="0">
                <a:latin typeface="Meiryo UI" panose="020B0604030504040204" pitchFamily="50" charset="-128"/>
                <a:ea typeface="Meiryo UI" panose="020B0604030504040204" pitchFamily="50" charset="-128"/>
              </a:rPr>
              <a:t>DBS</a:t>
            </a:r>
            <a:r>
              <a:rPr kumimoji="1" lang="ja-JP" altLang="en-US" sz="1600" dirty="0">
                <a:latin typeface="Meiryo UI" panose="020B0604030504040204" pitchFamily="50" charset="-128"/>
                <a:ea typeface="Meiryo UI" panose="020B0604030504040204" pitchFamily="50" charset="-128"/>
              </a:rPr>
              <a:t>は、大脳基底核と言う脳深部を刺激する。</a:t>
            </a:r>
          </a:p>
        </p:txBody>
      </p:sp>
      <p:sp>
        <p:nvSpPr>
          <p:cNvPr id="19" name="テキスト ボックス 18"/>
          <p:cNvSpPr txBox="1"/>
          <p:nvPr/>
        </p:nvSpPr>
        <p:spPr>
          <a:xfrm>
            <a:off x="3318230" y="1965520"/>
            <a:ext cx="939800" cy="33855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線条体</a:t>
            </a:r>
          </a:p>
        </p:txBody>
      </p:sp>
      <p:sp>
        <p:nvSpPr>
          <p:cNvPr id="21" name="テキスト ボックス 20"/>
          <p:cNvSpPr txBox="1"/>
          <p:nvPr/>
        </p:nvSpPr>
        <p:spPr>
          <a:xfrm>
            <a:off x="116054" y="4628137"/>
            <a:ext cx="1065045" cy="338554"/>
          </a:xfrm>
          <a:prstGeom prst="rect">
            <a:avLst/>
          </a:prstGeom>
          <a:noFill/>
        </p:spPr>
        <p:txBody>
          <a:bodyPr wrap="square" rtlCol="0">
            <a:spAutoFit/>
          </a:bodyPr>
          <a:lstStyle/>
          <a:p>
            <a:pPr algn="r"/>
            <a:r>
              <a:rPr kumimoji="1" lang="ja-JP" altLang="en-US" sz="1600" dirty="0">
                <a:latin typeface="Meiryo UI" panose="020B0604030504040204" pitchFamily="50" charset="-128"/>
                <a:ea typeface="Meiryo UI" panose="020B0604030504040204" pitchFamily="50" charset="-128"/>
              </a:rPr>
              <a:t>脳下垂体</a:t>
            </a:r>
          </a:p>
        </p:txBody>
      </p:sp>
      <p:sp>
        <p:nvSpPr>
          <p:cNvPr id="22" name="テキスト ボックス 21"/>
          <p:cNvSpPr txBox="1"/>
          <p:nvPr/>
        </p:nvSpPr>
        <p:spPr>
          <a:xfrm>
            <a:off x="828256" y="5266596"/>
            <a:ext cx="1065045" cy="338554"/>
          </a:xfrm>
          <a:prstGeom prst="rect">
            <a:avLst/>
          </a:prstGeom>
          <a:noFill/>
        </p:spPr>
        <p:txBody>
          <a:bodyPr wrap="square" rtlCol="0">
            <a:spAutoFit/>
          </a:bodyPr>
          <a:lstStyle/>
          <a:p>
            <a:pPr algn="r"/>
            <a:r>
              <a:rPr kumimoji="1" lang="ja-JP" altLang="en-US" sz="1600" dirty="0">
                <a:latin typeface="Meiryo UI" panose="020B0604030504040204" pitchFamily="50" charset="-128"/>
                <a:ea typeface="Meiryo UI" panose="020B0604030504040204" pitchFamily="50" charset="-128"/>
              </a:rPr>
              <a:t>扁桃体</a:t>
            </a:r>
          </a:p>
        </p:txBody>
      </p:sp>
      <p:sp>
        <p:nvSpPr>
          <p:cNvPr id="23" name="テキスト ボックス 22"/>
          <p:cNvSpPr txBox="1"/>
          <p:nvPr/>
        </p:nvSpPr>
        <p:spPr>
          <a:xfrm>
            <a:off x="3518709" y="5272265"/>
            <a:ext cx="1065045" cy="33855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海馬</a:t>
            </a:r>
          </a:p>
        </p:txBody>
      </p:sp>
      <p:sp>
        <p:nvSpPr>
          <p:cNvPr id="24" name="テキスト ボックス 23"/>
          <p:cNvSpPr txBox="1"/>
          <p:nvPr/>
        </p:nvSpPr>
        <p:spPr>
          <a:xfrm>
            <a:off x="3807229" y="4603115"/>
            <a:ext cx="776525"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視床</a:t>
            </a:r>
            <a:endParaRPr kumimoji="1" lang="ja-JP" altLang="en-US" sz="1600" dirty="0">
              <a:latin typeface="Meiryo UI" panose="020B0604030504040204" pitchFamily="50" charset="-128"/>
              <a:ea typeface="Meiryo UI" panose="020B0604030504040204" pitchFamily="50" charset="-128"/>
            </a:endParaRPr>
          </a:p>
        </p:txBody>
      </p:sp>
      <p:pic>
        <p:nvPicPr>
          <p:cNvPr id="25" name="図 24"/>
          <p:cNvPicPr>
            <a:picLocks noChangeAspect="1"/>
          </p:cNvPicPr>
          <p:nvPr/>
        </p:nvPicPr>
        <p:blipFill>
          <a:blip r:embed="rId4"/>
          <a:stretch>
            <a:fillRect/>
          </a:stretch>
        </p:blipFill>
        <p:spPr>
          <a:xfrm>
            <a:off x="4994724" y="2134797"/>
            <a:ext cx="6152114" cy="4003570"/>
          </a:xfrm>
          <a:prstGeom prst="rect">
            <a:avLst/>
          </a:prstGeom>
        </p:spPr>
      </p:pic>
      <p:sp>
        <p:nvSpPr>
          <p:cNvPr id="27" name="テキスト ボックス 26"/>
          <p:cNvSpPr txBox="1"/>
          <p:nvPr/>
        </p:nvSpPr>
        <p:spPr>
          <a:xfrm>
            <a:off x="4473930" y="2873629"/>
            <a:ext cx="1545993" cy="338554"/>
          </a:xfrm>
          <a:prstGeom prst="rect">
            <a:avLst/>
          </a:prstGeom>
          <a:noFill/>
        </p:spPr>
        <p:txBody>
          <a:bodyPr wrap="square" rtlCol="0">
            <a:spAutoFit/>
          </a:bodyPr>
          <a:lstStyle/>
          <a:p>
            <a:pPr algn="r"/>
            <a:r>
              <a:rPr kumimoji="1" lang="ja-JP" altLang="en-US" sz="1600" dirty="0">
                <a:latin typeface="Meiryo UI" panose="020B0604030504040204" pitchFamily="50" charset="-128"/>
                <a:ea typeface="Meiryo UI" panose="020B0604030504040204" pitchFamily="50" charset="-128"/>
              </a:rPr>
              <a:t>髄質（白室）</a:t>
            </a:r>
          </a:p>
        </p:txBody>
      </p:sp>
      <p:sp>
        <p:nvSpPr>
          <p:cNvPr id="28" name="テキスト ボックス 27"/>
          <p:cNvSpPr txBox="1"/>
          <p:nvPr/>
        </p:nvSpPr>
        <p:spPr>
          <a:xfrm>
            <a:off x="4203631" y="2429319"/>
            <a:ext cx="1545993" cy="338554"/>
          </a:xfrm>
          <a:prstGeom prst="rect">
            <a:avLst/>
          </a:prstGeom>
          <a:noFill/>
        </p:spPr>
        <p:txBody>
          <a:bodyPr wrap="square" rtlCol="0">
            <a:spAutoFit/>
          </a:bodyPr>
          <a:lstStyle/>
          <a:p>
            <a:pPr algn="r"/>
            <a:r>
              <a:rPr kumimoji="1" lang="ja-JP" altLang="en-US" sz="1600" dirty="0">
                <a:latin typeface="Meiryo UI" panose="020B0604030504040204" pitchFamily="50" charset="-128"/>
                <a:ea typeface="Meiryo UI" panose="020B0604030504040204" pitchFamily="50" charset="-128"/>
              </a:rPr>
              <a:t>大脳皮質</a:t>
            </a:r>
          </a:p>
        </p:txBody>
      </p:sp>
      <p:sp>
        <p:nvSpPr>
          <p:cNvPr id="29" name="テキスト ボックス 28"/>
          <p:cNvSpPr txBox="1"/>
          <p:nvPr/>
        </p:nvSpPr>
        <p:spPr>
          <a:xfrm>
            <a:off x="4558354" y="3317939"/>
            <a:ext cx="801046" cy="338554"/>
          </a:xfrm>
          <a:prstGeom prst="rect">
            <a:avLst/>
          </a:prstGeom>
          <a:noFill/>
        </p:spPr>
        <p:txBody>
          <a:bodyPr wrap="square" rtlCol="0">
            <a:spAutoFit/>
          </a:bodyPr>
          <a:lstStyle/>
          <a:p>
            <a:pPr algn="r"/>
            <a:r>
              <a:rPr kumimoji="1" lang="ja-JP" altLang="en-US" sz="1600" dirty="0">
                <a:latin typeface="Meiryo UI" panose="020B0604030504040204" pitchFamily="50" charset="-128"/>
                <a:ea typeface="Meiryo UI" panose="020B0604030504040204" pitchFamily="50" charset="-128"/>
              </a:rPr>
              <a:t>脳梁</a:t>
            </a:r>
          </a:p>
        </p:txBody>
      </p:sp>
      <p:sp>
        <p:nvSpPr>
          <p:cNvPr id="30" name="テキスト ボックス 29"/>
          <p:cNvSpPr txBox="1"/>
          <p:nvPr/>
        </p:nvSpPr>
        <p:spPr>
          <a:xfrm>
            <a:off x="4464916" y="3637490"/>
            <a:ext cx="801046" cy="338554"/>
          </a:xfrm>
          <a:prstGeom prst="rect">
            <a:avLst/>
          </a:prstGeom>
          <a:noFill/>
        </p:spPr>
        <p:txBody>
          <a:bodyPr wrap="square" rtlCol="0">
            <a:spAutoFit/>
          </a:bodyPr>
          <a:lstStyle/>
          <a:p>
            <a:pPr algn="r"/>
            <a:r>
              <a:rPr kumimoji="1" lang="ja-JP" altLang="en-US" sz="1600" dirty="0">
                <a:latin typeface="Meiryo UI" panose="020B0604030504040204" pitchFamily="50" charset="-128"/>
                <a:ea typeface="Meiryo UI" panose="020B0604030504040204" pitchFamily="50" charset="-128"/>
              </a:rPr>
              <a:t>脳室</a:t>
            </a:r>
          </a:p>
        </p:txBody>
      </p:sp>
      <p:sp>
        <p:nvSpPr>
          <p:cNvPr id="31" name="テキスト ボックス 30"/>
          <p:cNvSpPr txBox="1"/>
          <p:nvPr/>
        </p:nvSpPr>
        <p:spPr>
          <a:xfrm>
            <a:off x="4503079" y="3955386"/>
            <a:ext cx="801046" cy="369332"/>
          </a:xfrm>
          <a:prstGeom prst="rect">
            <a:avLst/>
          </a:prstGeom>
          <a:noFill/>
        </p:spPr>
        <p:txBody>
          <a:bodyPr wrap="square" rtlCol="0">
            <a:spAutoFit/>
          </a:bodyPr>
          <a:lstStyle/>
          <a:p>
            <a:pPr algn="r"/>
            <a:r>
              <a:rPr kumimoji="1" lang="ja-JP" altLang="en-US" b="1" u="sng" dirty="0">
                <a:solidFill>
                  <a:srgbClr val="FF0000"/>
                </a:solidFill>
                <a:latin typeface="Meiryo UI" panose="020B0604030504040204" pitchFamily="50" charset="-128"/>
                <a:ea typeface="Meiryo UI" panose="020B0604030504040204" pitchFamily="50" charset="-128"/>
              </a:rPr>
              <a:t>視床</a:t>
            </a:r>
          </a:p>
        </p:txBody>
      </p:sp>
      <p:sp>
        <p:nvSpPr>
          <p:cNvPr id="32" name="テキスト ボックス 31"/>
          <p:cNvSpPr txBox="1"/>
          <p:nvPr/>
        </p:nvSpPr>
        <p:spPr>
          <a:xfrm>
            <a:off x="4477679" y="5263229"/>
            <a:ext cx="801046" cy="338554"/>
          </a:xfrm>
          <a:prstGeom prst="rect">
            <a:avLst/>
          </a:prstGeom>
          <a:noFill/>
        </p:spPr>
        <p:txBody>
          <a:bodyPr wrap="square" rtlCol="0">
            <a:spAutoFit/>
          </a:bodyPr>
          <a:lstStyle/>
          <a:p>
            <a:pPr algn="r"/>
            <a:r>
              <a:rPr lang="ja-JP" altLang="en-US" sz="1600" dirty="0">
                <a:latin typeface="Meiryo UI" panose="020B0604030504040204" pitchFamily="50" charset="-128"/>
                <a:ea typeface="Meiryo UI" panose="020B0604030504040204" pitchFamily="50" charset="-128"/>
              </a:rPr>
              <a:t>赤核</a:t>
            </a:r>
            <a:endParaRPr kumimoji="1" lang="ja-JP" altLang="en-US" sz="1600" dirty="0">
              <a:latin typeface="Meiryo UI" panose="020B0604030504040204" pitchFamily="50" charset="-128"/>
              <a:ea typeface="Meiryo UI" panose="020B0604030504040204" pitchFamily="50" charset="-128"/>
            </a:endParaRPr>
          </a:p>
        </p:txBody>
      </p:sp>
      <p:sp>
        <p:nvSpPr>
          <p:cNvPr id="33" name="テキスト ボックス 32"/>
          <p:cNvSpPr txBox="1"/>
          <p:nvPr/>
        </p:nvSpPr>
        <p:spPr>
          <a:xfrm>
            <a:off x="4523878" y="5676854"/>
            <a:ext cx="801046" cy="338554"/>
          </a:xfrm>
          <a:prstGeom prst="rect">
            <a:avLst/>
          </a:prstGeom>
          <a:noFill/>
        </p:spPr>
        <p:txBody>
          <a:bodyPr wrap="square" rtlCol="0">
            <a:spAutoFit/>
          </a:bodyPr>
          <a:lstStyle/>
          <a:p>
            <a:pPr algn="r"/>
            <a:r>
              <a:rPr kumimoji="1" lang="ja-JP" altLang="en-US" sz="1600" dirty="0">
                <a:latin typeface="Meiryo UI" panose="020B0604030504040204" pitchFamily="50" charset="-128"/>
                <a:ea typeface="Meiryo UI" panose="020B0604030504040204" pitchFamily="50" charset="-128"/>
              </a:rPr>
              <a:t>偏桃体</a:t>
            </a:r>
          </a:p>
        </p:txBody>
      </p:sp>
      <p:sp>
        <p:nvSpPr>
          <p:cNvPr id="34" name="テキスト ボックス 33"/>
          <p:cNvSpPr txBox="1"/>
          <p:nvPr/>
        </p:nvSpPr>
        <p:spPr>
          <a:xfrm>
            <a:off x="7557073" y="5734477"/>
            <a:ext cx="1357616" cy="338554"/>
          </a:xfrm>
          <a:prstGeom prst="rect">
            <a:avLst/>
          </a:prstGeom>
          <a:noFill/>
        </p:spPr>
        <p:txBody>
          <a:bodyPr wrap="square" rtlCol="0">
            <a:spAutoFit/>
          </a:bodyPr>
          <a:lstStyle/>
          <a:p>
            <a:pPr algn="r"/>
            <a:r>
              <a:rPr kumimoji="1" lang="ja-JP" altLang="en-US" sz="1600" dirty="0">
                <a:latin typeface="Meiryo UI" panose="020B0604030504040204" pitchFamily="50" charset="-128"/>
                <a:ea typeface="Meiryo UI" panose="020B0604030504040204" pitchFamily="50" charset="-128"/>
              </a:rPr>
              <a:t>腹側被蓋野</a:t>
            </a:r>
          </a:p>
        </p:txBody>
      </p:sp>
      <p:sp>
        <p:nvSpPr>
          <p:cNvPr id="35" name="テキスト ボックス 34"/>
          <p:cNvSpPr txBox="1"/>
          <p:nvPr/>
        </p:nvSpPr>
        <p:spPr>
          <a:xfrm>
            <a:off x="10890326" y="5683372"/>
            <a:ext cx="801046" cy="33855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黒質</a:t>
            </a:r>
          </a:p>
        </p:txBody>
      </p:sp>
      <p:sp>
        <p:nvSpPr>
          <p:cNvPr id="36" name="テキスト ボックス 35"/>
          <p:cNvSpPr txBox="1"/>
          <p:nvPr/>
        </p:nvSpPr>
        <p:spPr>
          <a:xfrm>
            <a:off x="10975364" y="5378526"/>
            <a:ext cx="1216636" cy="338554"/>
          </a:xfrm>
          <a:prstGeom prst="rect">
            <a:avLst/>
          </a:prstGeom>
          <a:noFill/>
        </p:spPr>
        <p:txBody>
          <a:bodyPr wrap="square" rtlCol="0">
            <a:spAutoFit/>
          </a:bodyPr>
          <a:lstStyle/>
          <a:p>
            <a:r>
              <a:rPr lang="ja-JP" altLang="en-US" sz="1600" b="1" u="sng" dirty="0">
                <a:solidFill>
                  <a:srgbClr val="FF0000"/>
                </a:solidFill>
                <a:latin typeface="Meiryo UI" panose="020B0604030504040204" pitchFamily="50" charset="-128"/>
                <a:ea typeface="Meiryo UI" panose="020B0604030504040204" pitchFamily="50" charset="-128"/>
              </a:rPr>
              <a:t>視床下核</a:t>
            </a:r>
            <a:endParaRPr kumimoji="1" lang="ja-JP" altLang="en-US" sz="1600" b="1" u="sng" dirty="0">
              <a:solidFill>
                <a:srgbClr val="FF0000"/>
              </a:solidFill>
              <a:latin typeface="Meiryo UI" panose="020B0604030504040204" pitchFamily="50" charset="-128"/>
              <a:ea typeface="Meiryo UI" panose="020B0604030504040204" pitchFamily="50" charset="-128"/>
            </a:endParaRPr>
          </a:p>
        </p:txBody>
      </p:sp>
      <p:sp>
        <p:nvSpPr>
          <p:cNvPr id="37" name="テキスト ボックス 36"/>
          <p:cNvSpPr txBox="1"/>
          <p:nvPr/>
        </p:nvSpPr>
        <p:spPr>
          <a:xfrm>
            <a:off x="10850200" y="4959111"/>
            <a:ext cx="1316400"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マイネルト基底核</a:t>
            </a:r>
          </a:p>
        </p:txBody>
      </p:sp>
      <p:sp>
        <p:nvSpPr>
          <p:cNvPr id="38" name="テキスト ボックス 37"/>
          <p:cNvSpPr txBox="1"/>
          <p:nvPr/>
        </p:nvSpPr>
        <p:spPr>
          <a:xfrm>
            <a:off x="10890326" y="4120354"/>
            <a:ext cx="1216636" cy="584775"/>
          </a:xfrm>
          <a:prstGeom prst="rect">
            <a:avLst/>
          </a:prstGeom>
          <a:noFill/>
        </p:spPr>
        <p:txBody>
          <a:bodyPr wrap="square" rtlCol="0">
            <a:spAutoFit/>
          </a:bodyPr>
          <a:lstStyle/>
          <a:p>
            <a:r>
              <a:rPr lang="ja-JP" altLang="en-US" sz="1600" b="1" u="sng" dirty="0">
                <a:solidFill>
                  <a:srgbClr val="FF0000"/>
                </a:solidFill>
                <a:latin typeface="Meiryo UI" panose="020B0604030504040204" pitchFamily="50" charset="-128"/>
                <a:ea typeface="Meiryo UI" panose="020B0604030504040204" pitchFamily="50" charset="-128"/>
              </a:rPr>
              <a:t>淡蒼球</a:t>
            </a:r>
            <a:endParaRPr lang="en-US" altLang="ja-JP" sz="1600" b="1" u="sng" dirty="0">
              <a:solidFill>
                <a:srgbClr val="FF0000"/>
              </a:solidFill>
              <a:latin typeface="Meiryo UI" panose="020B0604030504040204" pitchFamily="50" charset="-128"/>
              <a:ea typeface="Meiryo UI" panose="020B0604030504040204" pitchFamily="50" charset="-128"/>
            </a:endParaRPr>
          </a:p>
          <a:p>
            <a:r>
              <a:rPr lang="ja-JP" altLang="en-US" sz="1600" b="1" dirty="0">
                <a:solidFill>
                  <a:srgbClr val="FF0000"/>
                </a:solidFill>
                <a:latin typeface="Meiryo UI" panose="020B0604030504040204" pitchFamily="50" charset="-128"/>
                <a:ea typeface="Meiryo UI" panose="020B0604030504040204" pitchFamily="50" charset="-128"/>
              </a:rPr>
              <a:t>（内節）</a:t>
            </a:r>
            <a:endParaRPr kumimoji="1" lang="ja-JP" altLang="en-US" sz="1600" b="1" dirty="0">
              <a:solidFill>
                <a:srgbClr val="FF0000"/>
              </a:solidFill>
              <a:latin typeface="Meiryo UI" panose="020B0604030504040204" pitchFamily="50" charset="-128"/>
              <a:ea typeface="Meiryo UI" panose="020B0604030504040204" pitchFamily="50" charset="-128"/>
            </a:endParaRPr>
          </a:p>
        </p:txBody>
      </p:sp>
      <p:sp>
        <p:nvSpPr>
          <p:cNvPr id="39" name="テキスト ボックス 38"/>
          <p:cNvSpPr txBox="1"/>
          <p:nvPr/>
        </p:nvSpPr>
        <p:spPr>
          <a:xfrm>
            <a:off x="10841010" y="3605726"/>
            <a:ext cx="1084290" cy="584775"/>
          </a:xfrm>
          <a:prstGeom prst="rect">
            <a:avLst/>
          </a:prstGeom>
          <a:noFill/>
        </p:spPr>
        <p:txBody>
          <a:bodyPr wrap="square" rtlCol="0">
            <a:spAutoFit/>
          </a:bodyPr>
          <a:lstStyle/>
          <a:p>
            <a:r>
              <a:rPr lang="ja-JP" altLang="en-US" sz="1600" u="sng" dirty="0">
                <a:latin typeface="Meiryo UI" panose="020B0604030504040204" pitchFamily="50" charset="-128"/>
                <a:ea typeface="Meiryo UI" panose="020B0604030504040204" pitchFamily="50" charset="-128"/>
              </a:rPr>
              <a:t>淡蒼球</a:t>
            </a:r>
            <a:endParaRPr lang="en-US" altLang="ja-JP" sz="1600" u="sng"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（外節）</a:t>
            </a:r>
            <a:endParaRPr kumimoji="1" lang="ja-JP" altLang="en-US" sz="1600" dirty="0">
              <a:latin typeface="Meiryo UI" panose="020B0604030504040204" pitchFamily="50" charset="-128"/>
              <a:ea typeface="Meiryo UI" panose="020B0604030504040204" pitchFamily="50" charset="-128"/>
            </a:endParaRPr>
          </a:p>
        </p:txBody>
      </p:sp>
      <p:sp>
        <p:nvSpPr>
          <p:cNvPr id="40" name="テキスト ボックス 39"/>
          <p:cNvSpPr txBox="1"/>
          <p:nvPr/>
        </p:nvSpPr>
        <p:spPr>
          <a:xfrm>
            <a:off x="10582109" y="3099406"/>
            <a:ext cx="801046" cy="33855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被殻</a:t>
            </a:r>
          </a:p>
        </p:txBody>
      </p:sp>
      <p:sp>
        <p:nvSpPr>
          <p:cNvPr id="41" name="テキスト ボックス 40"/>
          <p:cNvSpPr txBox="1"/>
          <p:nvPr/>
        </p:nvSpPr>
        <p:spPr>
          <a:xfrm>
            <a:off x="10525549" y="2702344"/>
            <a:ext cx="801046" cy="33855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尾状核</a:t>
            </a:r>
          </a:p>
        </p:txBody>
      </p:sp>
      <p:sp>
        <p:nvSpPr>
          <p:cNvPr id="42" name="テキスト ボックス 41"/>
          <p:cNvSpPr txBox="1"/>
          <p:nvPr/>
        </p:nvSpPr>
        <p:spPr>
          <a:xfrm>
            <a:off x="11401287" y="2930129"/>
            <a:ext cx="801046" cy="33855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線条体</a:t>
            </a:r>
          </a:p>
        </p:txBody>
      </p:sp>
      <p:sp>
        <p:nvSpPr>
          <p:cNvPr id="44" name="右中かっこ 43"/>
          <p:cNvSpPr/>
          <p:nvPr/>
        </p:nvSpPr>
        <p:spPr>
          <a:xfrm>
            <a:off x="11208533" y="2757367"/>
            <a:ext cx="174622" cy="620574"/>
          </a:xfrm>
          <a:prstGeom prst="rightBrace">
            <a:avLst>
              <a:gd name="adj1" fmla="val 8333"/>
              <a:gd name="adj2" fmla="val 52414"/>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5" name="正方形/長方形 44"/>
          <p:cNvSpPr/>
          <p:nvPr/>
        </p:nvSpPr>
        <p:spPr>
          <a:xfrm>
            <a:off x="4673183" y="4242504"/>
            <a:ext cx="1261884" cy="738664"/>
          </a:xfrm>
          <a:prstGeom prst="rect">
            <a:avLst/>
          </a:prstGeom>
        </p:spPr>
        <p:txBody>
          <a:bodyPr wrap="none">
            <a:spAutoFit/>
          </a:bodyPr>
          <a:lstStyle/>
          <a:p>
            <a:r>
              <a:rPr lang="ja-JP" altLang="en-US" sz="1400" dirty="0">
                <a:latin typeface="Meiryo UI" panose="020B0604030504040204" pitchFamily="50" charset="-128"/>
                <a:ea typeface="Meiryo UI" panose="020B0604030504040204" pitchFamily="50" charset="-128"/>
              </a:rPr>
              <a:t>①前核</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②外側腹側核</a:t>
            </a:r>
            <a:endParaRPr lang="en-US" altLang="ja-JP" sz="1400" dirty="0">
              <a:latin typeface="Meiryo UI" panose="020B0604030504040204" pitchFamily="50" charset="-128"/>
              <a:ea typeface="Meiryo UI" panose="020B0604030504040204" pitchFamily="50" charset="-128"/>
            </a:endParaRPr>
          </a:p>
          <a:p>
            <a:r>
              <a:rPr lang="ja-JP" altLang="en-US" sz="1400" b="1" dirty="0">
                <a:solidFill>
                  <a:srgbClr val="FF0000"/>
                </a:solidFill>
                <a:latin typeface="Meiryo UI" panose="020B0604030504040204" pitchFamily="50" charset="-128"/>
                <a:ea typeface="Meiryo UI" panose="020B0604030504040204" pitchFamily="50" charset="-128"/>
              </a:rPr>
              <a:t>③</a:t>
            </a:r>
            <a:r>
              <a:rPr lang="ja-JP" altLang="en-US" sz="1400" b="1" u="sng" dirty="0">
                <a:solidFill>
                  <a:srgbClr val="FF0000"/>
                </a:solidFill>
                <a:latin typeface="Meiryo UI" panose="020B0604030504040204" pitchFamily="50" charset="-128"/>
                <a:ea typeface="Meiryo UI" panose="020B0604030504040204" pitchFamily="50" charset="-128"/>
              </a:rPr>
              <a:t>内側腹側核</a:t>
            </a:r>
          </a:p>
        </p:txBody>
      </p:sp>
      <p:sp>
        <p:nvSpPr>
          <p:cNvPr id="46" name="テキスト ボックス 45"/>
          <p:cNvSpPr txBox="1"/>
          <p:nvPr/>
        </p:nvSpPr>
        <p:spPr>
          <a:xfrm>
            <a:off x="4786861" y="4892339"/>
            <a:ext cx="1194962" cy="276999"/>
          </a:xfrm>
          <a:prstGeom prst="rect">
            <a:avLst/>
          </a:prstGeom>
          <a:noFill/>
        </p:spPr>
        <p:txBody>
          <a:bodyPr wrap="square" rtlCol="0">
            <a:spAutoFit/>
          </a:bodyPr>
          <a:lstStyle/>
          <a:p>
            <a:pPr algn="ctr"/>
            <a:r>
              <a:rPr kumimoji="1" lang="ja-JP" altLang="en-US" sz="1200" b="1" dirty="0">
                <a:solidFill>
                  <a:srgbClr val="FF0000"/>
                </a:solidFill>
                <a:latin typeface="Meiryo UI" panose="020B0604030504040204" pitchFamily="50" charset="-128"/>
                <a:ea typeface="Meiryo UI" panose="020B0604030504040204" pitchFamily="50" charset="-128"/>
              </a:rPr>
              <a:t>（</a:t>
            </a:r>
            <a:r>
              <a:rPr kumimoji="1" lang="ja-JP" altLang="en-US" sz="1200" b="1" u="sng" dirty="0">
                <a:solidFill>
                  <a:srgbClr val="FF0000"/>
                </a:solidFill>
                <a:latin typeface="Meiryo UI" panose="020B0604030504040204" pitchFamily="50" charset="-128"/>
                <a:ea typeface="Meiryo UI" panose="020B0604030504040204" pitchFamily="50" charset="-128"/>
              </a:rPr>
              <a:t>視床</a:t>
            </a:r>
            <a:r>
              <a:rPr kumimoji="1" lang="en-US" altLang="ja-JP" sz="1200" b="1" u="sng" dirty="0">
                <a:solidFill>
                  <a:srgbClr val="FF0000"/>
                </a:solidFill>
                <a:latin typeface="Meiryo UI" panose="020B0604030504040204" pitchFamily="50" charset="-128"/>
                <a:ea typeface="Meiryo UI" panose="020B0604030504040204" pitchFamily="50" charset="-128"/>
              </a:rPr>
              <a:t>VIM</a:t>
            </a:r>
            <a:r>
              <a:rPr kumimoji="1" lang="ja-JP" altLang="en-US" sz="1200" b="1" dirty="0">
                <a:solidFill>
                  <a:srgbClr val="FF0000"/>
                </a:solidFill>
                <a:latin typeface="Meiryo UI" panose="020B0604030504040204" pitchFamily="50" charset="-128"/>
                <a:ea typeface="Meiryo UI" panose="020B0604030504040204" pitchFamily="50" charset="-128"/>
              </a:rPr>
              <a:t>）</a:t>
            </a:r>
          </a:p>
        </p:txBody>
      </p:sp>
      <p:sp>
        <p:nvSpPr>
          <p:cNvPr id="47" name="正方形/長方形 46"/>
          <p:cNvSpPr/>
          <p:nvPr/>
        </p:nvSpPr>
        <p:spPr>
          <a:xfrm>
            <a:off x="6135752" y="6361608"/>
            <a:ext cx="4636206" cy="261610"/>
          </a:xfrm>
          <a:prstGeom prst="rect">
            <a:avLst/>
          </a:prstGeom>
        </p:spPr>
        <p:txBody>
          <a:bodyPr wrap="none">
            <a:spAutoFit/>
          </a:bodyPr>
          <a:lstStyle/>
          <a:p>
            <a:r>
              <a:rPr lang="ja-JP" altLang="en-US" sz="1100" dirty="0">
                <a:latin typeface="Meiryo UI" panose="020B0604030504040204" pitchFamily="50" charset="-128"/>
                <a:ea typeface="Meiryo UI" panose="020B0604030504040204" pitchFamily="50" charset="-128"/>
              </a:rPr>
              <a:t>（出典）</a:t>
            </a:r>
            <a:r>
              <a:rPr lang="en-US" altLang="ja-JP" sz="1100" dirty="0">
                <a:latin typeface="Meiryo UI" panose="020B0604030504040204" pitchFamily="50" charset="-128"/>
                <a:ea typeface="Meiryo UI" panose="020B0604030504040204" pitchFamily="50" charset="-128"/>
                <a:hlinkClick r:id="rId5"/>
              </a:rPr>
              <a:t>http://www.akira3132.info/basal_ganglia.html</a:t>
            </a:r>
            <a:r>
              <a:rPr lang="ja-JP" altLang="en-US" sz="1100" dirty="0">
                <a:latin typeface="Meiryo UI" panose="020B0604030504040204" pitchFamily="50" charset="-128"/>
                <a:ea typeface="Meiryo UI" panose="020B0604030504040204" pitchFamily="50" charset="-128"/>
              </a:rPr>
              <a:t>を一部編集</a:t>
            </a:r>
          </a:p>
        </p:txBody>
      </p:sp>
      <p:sp>
        <p:nvSpPr>
          <p:cNvPr id="48" name="円/楕円 47"/>
          <p:cNvSpPr/>
          <p:nvPr/>
        </p:nvSpPr>
        <p:spPr>
          <a:xfrm>
            <a:off x="922781" y="3122556"/>
            <a:ext cx="2337574" cy="1605723"/>
          </a:xfrm>
          <a:prstGeom prst="ellipse">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0" name="直線矢印コネクタ 49"/>
          <p:cNvCxnSpPr/>
          <p:nvPr/>
        </p:nvCxnSpPr>
        <p:spPr>
          <a:xfrm>
            <a:off x="980656" y="2419043"/>
            <a:ext cx="441744" cy="79314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テキスト ボックス 50"/>
          <p:cNvSpPr txBox="1"/>
          <p:nvPr/>
        </p:nvSpPr>
        <p:spPr>
          <a:xfrm>
            <a:off x="90672" y="2018933"/>
            <a:ext cx="1992127" cy="400110"/>
          </a:xfrm>
          <a:prstGeom prst="rect">
            <a:avLst/>
          </a:prstGeom>
          <a:noFill/>
        </p:spPr>
        <p:txBody>
          <a:bodyPr wrap="square" rtlCol="0">
            <a:spAutoFit/>
          </a:bodyPr>
          <a:lstStyle/>
          <a:p>
            <a:r>
              <a:rPr kumimoji="1" lang="ja-JP" altLang="en-US" sz="2000" b="1" u="sng" dirty="0">
                <a:latin typeface="Meiryo UI" panose="020B0604030504040204" pitchFamily="50" charset="-128"/>
                <a:ea typeface="Meiryo UI" panose="020B0604030504040204" pitchFamily="50" charset="-128"/>
              </a:rPr>
              <a:t>★大脳基底核</a:t>
            </a:r>
          </a:p>
        </p:txBody>
      </p:sp>
    </p:spTree>
    <p:extLst>
      <p:ext uri="{BB962C8B-B14F-4D97-AF65-F5344CB8AC3E}">
        <p14:creationId xmlns:p14="http://schemas.microsoft.com/office/powerpoint/2010/main" val="18391800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a:stretch>
            <a:fillRect/>
          </a:stretch>
        </p:blipFill>
        <p:spPr>
          <a:xfrm>
            <a:off x="0" y="788630"/>
            <a:ext cx="6642100" cy="6066195"/>
          </a:xfrm>
          <a:prstGeom prst="rect">
            <a:avLst/>
          </a:prstGeom>
        </p:spPr>
      </p:pic>
      <p:sp>
        <p:nvSpPr>
          <p:cNvPr id="3" name="正方形/長方形 2"/>
          <p:cNvSpPr/>
          <p:nvPr/>
        </p:nvSpPr>
        <p:spPr>
          <a:xfrm>
            <a:off x="980656" y="0"/>
            <a:ext cx="10310193" cy="584775"/>
          </a:xfrm>
          <a:prstGeom prst="rect">
            <a:avLst/>
          </a:prstGeom>
        </p:spPr>
        <p:txBody>
          <a:bodyPr wrap="square">
            <a:spAutoFit/>
          </a:bodyPr>
          <a:lstStyle/>
          <a:p>
            <a:pPr algn="ctr"/>
            <a:r>
              <a:rPr lang="en-US" altLang="ja-JP" sz="3200" b="1" dirty="0">
                <a:latin typeface="Meiryo UI" panose="020B0604030504040204" pitchFamily="50" charset="-128"/>
                <a:ea typeface="Meiryo UI" panose="020B0604030504040204" pitchFamily="50" charset="-128"/>
              </a:rPr>
              <a:t>DBS</a:t>
            </a:r>
            <a:r>
              <a:rPr lang="ja-JP" altLang="en-US" sz="3200" b="1" dirty="0">
                <a:latin typeface="Meiryo UI" panose="020B0604030504040204" pitchFamily="50" charset="-128"/>
                <a:ea typeface="Meiryo UI" panose="020B0604030504040204" pitchFamily="50" charset="-128"/>
              </a:rPr>
              <a:t>の精神疾患への適用</a:t>
            </a:r>
          </a:p>
        </p:txBody>
      </p:sp>
      <p:sp>
        <p:nvSpPr>
          <p:cNvPr id="11" name="正方形/長方形 10"/>
          <p:cNvSpPr/>
          <p:nvPr/>
        </p:nvSpPr>
        <p:spPr>
          <a:xfrm>
            <a:off x="6122180" y="788630"/>
            <a:ext cx="6069820" cy="1846659"/>
          </a:xfrm>
          <a:prstGeom prst="rect">
            <a:avLst/>
          </a:prstGeom>
        </p:spPr>
        <p:txBody>
          <a:bodyPr wrap="square">
            <a:spAutoFit/>
          </a:bodyPr>
          <a:lstStyle/>
          <a:p>
            <a:r>
              <a:rPr lang="ja-JP" altLang="en-US" sz="1400" dirty="0">
                <a:latin typeface="Meiryo UI" panose="020B0604030504040204" pitchFamily="50" charset="-128"/>
                <a:ea typeface="Meiryo UI" panose="020B0604030504040204" pitchFamily="50" charset="-128"/>
              </a:rPr>
              <a:t>★超難治性の</a:t>
            </a:r>
            <a:r>
              <a:rPr lang="ja-JP" altLang="en-US" sz="1600" b="1" dirty="0">
                <a:latin typeface="Meiryo UI" panose="020B0604030504040204" pitchFamily="50" charset="-128"/>
                <a:ea typeface="Meiryo UI" panose="020B0604030504040204" pitchFamily="50" charset="-128"/>
              </a:rPr>
              <a:t>強迫性障害</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obsessive-compulsive disorder</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OCD</a:t>
            </a:r>
            <a:r>
              <a:rPr lang="ja-JP" altLang="en-US" sz="1400" dirty="0">
                <a:latin typeface="Meiryo UI" panose="020B0604030504040204" pitchFamily="50" charset="-128"/>
                <a:ea typeface="Meiryo UI" panose="020B0604030504040204" pitchFamily="50" charset="-128"/>
              </a:rPr>
              <a:t>）は重症例では消耗状態をもたらす。患者は、自分の意思に反して、不合理な考えやイメージが頭に繰り返し浮かんできて、それを振り払おうと同じ行動を繰り返す病気。症状としては、抑えようとしても抑えられない強迫観念から、くたくたになるまで周囲を清掃する、あるいはシャワーを浴び続けるといった行動を何時間も繰り返す。</a:t>
            </a:r>
            <a:endParaRPr lang="en-US" altLang="ja-JP" sz="1400" dirty="0">
              <a:latin typeface="Meiryo UI" panose="020B0604030504040204" pitchFamily="50" charset="-128"/>
              <a:ea typeface="Meiryo UI" panose="020B0604030504040204" pitchFamily="50" charset="-128"/>
            </a:endParaRPr>
          </a:p>
          <a:p>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★強迫性障害のターゲットは、視床下核、側坐核、腹側線条体（</a:t>
            </a:r>
            <a:r>
              <a:rPr lang="en-US" altLang="ja-JP" sz="1400" dirty="0">
                <a:latin typeface="Meiryo UI" panose="020B0604030504040204" pitchFamily="50" charset="-128"/>
                <a:ea typeface="Meiryo UI" panose="020B0604030504040204" pitchFamily="50" charset="-128"/>
              </a:rPr>
              <a:t>ventral </a:t>
            </a:r>
            <a:r>
              <a:rPr lang="en-US" altLang="ja-JP" sz="1400" dirty="0" err="1">
                <a:latin typeface="Meiryo UI" panose="020B0604030504040204" pitchFamily="50" charset="-128"/>
                <a:ea typeface="Meiryo UI" panose="020B0604030504040204" pitchFamily="50" charset="-128"/>
              </a:rPr>
              <a:t>striatum:VS</a:t>
            </a:r>
            <a:r>
              <a:rPr lang="ja-JP" altLang="en-US" sz="1400" dirty="0">
                <a:latin typeface="Meiryo UI" panose="020B0604030504040204" pitchFamily="50" charset="-128"/>
                <a:ea typeface="Meiryo UI" panose="020B0604030504040204" pitchFamily="50" charset="-128"/>
              </a:rPr>
              <a:t>）、下視床脚など。</a:t>
            </a:r>
          </a:p>
        </p:txBody>
      </p:sp>
      <p:sp>
        <p:nvSpPr>
          <p:cNvPr id="43" name="正方形/長方形 42"/>
          <p:cNvSpPr/>
          <p:nvPr/>
        </p:nvSpPr>
        <p:spPr>
          <a:xfrm>
            <a:off x="6527800" y="2932267"/>
            <a:ext cx="5664200" cy="800219"/>
          </a:xfrm>
          <a:prstGeom prst="rect">
            <a:avLst/>
          </a:prstGeom>
        </p:spPr>
        <p:txBody>
          <a:bodyPr wrap="square">
            <a:spAutoFit/>
          </a:bodyPr>
          <a:lstStyle/>
          <a:p>
            <a:r>
              <a:rPr lang="ja-JP" altLang="en-US" sz="1400" dirty="0">
                <a:latin typeface="Meiryo UI" panose="020B0604030504040204" pitchFamily="50" charset="-128"/>
                <a:ea typeface="Meiryo UI" panose="020B0604030504040204" pitchFamily="50" charset="-128"/>
              </a:rPr>
              <a:t>★</a:t>
            </a:r>
            <a:r>
              <a:rPr lang="ja-JP" altLang="en-US" b="1" dirty="0">
                <a:latin typeface="Meiryo UI" panose="020B0604030504040204" pitchFamily="50" charset="-128"/>
                <a:ea typeface="Meiryo UI" panose="020B0604030504040204" pitchFamily="50" charset="-128"/>
              </a:rPr>
              <a:t>うつ病</a:t>
            </a:r>
            <a:r>
              <a:rPr lang="ja-JP" altLang="en-US" sz="1400" dirty="0">
                <a:latin typeface="Meiryo UI" panose="020B0604030504040204" pitchFamily="50" charset="-128"/>
                <a:ea typeface="Meiryo UI" panose="020B0604030504040204" pitchFamily="50" charset="-128"/>
              </a:rPr>
              <a:t>のターゲットは、帯状回梁下野（</a:t>
            </a:r>
            <a:r>
              <a:rPr lang="en-US" altLang="ja-JP" sz="1400" dirty="0" err="1">
                <a:latin typeface="Meiryo UI" panose="020B0604030504040204" pitchFamily="50" charset="-128"/>
                <a:ea typeface="Meiryo UI" panose="020B0604030504040204" pitchFamily="50" charset="-128"/>
              </a:rPr>
              <a:t>subgenual</a:t>
            </a:r>
            <a:r>
              <a:rPr lang="en-US" altLang="ja-JP" sz="1400" dirty="0">
                <a:latin typeface="Meiryo UI" panose="020B0604030504040204" pitchFamily="50" charset="-128"/>
                <a:ea typeface="Meiryo UI" panose="020B0604030504040204" pitchFamily="50" charset="-128"/>
              </a:rPr>
              <a:t> cingulate </a:t>
            </a:r>
            <a:r>
              <a:rPr lang="en-US" altLang="ja-JP" sz="1400" dirty="0" err="1">
                <a:latin typeface="Meiryo UI" panose="020B0604030504040204" pitchFamily="50" charset="-128"/>
                <a:ea typeface="Meiryo UI" panose="020B0604030504040204" pitchFamily="50" charset="-128"/>
              </a:rPr>
              <a:t>cortex:SCC</a:t>
            </a:r>
            <a:r>
              <a:rPr lang="ja-JP" altLang="en-US" sz="1400" dirty="0">
                <a:latin typeface="Meiryo UI" panose="020B0604030504040204" pitchFamily="50" charset="-128"/>
                <a:ea typeface="Meiryo UI" panose="020B0604030504040204" pitchFamily="50" charset="-128"/>
              </a:rPr>
              <a:t>）が最も多く、他に側坐核、内側前脳束、下視床脚などの臨床研究あり。うつ病の場合、反応した症状は、殆ど再発しないと言う特徴がある。</a:t>
            </a:r>
            <a:endParaRPr lang="en-US" altLang="ja-JP" sz="1400" dirty="0">
              <a:latin typeface="Meiryo UI" panose="020B0604030504040204" pitchFamily="50" charset="-128"/>
              <a:ea typeface="Meiryo UI" panose="020B0604030504040204" pitchFamily="50" charset="-128"/>
            </a:endParaRPr>
          </a:p>
        </p:txBody>
      </p:sp>
      <p:sp>
        <p:nvSpPr>
          <p:cNvPr id="48" name="正方形/長方形 47"/>
          <p:cNvSpPr/>
          <p:nvPr/>
        </p:nvSpPr>
        <p:spPr>
          <a:xfrm>
            <a:off x="6135752" y="4323764"/>
            <a:ext cx="6069820" cy="769441"/>
          </a:xfrm>
          <a:prstGeom prst="rect">
            <a:avLst/>
          </a:prstGeom>
        </p:spPr>
        <p:txBody>
          <a:bodyPr wrap="square">
            <a:spAutoFit/>
          </a:bodyPr>
          <a:lstStyle/>
          <a:p>
            <a:r>
              <a:rPr lang="ja-JP" altLang="en-US" sz="1400" dirty="0">
                <a:latin typeface="Meiryo UI" panose="020B0604030504040204" pitchFamily="50" charset="-128"/>
                <a:ea typeface="Meiryo UI" panose="020B0604030504040204" pitchFamily="50" charset="-128"/>
              </a:rPr>
              <a:t>★難病の</a:t>
            </a:r>
            <a:r>
              <a:rPr lang="ja-JP" altLang="en-US" sz="1600" b="1" dirty="0">
                <a:latin typeface="Meiryo UI" panose="020B0604030504040204" pitchFamily="50" charset="-128"/>
                <a:ea typeface="Meiryo UI" panose="020B0604030504040204" pitchFamily="50" charset="-128"/>
              </a:rPr>
              <a:t>アルツハイマー（</a:t>
            </a:r>
            <a:r>
              <a:rPr lang="en-US" altLang="ja-JP" sz="1600" b="1" dirty="0">
                <a:latin typeface="Meiryo UI" panose="020B0604030504040204" pitchFamily="50" charset="-128"/>
                <a:ea typeface="Meiryo UI" panose="020B0604030504040204" pitchFamily="50" charset="-128"/>
              </a:rPr>
              <a:t>Alzheimer</a:t>
            </a:r>
            <a:r>
              <a:rPr lang="ja-JP" altLang="en-US" sz="1600" b="1" dirty="0">
                <a:latin typeface="Meiryo UI" panose="020B0604030504040204" pitchFamily="50" charset="-128"/>
                <a:ea typeface="Meiryo UI" panose="020B0604030504040204" pitchFamily="50" charset="-128"/>
              </a:rPr>
              <a:t>）型認知症</a:t>
            </a:r>
            <a:r>
              <a:rPr lang="ja-JP" altLang="en-US" sz="1400" dirty="0">
                <a:latin typeface="Meiryo UI" panose="020B0604030504040204" pitchFamily="50" charset="-128"/>
                <a:ea typeface="Meiryo UI" panose="020B0604030504040204" pitchFamily="50" charset="-128"/>
              </a:rPr>
              <a:t>のターゲットは、脳弓への刺激。脳弓は、当初、肥満に対する治療として試みられたが、肥満解消と共に記憶力の向上が観察された為、アルツハイマー病の患者に対して用いられるようになった。</a:t>
            </a:r>
          </a:p>
        </p:txBody>
      </p:sp>
      <p:sp>
        <p:nvSpPr>
          <p:cNvPr id="49" name="正方形/長方形 48"/>
          <p:cNvSpPr/>
          <p:nvPr/>
        </p:nvSpPr>
        <p:spPr>
          <a:xfrm>
            <a:off x="6135752" y="5475543"/>
            <a:ext cx="6069820" cy="769441"/>
          </a:xfrm>
          <a:prstGeom prst="rect">
            <a:avLst/>
          </a:prstGeom>
        </p:spPr>
        <p:txBody>
          <a:bodyPr wrap="square">
            <a:spAutoFit/>
          </a:bodyPr>
          <a:lstStyle/>
          <a:p>
            <a:r>
              <a:rPr lang="ja-JP" altLang="en-US" sz="1400" dirty="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体軸症状</a:t>
            </a:r>
            <a:r>
              <a:rPr lang="ja-JP" altLang="en-US" sz="1400" dirty="0">
                <a:latin typeface="Meiryo UI" panose="020B0604030504040204" pitchFamily="50" charset="-128"/>
                <a:ea typeface="Meiryo UI" panose="020B0604030504040204" pitchFamily="50" charset="-128"/>
              </a:rPr>
              <a:t>や</a:t>
            </a:r>
            <a:r>
              <a:rPr lang="ja-JP" altLang="en-US" sz="1600" b="1" dirty="0">
                <a:latin typeface="Meiryo UI" panose="020B0604030504040204" pitchFamily="50" charset="-128"/>
                <a:ea typeface="Meiryo UI" panose="020B0604030504040204" pitchFamily="50" charset="-128"/>
              </a:rPr>
              <a:t>すくみ足</a:t>
            </a:r>
            <a:r>
              <a:rPr lang="ja-JP" altLang="en-US" sz="1400" dirty="0">
                <a:latin typeface="Meiryo UI" panose="020B0604030504040204" pitchFamily="50" charset="-128"/>
                <a:ea typeface="Meiryo UI" panose="020B0604030504040204" pitchFamily="50" charset="-128"/>
              </a:rPr>
              <a:t>の症状緩和のターゲットは、脚橋被蓋核（</a:t>
            </a:r>
            <a:r>
              <a:rPr lang="en-US" altLang="ja-JP" sz="1400" dirty="0" err="1">
                <a:latin typeface="Meiryo UI" panose="020B0604030504040204" pitchFamily="50" charset="-128"/>
                <a:ea typeface="Meiryo UI" panose="020B0604030504040204" pitchFamily="50" charset="-128"/>
              </a:rPr>
              <a:t>pedunculopontine</a:t>
            </a:r>
            <a:r>
              <a:rPr lang="en-US" altLang="ja-JP" sz="1400" dirty="0">
                <a:latin typeface="Meiryo UI" panose="020B0604030504040204" pitchFamily="50" charset="-128"/>
                <a:ea typeface="Meiryo UI" panose="020B0604030504040204" pitchFamily="50" charset="-128"/>
              </a:rPr>
              <a:t> </a:t>
            </a:r>
            <a:r>
              <a:rPr lang="en-US" altLang="ja-JP" sz="1400" dirty="0" err="1">
                <a:latin typeface="Meiryo UI" panose="020B0604030504040204" pitchFamily="50" charset="-128"/>
                <a:ea typeface="Meiryo UI" panose="020B0604030504040204" pitchFamily="50" charset="-128"/>
              </a:rPr>
              <a:t>nucleus:PPN</a:t>
            </a:r>
            <a:r>
              <a:rPr lang="ja-JP" altLang="en-US" sz="1400" dirty="0">
                <a:latin typeface="Meiryo UI" panose="020B0604030504040204" pitchFamily="50" charset="-128"/>
                <a:ea typeface="Meiryo UI" panose="020B0604030504040204" pitchFamily="50" charset="-128"/>
              </a:rPr>
              <a:t>）で、ワーキングメモリや言語流暢性が改善することが知られている。</a:t>
            </a:r>
          </a:p>
        </p:txBody>
      </p:sp>
      <p:cxnSp>
        <p:nvCxnSpPr>
          <p:cNvPr id="8" name="直線コネクタ 7"/>
          <p:cNvCxnSpPr/>
          <p:nvPr/>
        </p:nvCxnSpPr>
        <p:spPr>
          <a:xfrm flipV="1">
            <a:off x="635000" y="4102100"/>
            <a:ext cx="876300" cy="127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980656" y="4597400"/>
            <a:ext cx="53064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1073150" y="5740400"/>
            <a:ext cx="53064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5162550" y="5860263"/>
            <a:ext cx="53064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43196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図 4" descr="看護師♀">
            <a:hlinkClick r:id="rId3" tooltip="看護師♀"/>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5217" y="1487976"/>
            <a:ext cx="814819" cy="1526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テキスト ボックス 14"/>
          <p:cNvSpPr txBox="1"/>
          <p:nvPr/>
        </p:nvSpPr>
        <p:spPr>
          <a:xfrm>
            <a:off x="0" y="0"/>
            <a:ext cx="12192000" cy="584775"/>
          </a:xfrm>
          <a:prstGeom prst="rect">
            <a:avLst/>
          </a:prstGeom>
          <a:noFill/>
        </p:spPr>
        <p:txBody>
          <a:bodyPr wrap="square" rtlCol="0">
            <a:spAutoFit/>
          </a:bodyPr>
          <a:lstStyle/>
          <a:p>
            <a:pPr algn="ctr"/>
            <a:r>
              <a:rPr lang="ja-JP" altLang="en-US" sz="3200" b="1" dirty="0">
                <a:latin typeface="Meiryo UI" panose="020B0604030504040204" pitchFamily="50" charset="-128"/>
                <a:ea typeface="Meiryo UI" panose="020B0604030504040204" pitchFamily="50" charset="-128"/>
              </a:rPr>
              <a:t>脳の病（</a:t>
            </a:r>
            <a:r>
              <a:rPr lang="ja-JP" altLang="en-US" sz="3200" b="1" dirty="0">
                <a:solidFill>
                  <a:srgbClr val="C00000"/>
                </a:solidFill>
                <a:latin typeface="Meiryo UI" panose="020B0604030504040204" pitchFamily="50" charset="-128"/>
                <a:ea typeface="Meiryo UI" panose="020B0604030504040204" pitchFamily="50" charset="-128"/>
              </a:rPr>
              <a:t>精神</a:t>
            </a:r>
            <a:r>
              <a:rPr lang="ja-JP" altLang="en-US" sz="3200" b="1" dirty="0">
                <a:latin typeface="Meiryo UI" panose="020B0604030504040204" pitchFamily="50" charset="-128"/>
                <a:ea typeface="Meiryo UI" panose="020B0604030504040204" pitchFamily="50" charset="-128"/>
              </a:rPr>
              <a:t>と</a:t>
            </a:r>
            <a:r>
              <a:rPr lang="ja-JP" altLang="en-US" sz="3200" b="1" dirty="0">
                <a:solidFill>
                  <a:srgbClr val="7030A0"/>
                </a:solidFill>
                <a:latin typeface="Meiryo UI" panose="020B0604030504040204" pitchFamily="50" charset="-128"/>
                <a:ea typeface="Meiryo UI" panose="020B0604030504040204" pitchFamily="50" charset="-128"/>
              </a:rPr>
              <a:t>神経</a:t>
            </a:r>
            <a:r>
              <a:rPr lang="ja-JP" altLang="en-US" sz="3200" b="1" dirty="0">
                <a:latin typeface="Meiryo UI" panose="020B0604030504040204" pitchFamily="50" charset="-128"/>
                <a:ea typeface="Meiryo UI" panose="020B0604030504040204" pitchFamily="50" charset="-128"/>
              </a:rPr>
              <a:t>）</a:t>
            </a:r>
            <a:endParaRPr kumimoji="1" lang="ja-JP" altLang="en-US" sz="3200" b="1" dirty="0">
              <a:latin typeface="Meiryo UI" panose="020B0604030504040204" pitchFamily="50" charset="-128"/>
              <a:ea typeface="Meiryo UI" panose="020B0604030504040204" pitchFamily="50" charset="-128"/>
            </a:endParaRPr>
          </a:p>
        </p:txBody>
      </p:sp>
      <p:sp>
        <p:nvSpPr>
          <p:cNvPr id="2" name="角丸四角形 1"/>
          <p:cNvSpPr/>
          <p:nvPr/>
        </p:nvSpPr>
        <p:spPr>
          <a:xfrm>
            <a:off x="344558" y="1245702"/>
            <a:ext cx="5380383" cy="5512904"/>
          </a:xfrm>
          <a:prstGeom prst="roundRect">
            <a:avLst>
              <a:gd name="adj" fmla="val 5830"/>
            </a:avLst>
          </a:prstGeom>
          <a:solidFill>
            <a:srgbClr val="92D050"/>
          </a:solidFill>
          <a:ln w="38100">
            <a:noFill/>
            <a:prstDash val="dash"/>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p:cNvSpPr/>
          <p:nvPr/>
        </p:nvSpPr>
        <p:spPr>
          <a:xfrm>
            <a:off x="6506814" y="1245702"/>
            <a:ext cx="5380383" cy="5512904"/>
          </a:xfrm>
          <a:prstGeom prst="roundRect">
            <a:avLst>
              <a:gd name="adj" fmla="val 5830"/>
            </a:avLst>
          </a:prstGeom>
          <a:solidFill>
            <a:schemeClr val="accent2"/>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888434" y="702974"/>
            <a:ext cx="2292626" cy="584775"/>
          </a:xfrm>
          <a:prstGeom prst="rect">
            <a:avLst/>
          </a:prstGeom>
          <a:noFill/>
        </p:spPr>
        <p:txBody>
          <a:bodyPr wrap="square" rtlCol="0">
            <a:spAutoFit/>
          </a:bodyPr>
          <a:lstStyle/>
          <a:p>
            <a:pPr algn="ctr"/>
            <a:r>
              <a:rPr kumimoji="1" lang="ja-JP" altLang="en-US" sz="2000" b="1" dirty="0">
                <a:latin typeface="Meiryo UI" panose="020B0604030504040204" pitchFamily="50" charset="-128"/>
                <a:ea typeface="Meiryo UI" panose="020B0604030504040204" pitchFamily="50" charset="-128"/>
              </a:rPr>
              <a:t>主な</a:t>
            </a:r>
            <a:r>
              <a:rPr kumimoji="1" lang="ja-JP" altLang="en-US" sz="3200" b="1" u="sng" dirty="0">
                <a:solidFill>
                  <a:srgbClr val="C00000"/>
                </a:solidFill>
                <a:latin typeface="Meiryo UI" panose="020B0604030504040204" pitchFamily="50" charset="-128"/>
                <a:ea typeface="Meiryo UI" panose="020B0604030504040204" pitchFamily="50" charset="-128"/>
              </a:rPr>
              <a:t>精神</a:t>
            </a:r>
            <a:r>
              <a:rPr kumimoji="1" lang="ja-JP" altLang="en-US" sz="2000" b="1" dirty="0">
                <a:latin typeface="Meiryo UI" panose="020B0604030504040204" pitchFamily="50" charset="-128"/>
                <a:ea typeface="Meiryo UI" panose="020B0604030504040204" pitchFamily="50" charset="-128"/>
              </a:rPr>
              <a:t>疾患</a:t>
            </a:r>
          </a:p>
        </p:txBody>
      </p:sp>
      <p:sp>
        <p:nvSpPr>
          <p:cNvPr id="11" name="テキスト ボックス 10"/>
          <p:cNvSpPr txBox="1"/>
          <p:nvPr/>
        </p:nvSpPr>
        <p:spPr>
          <a:xfrm>
            <a:off x="8050692" y="702974"/>
            <a:ext cx="2292626" cy="584775"/>
          </a:xfrm>
          <a:prstGeom prst="rect">
            <a:avLst/>
          </a:prstGeom>
          <a:noFill/>
        </p:spPr>
        <p:txBody>
          <a:bodyPr wrap="square" rtlCol="0">
            <a:spAutoFit/>
          </a:bodyPr>
          <a:lstStyle/>
          <a:p>
            <a:pPr algn="ctr"/>
            <a:r>
              <a:rPr kumimoji="1" lang="ja-JP" altLang="en-US" sz="2000" b="1" dirty="0">
                <a:latin typeface="Meiryo UI" panose="020B0604030504040204" pitchFamily="50" charset="-128"/>
                <a:ea typeface="Meiryo UI" panose="020B0604030504040204" pitchFamily="50" charset="-128"/>
              </a:rPr>
              <a:t>主な</a:t>
            </a:r>
            <a:r>
              <a:rPr kumimoji="1" lang="ja-JP" altLang="en-US" sz="3200" b="1" u="sng" dirty="0">
                <a:solidFill>
                  <a:srgbClr val="7030A0"/>
                </a:solidFill>
                <a:latin typeface="Meiryo UI" panose="020B0604030504040204" pitchFamily="50" charset="-128"/>
                <a:ea typeface="Meiryo UI" panose="020B0604030504040204" pitchFamily="50" charset="-128"/>
              </a:rPr>
              <a:t>神経</a:t>
            </a:r>
            <a:r>
              <a:rPr kumimoji="1" lang="ja-JP" altLang="en-US" sz="2000" b="1" dirty="0">
                <a:latin typeface="Meiryo UI" panose="020B0604030504040204" pitchFamily="50" charset="-128"/>
                <a:ea typeface="Meiryo UI" panose="020B0604030504040204" pitchFamily="50" charset="-128"/>
              </a:rPr>
              <a:t>疾患</a:t>
            </a:r>
          </a:p>
        </p:txBody>
      </p:sp>
      <p:sp>
        <p:nvSpPr>
          <p:cNvPr id="7" name="テキスト ボックス 6"/>
          <p:cNvSpPr txBox="1"/>
          <p:nvPr/>
        </p:nvSpPr>
        <p:spPr>
          <a:xfrm>
            <a:off x="662610" y="1537658"/>
            <a:ext cx="2720009" cy="400110"/>
          </a:xfrm>
          <a:prstGeom prst="rect">
            <a:avLst/>
          </a:prstGeom>
          <a:noFill/>
        </p:spPr>
        <p:txBody>
          <a:bodyPr wrap="square" rtlCol="0">
            <a:spAutoFit/>
          </a:bodyPr>
          <a:lstStyle/>
          <a:p>
            <a:r>
              <a:rPr kumimoji="1" lang="ja-JP" altLang="en-US" sz="2000" b="1" dirty="0">
                <a:latin typeface="Meiryo UI" panose="020B0604030504040204" pitchFamily="50" charset="-128"/>
                <a:ea typeface="Meiryo UI" panose="020B0604030504040204" pitchFamily="50" charset="-128"/>
              </a:rPr>
              <a:t>神経発達障害</a:t>
            </a:r>
          </a:p>
        </p:txBody>
      </p:sp>
      <p:sp>
        <p:nvSpPr>
          <p:cNvPr id="13" name="テキスト ボックス 12"/>
          <p:cNvSpPr txBox="1"/>
          <p:nvPr/>
        </p:nvSpPr>
        <p:spPr>
          <a:xfrm>
            <a:off x="662608" y="2244391"/>
            <a:ext cx="1789045" cy="400110"/>
          </a:xfrm>
          <a:prstGeom prst="rect">
            <a:avLst/>
          </a:prstGeom>
          <a:noFill/>
        </p:spPr>
        <p:txBody>
          <a:bodyPr wrap="square" rtlCol="0">
            <a:spAutoFit/>
          </a:bodyPr>
          <a:lstStyle/>
          <a:p>
            <a:r>
              <a:rPr kumimoji="1" lang="ja-JP" altLang="en-US" sz="2000" b="1" dirty="0">
                <a:latin typeface="Meiryo UI" panose="020B0604030504040204" pitchFamily="50" charset="-128"/>
                <a:ea typeface="Meiryo UI" panose="020B0604030504040204" pitchFamily="50" charset="-128"/>
              </a:rPr>
              <a:t>統合失調症</a:t>
            </a:r>
          </a:p>
        </p:txBody>
      </p:sp>
      <p:sp>
        <p:nvSpPr>
          <p:cNvPr id="14" name="テキスト ボックス 13"/>
          <p:cNvSpPr txBox="1"/>
          <p:nvPr/>
        </p:nvSpPr>
        <p:spPr>
          <a:xfrm>
            <a:off x="662608" y="2921238"/>
            <a:ext cx="1789045" cy="400110"/>
          </a:xfrm>
          <a:prstGeom prst="rect">
            <a:avLst/>
          </a:prstGeom>
          <a:noFill/>
        </p:spPr>
        <p:txBody>
          <a:bodyPr wrap="square" rtlCol="0">
            <a:spAutoFit/>
          </a:bodyPr>
          <a:lstStyle/>
          <a:p>
            <a:r>
              <a:rPr kumimoji="1" lang="ja-JP" altLang="en-US" sz="2000" b="1" dirty="0">
                <a:latin typeface="Meiryo UI" panose="020B0604030504040204" pitchFamily="50" charset="-128"/>
                <a:ea typeface="Meiryo UI" panose="020B0604030504040204" pitchFamily="50" charset="-128"/>
              </a:rPr>
              <a:t>双極性障害</a:t>
            </a:r>
          </a:p>
        </p:txBody>
      </p:sp>
      <p:sp>
        <p:nvSpPr>
          <p:cNvPr id="16" name="テキスト ボックス 15"/>
          <p:cNvSpPr txBox="1"/>
          <p:nvPr/>
        </p:nvSpPr>
        <p:spPr>
          <a:xfrm>
            <a:off x="662608" y="3559745"/>
            <a:ext cx="1789045" cy="400110"/>
          </a:xfrm>
          <a:prstGeom prst="rect">
            <a:avLst/>
          </a:prstGeom>
          <a:noFill/>
        </p:spPr>
        <p:txBody>
          <a:bodyPr wrap="square" rtlCol="0">
            <a:spAutoFit/>
          </a:bodyPr>
          <a:lstStyle/>
          <a:p>
            <a:r>
              <a:rPr kumimoji="1" lang="ja-JP" altLang="en-US" sz="2000" b="1" dirty="0">
                <a:latin typeface="Meiryo UI" panose="020B0604030504040204" pitchFamily="50" charset="-128"/>
                <a:ea typeface="Meiryo UI" panose="020B0604030504040204" pitchFamily="50" charset="-128"/>
              </a:rPr>
              <a:t>うつ病</a:t>
            </a:r>
          </a:p>
        </p:txBody>
      </p:sp>
      <p:sp>
        <p:nvSpPr>
          <p:cNvPr id="17" name="テキスト ボックス 16"/>
          <p:cNvSpPr txBox="1"/>
          <p:nvPr/>
        </p:nvSpPr>
        <p:spPr>
          <a:xfrm>
            <a:off x="662608" y="4194082"/>
            <a:ext cx="1789045" cy="400110"/>
          </a:xfrm>
          <a:prstGeom prst="rect">
            <a:avLst/>
          </a:prstGeom>
          <a:noFill/>
        </p:spPr>
        <p:txBody>
          <a:bodyPr wrap="square" rtlCol="0">
            <a:spAutoFit/>
          </a:bodyPr>
          <a:lstStyle/>
          <a:p>
            <a:r>
              <a:rPr lang="ja-JP" altLang="en-US" sz="2000" b="1" dirty="0">
                <a:latin typeface="Meiryo UI" panose="020B0604030504040204" pitchFamily="50" charset="-128"/>
                <a:ea typeface="Meiryo UI" panose="020B0604030504040204" pitchFamily="50" charset="-128"/>
              </a:rPr>
              <a:t>不安症</a:t>
            </a:r>
            <a:endParaRPr kumimoji="1" lang="ja-JP" altLang="en-US" sz="2000" b="1" dirty="0">
              <a:latin typeface="Meiryo UI" panose="020B0604030504040204" pitchFamily="50" charset="-128"/>
              <a:ea typeface="Meiryo UI" panose="020B0604030504040204" pitchFamily="50" charset="-128"/>
            </a:endParaRPr>
          </a:p>
        </p:txBody>
      </p:sp>
      <p:sp>
        <p:nvSpPr>
          <p:cNvPr id="18" name="テキスト ボックス 17"/>
          <p:cNvSpPr txBox="1"/>
          <p:nvPr/>
        </p:nvSpPr>
        <p:spPr>
          <a:xfrm>
            <a:off x="662608" y="4823352"/>
            <a:ext cx="1789045" cy="400110"/>
          </a:xfrm>
          <a:prstGeom prst="rect">
            <a:avLst/>
          </a:prstGeom>
          <a:noFill/>
        </p:spPr>
        <p:txBody>
          <a:bodyPr wrap="square" rtlCol="0">
            <a:spAutoFit/>
          </a:bodyPr>
          <a:lstStyle/>
          <a:p>
            <a:r>
              <a:rPr lang="ja-JP" altLang="en-US" sz="2000" b="1" dirty="0">
                <a:latin typeface="Meiryo UI" panose="020B0604030504040204" pitchFamily="50" charset="-128"/>
                <a:ea typeface="Meiryo UI" panose="020B0604030504040204" pitchFamily="50" charset="-128"/>
              </a:rPr>
              <a:t>脅迫症</a:t>
            </a:r>
            <a:endParaRPr kumimoji="1" lang="ja-JP" altLang="en-US" sz="2000" b="1" dirty="0">
              <a:latin typeface="Meiryo UI" panose="020B0604030504040204" pitchFamily="50" charset="-128"/>
              <a:ea typeface="Meiryo UI" panose="020B0604030504040204" pitchFamily="50" charset="-128"/>
            </a:endParaRPr>
          </a:p>
        </p:txBody>
      </p:sp>
      <p:sp>
        <p:nvSpPr>
          <p:cNvPr id="21" name="テキスト ボックス 20"/>
          <p:cNvSpPr txBox="1"/>
          <p:nvPr/>
        </p:nvSpPr>
        <p:spPr>
          <a:xfrm>
            <a:off x="662608" y="5383681"/>
            <a:ext cx="1789045" cy="400110"/>
          </a:xfrm>
          <a:prstGeom prst="rect">
            <a:avLst/>
          </a:prstGeom>
          <a:noFill/>
        </p:spPr>
        <p:txBody>
          <a:bodyPr wrap="square" rtlCol="0">
            <a:spAutoFit/>
          </a:bodyPr>
          <a:lstStyle/>
          <a:p>
            <a:r>
              <a:rPr lang="en-US" altLang="ja-JP" sz="2000" b="1" dirty="0">
                <a:latin typeface="Meiryo UI" panose="020B0604030504040204" pitchFamily="50" charset="-128"/>
                <a:ea typeface="Meiryo UI" panose="020B0604030504040204" pitchFamily="50" charset="-128"/>
              </a:rPr>
              <a:t>PTSD</a:t>
            </a:r>
            <a:endParaRPr kumimoji="1" lang="ja-JP" altLang="en-US" sz="2000" b="1" dirty="0">
              <a:latin typeface="Meiryo UI" panose="020B0604030504040204" pitchFamily="50" charset="-128"/>
              <a:ea typeface="Meiryo UI" panose="020B0604030504040204" pitchFamily="50" charset="-128"/>
            </a:endParaRPr>
          </a:p>
        </p:txBody>
      </p:sp>
      <p:sp>
        <p:nvSpPr>
          <p:cNvPr id="22" name="テキスト ボックス 21"/>
          <p:cNvSpPr txBox="1"/>
          <p:nvPr/>
        </p:nvSpPr>
        <p:spPr>
          <a:xfrm>
            <a:off x="662608" y="5964344"/>
            <a:ext cx="1789045" cy="400110"/>
          </a:xfrm>
          <a:prstGeom prst="rect">
            <a:avLst/>
          </a:prstGeom>
          <a:noFill/>
        </p:spPr>
        <p:txBody>
          <a:bodyPr wrap="square" rtlCol="0">
            <a:spAutoFit/>
          </a:bodyPr>
          <a:lstStyle/>
          <a:p>
            <a:r>
              <a:rPr kumimoji="1" lang="ja-JP" altLang="en-US" sz="2000" b="1" dirty="0">
                <a:latin typeface="Meiryo UI" panose="020B0604030504040204" pitchFamily="50" charset="-128"/>
                <a:ea typeface="Meiryo UI" panose="020B0604030504040204" pitchFamily="50" charset="-128"/>
              </a:rPr>
              <a:t>解離性障害</a:t>
            </a:r>
          </a:p>
        </p:txBody>
      </p:sp>
      <p:sp>
        <p:nvSpPr>
          <p:cNvPr id="23" name="テキスト ボックス 22"/>
          <p:cNvSpPr txBox="1"/>
          <p:nvPr/>
        </p:nvSpPr>
        <p:spPr>
          <a:xfrm>
            <a:off x="3008245" y="1537658"/>
            <a:ext cx="1789045" cy="400110"/>
          </a:xfrm>
          <a:prstGeom prst="rect">
            <a:avLst/>
          </a:prstGeom>
          <a:noFill/>
        </p:spPr>
        <p:txBody>
          <a:bodyPr wrap="square" rtlCol="0">
            <a:spAutoFit/>
          </a:bodyPr>
          <a:lstStyle/>
          <a:p>
            <a:r>
              <a:rPr kumimoji="1" lang="ja-JP" altLang="en-US" sz="2000" b="1" dirty="0">
                <a:latin typeface="Meiryo UI" panose="020B0604030504040204" pitchFamily="50" charset="-128"/>
                <a:ea typeface="Meiryo UI" panose="020B0604030504040204" pitchFamily="50" charset="-128"/>
              </a:rPr>
              <a:t>身体症状症</a:t>
            </a:r>
          </a:p>
        </p:txBody>
      </p:sp>
      <p:sp>
        <p:nvSpPr>
          <p:cNvPr id="24" name="テキスト ボックス 23"/>
          <p:cNvSpPr txBox="1"/>
          <p:nvPr/>
        </p:nvSpPr>
        <p:spPr>
          <a:xfrm>
            <a:off x="3021497" y="2202220"/>
            <a:ext cx="1789045" cy="400110"/>
          </a:xfrm>
          <a:prstGeom prst="rect">
            <a:avLst/>
          </a:prstGeom>
          <a:noFill/>
        </p:spPr>
        <p:txBody>
          <a:bodyPr wrap="square" rtlCol="0">
            <a:spAutoFit/>
          </a:bodyPr>
          <a:lstStyle/>
          <a:p>
            <a:r>
              <a:rPr kumimoji="1" lang="ja-JP" altLang="en-US" sz="2000" b="1" dirty="0">
                <a:latin typeface="Meiryo UI" panose="020B0604030504040204" pitchFamily="50" charset="-128"/>
                <a:ea typeface="Meiryo UI" panose="020B0604030504040204" pitchFamily="50" charset="-128"/>
              </a:rPr>
              <a:t>摂食障害</a:t>
            </a:r>
          </a:p>
        </p:txBody>
      </p:sp>
      <p:sp>
        <p:nvSpPr>
          <p:cNvPr id="12" name="テキスト ボックス 11"/>
          <p:cNvSpPr txBox="1"/>
          <p:nvPr/>
        </p:nvSpPr>
        <p:spPr>
          <a:xfrm>
            <a:off x="662608" y="1864218"/>
            <a:ext cx="2862470" cy="253916"/>
          </a:xfrm>
          <a:prstGeom prst="rect">
            <a:avLst/>
          </a:prstGeom>
          <a:noFill/>
        </p:spPr>
        <p:txBody>
          <a:bodyPr wrap="square" rtlCol="0">
            <a:spAutoFit/>
          </a:bodyPr>
          <a:lstStyle/>
          <a:p>
            <a:r>
              <a:rPr lang="ja-JP" altLang="en-US" sz="1050" dirty="0">
                <a:latin typeface="游ゴシック" panose="020B0400000000000000" pitchFamily="50" charset="-128"/>
                <a:ea typeface="游ゴシック" panose="020B0400000000000000" pitchFamily="50" charset="-128"/>
              </a:rPr>
              <a:t>自閉スペクトラム症など</a:t>
            </a:r>
            <a:endParaRPr kumimoji="1" lang="ja-JP" altLang="en-US" sz="1050" dirty="0">
              <a:latin typeface="游ゴシック" panose="020B0400000000000000" pitchFamily="50" charset="-128"/>
              <a:ea typeface="游ゴシック" panose="020B0400000000000000" pitchFamily="50" charset="-128"/>
            </a:endParaRPr>
          </a:p>
        </p:txBody>
      </p:sp>
      <p:sp>
        <p:nvSpPr>
          <p:cNvPr id="25" name="テキスト ボックス 24"/>
          <p:cNvSpPr txBox="1"/>
          <p:nvPr/>
        </p:nvSpPr>
        <p:spPr>
          <a:xfrm>
            <a:off x="675859" y="4528018"/>
            <a:ext cx="2478160" cy="253916"/>
          </a:xfrm>
          <a:prstGeom prst="rect">
            <a:avLst/>
          </a:prstGeom>
          <a:noFill/>
        </p:spPr>
        <p:txBody>
          <a:bodyPr wrap="square" rtlCol="0">
            <a:spAutoFit/>
          </a:bodyPr>
          <a:lstStyle/>
          <a:p>
            <a:r>
              <a:rPr lang="ja-JP" altLang="en-US" sz="1050" b="1" dirty="0">
                <a:solidFill>
                  <a:srgbClr val="C00000"/>
                </a:solidFill>
                <a:latin typeface="游ゴシック" panose="020B0400000000000000" pitchFamily="50" charset="-128"/>
                <a:ea typeface="游ゴシック" panose="020B0400000000000000" pitchFamily="50" charset="-128"/>
              </a:rPr>
              <a:t>パニック症</a:t>
            </a:r>
            <a:r>
              <a:rPr lang="ja-JP" altLang="en-US" sz="1050" dirty="0">
                <a:latin typeface="游ゴシック" panose="020B0400000000000000" pitchFamily="50" charset="-128"/>
                <a:ea typeface="游ゴシック" panose="020B0400000000000000" pitchFamily="50" charset="-128"/>
              </a:rPr>
              <a:t>、社交不安症、恐怖症など</a:t>
            </a:r>
            <a:endParaRPr kumimoji="1" lang="ja-JP" altLang="en-US" sz="1050" dirty="0">
              <a:latin typeface="游ゴシック" panose="020B0400000000000000" pitchFamily="50" charset="-128"/>
              <a:ea typeface="游ゴシック" panose="020B0400000000000000" pitchFamily="50" charset="-128"/>
            </a:endParaRPr>
          </a:p>
        </p:txBody>
      </p:sp>
      <p:sp>
        <p:nvSpPr>
          <p:cNvPr id="26" name="テキスト ボックス 25"/>
          <p:cNvSpPr txBox="1"/>
          <p:nvPr/>
        </p:nvSpPr>
        <p:spPr>
          <a:xfrm>
            <a:off x="2994992" y="2905271"/>
            <a:ext cx="2120349" cy="400110"/>
          </a:xfrm>
          <a:prstGeom prst="rect">
            <a:avLst/>
          </a:prstGeom>
          <a:noFill/>
        </p:spPr>
        <p:txBody>
          <a:bodyPr wrap="square" rtlCol="0">
            <a:spAutoFit/>
          </a:bodyPr>
          <a:lstStyle/>
          <a:p>
            <a:r>
              <a:rPr kumimoji="1" lang="ja-JP" altLang="en-US" sz="2000" b="1" dirty="0">
                <a:latin typeface="Meiryo UI" panose="020B0604030504040204" pitchFamily="50" charset="-128"/>
                <a:ea typeface="Meiryo UI" panose="020B0604030504040204" pitchFamily="50" charset="-128"/>
              </a:rPr>
              <a:t>睡眠・覚醒障害</a:t>
            </a:r>
          </a:p>
        </p:txBody>
      </p:sp>
      <p:sp>
        <p:nvSpPr>
          <p:cNvPr id="27" name="テキスト ボックス 26"/>
          <p:cNvSpPr txBox="1"/>
          <p:nvPr/>
        </p:nvSpPr>
        <p:spPr>
          <a:xfrm>
            <a:off x="2994991" y="3559745"/>
            <a:ext cx="2120349" cy="400110"/>
          </a:xfrm>
          <a:prstGeom prst="rect">
            <a:avLst/>
          </a:prstGeom>
          <a:noFill/>
        </p:spPr>
        <p:txBody>
          <a:bodyPr wrap="square" rtlCol="0">
            <a:spAutoFit/>
          </a:bodyPr>
          <a:lstStyle/>
          <a:p>
            <a:r>
              <a:rPr kumimoji="1" lang="ja-JP" altLang="en-US" sz="2000" b="1" dirty="0">
                <a:latin typeface="Meiryo UI" panose="020B0604030504040204" pitchFamily="50" charset="-128"/>
                <a:ea typeface="Meiryo UI" panose="020B0604030504040204" pitchFamily="50" charset="-128"/>
              </a:rPr>
              <a:t>性別違和</a:t>
            </a:r>
          </a:p>
        </p:txBody>
      </p:sp>
      <p:sp>
        <p:nvSpPr>
          <p:cNvPr id="28" name="テキスト ボックス 27"/>
          <p:cNvSpPr txBox="1"/>
          <p:nvPr/>
        </p:nvSpPr>
        <p:spPr>
          <a:xfrm>
            <a:off x="3034747" y="4785252"/>
            <a:ext cx="2120349" cy="400110"/>
          </a:xfrm>
          <a:prstGeom prst="rect">
            <a:avLst/>
          </a:prstGeom>
          <a:noFill/>
        </p:spPr>
        <p:txBody>
          <a:bodyPr wrap="square" rtlCol="0">
            <a:spAutoFit/>
          </a:bodyPr>
          <a:lstStyle/>
          <a:p>
            <a:r>
              <a:rPr kumimoji="1" lang="ja-JP" altLang="en-US" sz="2000" b="1" dirty="0">
                <a:latin typeface="Meiryo UI" panose="020B0604030504040204" pitchFamily="50" charset="-128"/>
                <a:ea typeface="Meiryo UI" panose="020B0604030504040204" pitchFamily="50" charset="-128"/>
              </a:rPr>
              <a:t>物質関連障害</a:t>
            </a:r>
          </a:p>
        </p:txBody>
      </p:sp>
      <p:sp>
        <p:nvSpPr>
          <p:cNvPr id="29" name="テキスト ボックス 28"/>
          <p:cNvSpPr txBox="1"/>
          <p:nvPr/>
        </p:nvSpPr>
        <p:spPr>
          <a:xfrm>
            <a:off x="3008243" y="4183428"/>
            <a:ext cx="2120349" cy="400110"/>
          </a:xfrm>
          <a:prstGeom prst="rect">
            <a:avLst/>
          </a:prstGeom>
          <a:noFill/>
        </p:spPr>
        <p:txBody>
          <a:bodyPr wrap="square" rtlCol="0">
            <a:spAutoFit/>
          </a:bodyPr>
          <a:lstStyle/>
          <a:p>
            <a:r>
              <a:rPr lang="ja-JP" altLang="en-US" sz="2000" b="1" dirty="0">
                <a:latin typeface="Meiryo UI" panose="020B0604030504040204" pitchFamily="50" charset="-128"/>
                <a:ea typeface="Meiryo UI" panose="020B0604030504040204" pitchFamily="50" charset="-128"/>
              </a:rPr>
              <a:t>神経認知障害</a:t>
            </a:r>
            <a:endParaRPr kumimoji="1" lang="ja-JP" altLang="en-US" sz="2000" b="1" dirty="0">
              <a:latin typeface="Meiryo UI" panose="020B0604030504040204" pitchFamily="50" charset="-128"/>
              <a:ea typeface="Meiryo UI" panose="020B0604030504040204" pitchFamily="50" charset="-128"/>
            </a:endParaRPr>
          </a:p>
        </p:txBody>
      </p:sp>
      <p:sp>
        <p:nvSpPr>
          <p:cNvPr id="30" name="テキスト ボックス 29"/>
          <p:cNvSpPr txBox="1"/>
          <p:nvPr/>
        </p:nvSpPr>
        <p:spPr>
          <a:xfrm>
            <a:off x="3034747" y="5432021"/>
            <a:ext cx="2120349" cy="400110"/>
          </a:xfrm>
          <a:prstGeom prst="rect">
            <a:avLst/>
          </a:prstGeom>
          <a:noFill/>
        </p:spPr>
        <p:txBody>
          <a:bodyPr wrap="square" rtlCol="0">
            <a:spAutoFit/>
          </a:bodyPr>
          <a:lstStyle/>
          <a:p>
            <a:r>
              <a:rPr kumimoji="1" lang="ja-JP" altLang="en-US" sz="2000" b="1" dirty="0">
                <a:latin typeface="Meiryo UI" panose="020B0604030504040204" pitchFamily="50" charset="-128"/>
                <a:ea typeface="Meiryo UI" panose="020B0604030504040204" pitchFamily="50" charset="-128"/>
              </a:rPr>
              <a:t>パーソナリティ障害</a:t>
            </a:r>
          </a:p>
        </p:txBody>
      </p:sp>
      <p:sp>
        <p:nvSpPr>
          <p:cNvPr id="31" name="テキスト ボックス 30"/>
          <p:cNvSpPr txBox="1"/>
          <p:nvPr/>
        </p:nvSpPr>
        <p:spPr>
          <a:xfrm>
            <a:off x="3021497" y="5965518"/>
            <a:ext cx="2120349" cy="400110"/>
          </a:xfrm>
          <a:prstGeom prst="rect">
            <a:avLst/>
          </a:prstGeom>
          <a:noFill/>
        </p:spPr>
        <p:txBody>
          <a:bodyPr wrap="square" rtlCol="0">
            <a:spAutoFit/>
          </a:bodyPr>
          <a:lstStyle/>
          <a:p>
            <a:r>
              <a:rPr lang="ja-JP" altLang="en-US" sz="2000" b="1" dirty="0">
                <a:latin typeface="Meiryo UI" panose="020B0604030504040204" pitchFamily="50" charset="-128"/>
                <a:ea typeface="Meiryo UI" panose="020B0604030504040204" pitchFamily="50" charset="-128"/>
              </a:rPr>
              <a:t>パラフィリア</a:t>
            </a:r>
            <a:endParaRPr kumimoji="1" lang="ja-JP" altLang="en-US" sz="2000" b="1" dirty="0">
              <a:latin typeface="Meiryo UI" panose="020B0604030504040204" pitchFamily="50" charset="-128"/>
              <a:ea typeface="Meiryo UI" panose="020B0604030504040204" pitchFamily="50" charset="-128"/>
            </a:endParaRPr>
          </a:p>
        </p:txBody>
      </p:sp>
      <p:sp>
        <p:nvSpPr>
          <p:cNvPr id="32" name="テキスト ボックス 31"/>
          <p:cNvSpPr txBox="1"/>
          <p:nvPr/>
        </p:nvSpPr>
        <p:spPr>
          <a:xfrm>
            <a:off x="3074503" y="1864218"/>
            <a:ext cx="2319132" cy="253916"/>
          </a:xfrm>
          <a:prstGeom prst="rect">
            <a:avLst/>
          </a:prstGeom>
          <a:noFill/>
        </p:spPr>
        <p:txBody>
          <a:bodyPr wrap="square" rtlCol="0">
            <a:spAutoFit/>
          </a:bodyPr>
          <a:lstStyle/>
          <a:p>
            <a:r>
              <a:rPr lang="ja-JP" altLang="en-US" sz="1050" dirty="0">
                <a:latin typeface="游ゴシック" panose="020B0400000000000000" pitchFamily="50" charset="-128"/>
                <a:ea typeface="游ゴシック" panose="020B0400000000000000" pitchFamily="50" charset="-128"/>
              </a:rPr>
              <a:t>転換性障害など</a:t>
            </a:r>
            <a:endParaRPr kumimoji="1" lang="ja-JP" altLang="en-US" sz="1050" dirty="0">
              <a:latin typeface="游ゴシック" panose="020B0400000000000000" pitchFamily="50" charset="-128"/>
              <a:ea typeface="游ゴシック" panose="020B0400000000000000" pitchFamily="50" charset="-128"/>
            </a:endParaRPr>
          </a:p>
        </p:txBody>
      </p:sp>
      <p:sp>
        <p:nvSpPr>
          <p:cNvPr id="33" name="テキスト ボックス 32"/>
          <p:cNvSpPr txBox="1"/>
          <p:nvPr/>
        </p:nvSpPr>
        <p:spPr>
          <a:xfrm>
            <a:off x="3074503" y="5125098"/>
            <a:ext cx="2319132" cy="253916"/>
          </a:xfrm>
          <a:prstGeom prst="rect">
            <a:avLst/>
          </a:prstGeom>
          <a:noFill/>
        </p:spPr>
        <p:txBody>
          <a:bodyPr wrap="square" rtlCol="0">
            <a:spAutoFit/>
          </a:bodyPr>
          <a:lstStyle/>
          <a:p>
            <a:r>
              <a:rPr lang="ja-JP" altLang="en-US" sz="1050" dirty="0">
                <a:latin typeface="游ゴシック" panose="020B0400000000000000" pitchFamily="50" charset="-128"/>
                <a:ea typeface="游ゴシック" panose="020B0400000000000000" pitchFamily="50" charset="-128"/>
              </a:rPr>
              <a:t>アルコール、覚醒剤など</a:t>
            </a:r>
            <a:endParaRPr kumimoji="1" lang="ja-JP" altLang="en-US" sz="1050" dirty="0">
              <a:latin typeface="游ゴシック" panose="020B0400000000000000" pitchFamily="50" charset="-128"/>
              <a:ea typeface="游ゴシック" panose="020B0400000000000000" pitchFamily="50" charset="-128"/>
            </a:endParaRPr>
          </a:p>
        </p:txBody>
      </p:sp>
      <p:sp>
        <p:nvSpPr>
          <p:cNvPr id="34" name="テキスト ボックス 33"/>
          <p:cNvSpPr txBox="1"/>
          <p:nvPr/>
        </p:nvSpPr>
        <p:spPr>
          <a:xfrm>
            <a:off x="689111" y="6287564"/>
            <a:ext cx="2319132" cy="253916"/>
          </a:xfrm>
          <a:prstGeom prst="rect">
            <a:avLst/>
          </a:prstGeom>
          <a:noFill/>
        </p:spPr>
        <p:txBody>
          <a:bodyPr wrap="square" rtlCol="0">
            <a:spAutoFit/>
          </a:bodyPr>
          <a:lstStyle/>
          <a:p>
            <a:r>
              <a:rPr kumimoji="1" lang="ja-JP" altLang="en-US" sz="1050" dirty="0">
                <a:latin typeface="游ゴシック" panose="020B0400000000000000" pitchFamily="50" charset="-128"/>
                <a:ea typeface="游ゴシック" panose="020B0400000000000000" pitchFamily="50" charset="-128"/>
              </a:rPr>
              <a:t>解離性同一性障害、解離性健忘など</a:t>
            </a:r>
          </a:p>
        </p:txBody>
      </p:sp>
      <p:sp>
        <p:nvSpPr>
          <p:cNvPr id="35" name="テキスト ボックス 34"/>
          <p:cNvSpPr txBox="1"/>
          <p:nvPr/>
        </p:nvSpPr>
        <p:spPr>
          <a:xfrm>
            <a:off x="6884500" y="1549040"/>
            <a:ext cx="1789045" cy="400110"/>
          </a:xfrm>
          <a:prstGeom prst="rect">
            <a:avLst/>
          </a:prstGeom>
          <a:noFill/>
        </p:spPr>
        <p:txBody>
          <a:bodyPr wrap="square" rtlCol="0">
            <a:spAutoFit/>
          </a:bodyPr>
          <a:lstStyle/>
          <a:p>
            <a:r>
              <a:rPr kumimoji="1" lang="ja-JP" altLang="en-US" sz="2000" b="1" dirty="0">
                <a:latin typeface="Meiryo UI" panose="020B0604030504040204" pitchFamily="50" charset="-128"/>
                <a:ea typeface="Meiryo UI" panose="020B0604030504040204" pitchFamily="50" charset="-128"/>
              </a:rPr>
              <a:t>脳血管障害</a:t>
            </a:r>
          </a:p>
        </p:txBody>
      </p:sp>
      <p:sp>
        <p:nvSpPr>
          <p:cNvPr id="36" name="テキスト ボックス 35"/>
          <p:cNvSpPr txBox="1"/>
          <p:nvPr/>
        </p:nvSpPr>
        <p:spPr>
          <a:xfrm>
            <a:off x="6884500" y="2125783"/>
            <a:ext cx="1789045" cy="400110"/>
          </a:xfrm>
          <a:prstGeom prst="rect">
            <a:avLst/>
          </a:prstGeom>
          <a:noFill/>
        </p:spPr>
        <p:txBody>
          <a:bodyPr wrap="square" rtlCol="0">
            <a:spAutoFit/>
          </a:bodyPr>
          <a:lstStyle/>
          <a:p>
            <a:r>
              <a:rPr kumimoji="1" lang="ja-JP" altLang="en-US" sz="2000" b="1" dirty="0">
                <a:latin typeface="Meiryo UI" panose="020B0604030504040204" pitchFamily="50" charset="-128"/>
                <a:ea typeface="Meiryo UI" panose="020B0604030504040204" pitchFamily="50" charset="-128"/>
              </a:rPr>
              <a:t>認知症</a:t>
            </a:r>
          </a:p>
        </p:txBody>
      </p:sp>
      <p:sp>
        <p:nvSpPr>
          <p:cNvPr id="37" name="テキスト ボックス 36"/>
          <p:cNvSpPr txBox="1"/>
          <p:nvPr/>
        </p:nvSpPr>
        <p:spPr>
          <a:xfrm>
            <a:off x="6884500" y="2786710"/>
            <a:ext cx="1789045" cy="400110"/>
          </a:xfrm>
          <a:prstGeom prst="rect">
            <a:avLst/>
          </a:prstGeom>
          <a:noFill/>
        </p:spPr>
        <p:txBody>
          <a:bodyPr wrap="square" rtlCol="0">
            <a:spAutoFit/>
          </a:bodyPr>
          <a:lstStyle/>
          <a:p>
            <a:r>
              <a:rPr kumimoji="1" lang="ja-JP" altLang="en-US" sz="2000" b="1" dirty="0">
                <a:latin typeface="Meiryo UI" panose="020B0604030504040204" pitchFamily="50" charset="-128"/>
                <a:ea typeface="Meiryo UI" panose="020B0604030504040204" pitchFamily="50" charset="-128"/>
              </a:rPr>
              <a:t>神経変性疾患</a:t>
            </a:r>
          </a:p>
        </p:txBody>
      </p:sp>
      <p:sp>
        <p:nvSpPr>
          <p:cNvPr id="38" name="テキスト ボックス 37"/>
          <p:cNvSpPr txBox="1"/>
          <p:nvPr/>
        </p:nvSpPr>
        <p:spPr>
          <a:xfrm>
            <a:off x="6884499" y="3475398"/>
            <a:ext cx="1789045" cy="400110"/>
          </a:xfrm>
          <a:prstGeom prst="rect">
            <a:avLst/>
          </a:prstGeom>
          <a:noFill/>
        </p:spPr>
        <p:txBody>
          <a:bodyPr wrap="square" rtlCol="0">
            <a:spAutoFit/>
          </a:bodyPr>
          <a:lstStyle/>
          <a:p>
            <a:r>
              <a:rPr kumimoji="1" lang="ja-JP" altLang="en-US" sz="2000" b="1" dirty="0">
                <a:latin typeface="Meiryo UI" panose="020B0604030504040204" pitchFamily="50" charset="-128"/>
                <a:ea typeface="Meiryo UI" panose="020B0604030504040204" pitchFamily="50" charset="-128"/>
              </a:rPr>
              <a:t>脱髄性疾患</a:t>
            </a:r>
          </a:p>
        </p:txBody>
      </p:sp>
      <p:sp>
        <p:nvSpPr>
          <p:cNvPr id="39" name="テキスト ボックス 38"/>
          <p:cNvSpPr txBox="1"/>
          <p:nvPr/>
        </p:nvSpPr>
        <p:spPr>
          <a:xfrm>
            <a:off x="6897752" y="4127908"/>
            <a:ext cx="1789045" cy="400110"/>
          </a:xfrm>
          <a:prstGeom prst="rect">
            <a:avLst/>
          </a:prstGeom>
          <a:noFill/>
        </p:spPr>
        <p:txBody>
          <a:bodyPr wrap="square" rtlCol="0">
            <a:spAutoFit/>
          </a:bodyPr>
          <a:lstStyle/>
          <a:p>
            <a:r>
              <a:rPr kumimoji="1" lang="ja-JP" altLang="en-US" sz="2000" b="1" dirty="0">
                <a:latin typeface="Meiryo UI" panose="020B0604030504040204" pitchFamily="50" charset="-128"/>
                <a:ea typeface="Meiryo UI" panose="020B0604030504040204" pitchFamily="50" charset="-128"/>
              </a:rPr>
              <a:t>感染性疾患</a:t>
            </a:r>
          </a:p>
        </p:txBody>
      </p:sp>
      <p:sp>
        <p:nvSpPr>
          <p:cNvPr id="41" name="テキスト ボックス 40"/>
          <p:cNvSpPr txBox="1"/>
          <p:nvPr/>
        </p:nvSpPr>
        <p:spPr>
          <a:xfrm>
            <a:off x="6897752" y="4755589"/>
            <a:ext cx="1789045" cy="400110"/>
          </a:xfrm>
          <a:prstGeom prst="rect">
            <a:avLst/>
          </a:prstGeom>
          <a:noFill/>
        </p:spPr>
        <p:txBody>
          <a:bodyPr wrap="square" rtlCol="0">
            <a:spAutoFit/>
          </a:bodyPr>
          <a:lstStyle/>
          <a:p>
            <a:r>
              <a:rPr kumimoji="1" lang="ja-JP" altLang="en-US" sz="2000" b="1" dirty="0">
                <a:latin typeface="Meiryo UI" panose="020B0604030504040204" pitchFamily="50" charset="-128"/>
                <a:ea typeface="Meiryo UI" panose="020B0604030504040204" pitchFamily="50" charset="-128"/>
              </a:rPr>
              <a:t>抹消神経疾患</a:t>
            </a:r>
          </a:p>
        </p:txBody>
      </p:sp>
      <p:sp>
        <p:nvSpPr>
          <p:cNvPr id="42" name="テキスト ボックス 41"/>
          <p:cNvSpPr txBox="1"/>
          <p:nvPr/>
        </p:nvSpPr>
        <p:spPr>
          <a:xfrm>
            <a:off x="6867787" y="5392511"/>
            <a:ext cx="1789045" cy="400110"/>
          </a:xfrm>
          <a:prstGeom prst="rect">
            <a:avLst/>
          </a:prstGeom>
          <a:noFill/>
        </p:spPr>
        <p:txBody>
          <a:bodyPr wrap="square" rtlCol="0">
            <a:spAutoFit/>
          </a:bodyPr>
          <a:lstStyle/>
          <a:p>
            <a:r>
              <a:rPr kumimoji="1" lang="ja-JP" altLang="en-US" sz="2000" b="1" dirty="0">
                <a:latin typeface="Meiryo UI" panose="020B0604030504040204" pitchFamily="50" charset="-128"/>
                <a:ea typeface="Meiryo UI" panose="020B0604030504040204" pitchFamily="50" charset="-128"/>
              </a:rPr>
              <a:t>機能性疾患</a:t>
            </a:r>
          </a:p>
        </p:txBody>
      </p:sp>
      <p:sp>
        <p:nvSpPr>
          <p:cNvPr id="43" name="テキスト ボックス 42"/>
          <p:cNvSpPr txBox="1"/>
          <p:nvPr/>
        </p:nvSpPr>
        <p:spPr>
          <a:xfrm>
            <a:off x="6897752" y="6063985"/>
            <a:ext cx="2809465" cy="400110"/>
          </a:xfrm>
          <a:prstGeom prst="rect">
            <a:avLst/>
          </a:prstGeom>
          <a:noFill/>
        </p:spPr>
        <p:txBody>
          <a:bodyPr wrap="square" rtlCol="0">
            <a:spAutoFit/>
          </a:bodyPr>
          <a:lstStyle/>
          <a:p>
            <a:r>
              <a:rPr kumimoji="1" lang="ja-JP" altLang="en-US" sz="2000" b="1" dirty="0">
                <a:latin typeface="Meiryo UI" panose="020B0604030504040204" pitchFamily="50" charset="-128"/>
                <a:ea typeface="Meiryo UI" panose="020B0604030504040204" pitchFamily="50" charset="-128"/>
              </a:rPr>
              <a:t>筋疾患、脊椎・脊髄疾患</a:t>
            </a:r>
          </a:p>
        </p:txBody>
      </p:sp>
      <p:sp>
        <p:nvSpPr>
          <p:cNvPr id="44" name="テキスト ボックス 43"/>
          <p:cNvSpPr txBox="1"/>
          <p:nvPr/>
        </p:nvSpPr>
        <p:spPr>
          <a:xfrm>
            <a:off x="9385848" y="1537658"/>
            <a:ext cx="2501349" cy="400110"/>
          </a:xfrm>
          <a:prstGeom prst="rect">
            <a:avLst/>
          </a:prstGeom>
          <a:noFill/>
        </p:spPr>
        <p:txBody>
          <a:bodyPr wrap="square" rtlCol="0">
            <a:spAutoFit/>
          </a:bodyPr>
          <a:lstStyle/>
          <a:p>
            <a:r>
              <a:rPr kumimoji="1" lang="ja-JP" altLang="en-US" sz="2000" b="1" dirty="0">
                <a:latin typeface="Meiryo UI" panose="020B0604030504040204" pitchFamily="50" charset="-128"/>
                <a:ea typeface="Meiryo UI" panose="020B0604030504040204" pitchFamily="50" charset="-128"/>
              </a:rPr>
              <a:t>奇形、周産期障害</a:t>
            </a:r>
          </a:p>
        </p:txBody>
      </p:sp>
      <p:pic>
        <p:nvPicPr>
          <p:cNvPr id="45" name="図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61074" y="3437723"/>
            <a:ext cx="1574193" cy="1439077"/>
          </a:xfrm>
          <a:prstGeom prst="rect">
            <a:avLst/>
          </a:prstGeom>
        </p:spPr>
      </p:pic>
      <p:sp>
        <p:nvSpPr>
          <p:cNvPr id="46" name="テキスト ボックス 45"/>
          <p:cNvSpPr txBox="1"/>
          <p:nvPr/>
        </p:nvSpPr>
        <p:spPr>
          <a:xfrm>
            <a:off x="9385848" y="2137118"/>
            <a:ext cx="2501349" cy="400110"/>
          </a:xfrm>
          <a:prstGeom prst="rect">
            <a:avLst/>
          </a:prstGeom>
          <a:noFill/>
        </p:spPr>
        <p:txBody>
          <a:bodyPr wrap="square" rtlCol="0">
            <a:spAutoFit/>
          </a:bodyPr>
          <a:lstStyle/>
          <a:p>
            <a:r>
              <a:rPr kumimoji="1" lang="ja-JP" altLang="en-US" sz="2000" b="1" dirty="0">
                <a:latin typeface="Meiryo UI" panose="020B0604030504040204" pitchFamily="50" charset="-128"/>
                <a:ea typeface="Meiryo UI" panose="020B0604030504040204" pitchFamily="50" charset="-128"/>
              </a:rPr>
              <a:t>腫瘍、外傷</a:t>
            </a:r>
          </a:p>
        </p:txBody>
      </p:sp>
      <p:sp>
        <p:nvSpPr>
          <p:cNvPr id="47" name="テキスト ボックス 46"/>
          <p:cNvSpPr txBox="1"/>
          <p:nvPr/>
        </p:nvSpPr>
        <p:spPr>
          <a:xfrm>
            <a:off x="9385848" y="2783106"/>
            <a:ext cx="2501349" cy="400110"/>
          </a:xfrm>
          <a:prstGeom prst="rect">
            <a:avLst/>
          </a:prstGeom>
          <a:noFill/>
        </p:spPr>
        <p:txBody>
          <a:bodyPr wrap="square" rtlCol="0">
            <a:spAutoFit/>
          </a:bodyPr>
          <a:lstStyle/>
          <a:p>
            <a:r>
              <a:rPr kumimoji="1" lang="ja-JP" altLang="en-US" sz="2000" b="1" dirty="0">
                <a:latin typeface="Meiryo UI" panose="020B0604030504040204" pitchFamily="50" charset="-128"/>
                <a:ea typeface="Meiryo UI" panose="020B0604030504040204" pitchFamily="50" charset="-128"/>
              </a:rPr>
              <a:t>先天性代謝異常</a:t>
            </a:r>
          </a:p>
        </p:txBody>
      </p:sp>
      <p:sp>
        <p:nvSpPr>
          <p:cNvPr id="48" name="テキスト ボックス 47"/>
          <p:cNvSpPr txBox="1"/>
          <p:nvPr/>
        </p:nvSpPr>
        <p:spPr>
          <a:xfrm>
            <a:off x="8945216" y="4124868"/>
            <a:ext cx="2886700" cy="400110"/>
          </a:xfrm>
          <a:prstGeom prst="rect">
            <a:avLst/>
          </a:prstGeom>
          <a:noFill/>
        </p:spPr>
        <p:txBody>
          <a:bodyPr wrap="square" rtlCol="0">
            <a:spAutoFit/>
          </a:bodyPr>
          <a:lstStyle/>
          <a:p>
            <a:r>
              <a:rPr kumimoji="1" lang="ja-JP" altLang="en-US" sz="2000" b="1" dirty="0">
                <a:latin typeface="Meiryo UI" panose="020B0604030504040204" pitchFamily="50" charset="-128"/>
                <a:ea typeface="Meiryo UI" panose="020B0604030504040204" pitchFamily="50" charset="-128"/>
              </a:rPr>
              <a:t>ビタミン欠乏性神経疾患</a:t>
            </a:r>
          </a:p>
        </p:txBody>
      </p:sp>
      <p:sp>
        <p:nvSpPr>
          <p:cNvPr id="49" name="テキスト ボックス 48"/>
          <p:cNvSpPr txBox="1"/>
          <p:nvPr/>
        </p:nvSpPr>
        <p:spPr>
          <a:xfrm>
            <a:off x="9385848" y="3475398"/>
            <a:ext cx="2315820" cy="400110"/>
          </a:xfrm>
          <a:prstGeom prst="rect">
            <a:avLst/>
          </a:prstGeom>
          <a:noFill/>
        </p:spPr>
        <p:txBody>
          <a:bodyPr wrap="square" rtlCol="0">
            <a:spAutoFit/>
          </a:bodyPr>
          <a:lstStyle/>
          <a:p>
            <a:r>
              <a:rPr lang="ja-JP" altLang="en-US" sz="2000" b="1" dirty="0">
                <a:latin typeface="Meiryo UI" panose="020B0604030504040204" pitchFamily="50" charset="-128"/>
                <a:ea typeface="Meiryo UI" panose="020B0604030504040204" pitchFamily="50" charset="-128"/>
              </a:rPr>
              <a:t>中毒性神経</a:t>
            </a:r>
            <a:r>
              <a:rPr kumimoji="1" lang="ja-JP" altLang="en-US" sz="2000" b="1" dirty="0">
                <a:latin typeface="Meiryo UI" panose="020B0604030504040204" pitchFamily="50" charset="-128"/>
                <a:ea typeface="Meiryo UI" panose="020B0604030504040204" pitchFamily="50" charset="-128"/>
              </a:rPr>
              <a:t>疾患</a:t>
            </a:r>
          </a:p>
        </p:txBody>
      </p:sp>
      <p:sp>
        <p:nvSpPr>
          <p:cNvPr id="51" name="テキスト ボックス 50"/>
          <p:cNvSpPr txBox="1"/>
          <p:nvPr/>
        </p:nvSpPr>
        <p:spPr>
          <a:xfrm>
            <a:off x="8724376" y="4753450"/>
            <a:ext cx="3125242" cy="400110"/>
          </a:xfrm>
          <a:prstGeom prst="rect">
            <a:avLst/>
          </a:prstGeom>
          <a:noFill/>
        </p:spPr>
        <p:txBody>
          <a:bodyPr wrap="square" rtlCol="0">
            <a:spAutoFit/>
          </a:bodyPr>
          <a:lstStyle/>
          <a:p>
            <a:r>
              <a:rPr kumimoji="1" lang="ja-JP" altLang="en-US" sz="2000" b="1" dirty="0">
                <a:latin typeface="Meiryo UI" panose="020B0604030504040204" pitchFamily="50" charset="-128"/>
                <a:ea typeface="Meiryo UI" panose="020B0604030504040204" pitchFamily="50" charset="-128"/>
              </a:rPr>
              <a:t>他臓器疾患に伴う神経疾患</a:t>
            </a:r>
          </a:p>
        </p:txBody>
      </p:sp>
      <p:sp>
        <p:nvSpPr>
          <p:cNvPr id="52" name="テキスト ボックス 51"/>
          <p:cNvSpPr txBox="1"/>
          <p:nvPr/>
        </p:nvSpPr>
        <p:spPr>
          <a:xfrm>
            <a:off x="6904374" y="5711294"/>
            <a:ext cx="2319132" cy="253916"/>
          </a:xfrm>
          <a:prstGeom prst="rect">
            <a:avLst/>
          </a:prstGeom>
          <a:noFill/>
        </p:spPr>
        <p:txBody>
          <a:bodyPr wrap="square" rtlCol="0">
            <a:spAutoFit/>
          </a:bodyPr>
          <a:lstStyle/>
          <a:p>
            <a:r>
              <a:rPr lang="ja-JP" altLang="en-US" sz="1050" dirty="0">
                <a:latin typeface="游ゴシック" panose="020B0400000000000000" pitchFamily="50" charset="-128"/>
                <a:ea typeface="游ゴシック" panose="020B0400000000000000" pitchFamily="50" charset="-128"/>
              </a:rPr>
              <a:t>てんかん、ナルコレプシーなど</a:t>
            </a:r>
            <a:endParaRPr kumimoji="1" lang="ja-JP" altLang="en-US" sz="1050" dirty="0">
              <a:latin typeface="游ゴシック" panose="020B0400000000000000" pitchFamily="50" charset="-128"/>
              <a:ea typeface="游ゴシック" panose="020B0400000000000000" pitchFamily="50" charset="-128"/>
            </a:endParaRPr>
          </a:p>
        </p:txBody>
      </p:sp>
      <p:sp>
        <p:nvSpPr>
          <p:cNvPr id="53" name="テキスト ボックス 52"/>
          <p:cNvSpPr txBox="1"/>
          <p:nvPr/>
        </p:nvSpPr>
        <p:spPr>
          <a:xfrm>
            <a:off x="5261116" y="2852948"/>
            <a:ext cx="1537250" cy="584775"/>
          </a:xfrm>
          <a:prstGeom prst="rect">
            <a:avLst/>
          </a:prstGeom>
          <a:solidFill>
            <a:schemeClr val="bg1"/>
          </a:solidFill>
          <a:ln w="57150">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pPr algn="ctr"/>
            <a:r>
              <a:rPr lang="ja-JP" altLang="en-US" sz="3200" b="1" dirty="0">
                <a:latin typeface="Meiryo UI" panose="020B0604030504040204" pitchFamily="50" charset="-128"/>
                <a:ea typeface="Meiryo UI" panose="020B0604030504040204" pitchFamily="50" charset="-128"/>
              </a:rPr>
              <a:t>脳疾患</a:t>
            </a:r>
            <a:endParaRPr kumimoji="1" lang="ja-JP" altLang="en-US" sz="32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147779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p:cNvGrpSpPr/>
          <p:nvPr/>
        </p:nvGrpSpPr>
        <p:grpSpPr>
          <a:xfrm>
            <a:off x="916674" y="0"/>
            <a:ext cx="10358652" cy="584775"/>
            <a:chOff x="916674" y="0"/>
            <a:chExt cx="10358652" cy="584775"/>
          </a:xfrm>
        </p:grpSpPr>
        <p:sp>
          <p:nvSpPr>
            <p:cNvPr id="15" name="テキスト ボックス 14"/>
            <p:cNvSpPr txBox="1"/>
            <p:nvPr/>
          </p:nvSpPr>
          <p:spPr>
            <a:xfrm>
              <a:off x="916674" y="0"/>
              <a:ext cx="10358652" cy="584775"/>
            </a:xfrm>
            <a:prstGeom prst="rect">
              <a:avLst/>
            </a:prstGeom>
            <a:noFill/>
          </p:spPr>
          <p:txBody>
            <a:bodyPr wrap="square" rtlCol="0">
              <a:spAutoFit/>
            </a:bodyPr>
            <a:lstStyle/>
            <a:p>
              <a:pPr algn="ctr"/>
              <a:r>
                <a:rPr kumimoji="1" lang="ja-JP" altLang="en-US" sz="3200" b="1" dirty="0">
                  <a:latin typeface="Meiryo UI" panose="020B0604030504040204" pitchFamily="50" charset="-128"/>
                  <a:ea typeface="Meiryo UI" panose="020B0604030504040204" pitchFamily="50" charset="-128"/>
                </a:rPr>
                <a:t>精神疾患・発達障害の診断＆治療の現状</a:t>
              </a:r>
              <a:r>
                <a:rPr lang="ja-JP" altLang="en-US" sz="3200" b="1" dirty="0">
                  <a:latin typeface="Meiryo UI" panose="020B0604030504040204" pitchFamily="50" charset="-128"/>
                  <a:ea typeface="Meiryo UI" panose="020B0604030504040204" pitchFamily="50" charset="-128"/>
                </a:rPr>
                <a:t>と　　 </a:t>
              </a:r>
              <a:r>
                <a:rPr lang="ja-JP" altLang="en-US" sz="3200" b="1" dirty="0">
                  <a:solidFill>
                    <a:srgbClr val="C00000"/>
                  </a:solidFill>
                  <a:latin typeface="Meiryo UI" panose="020B0604030504040204" pitchFamily="50" charset="-128"/>
                  <a:ea typeface="Meiryo UI" panose="020B0604030504040204" pitchFamily="50" charset="-128"/>
                </a:rPr>
                <a:t>脳科学</a:t>
              </a:r>
              <a:endParaRPr kumimoji="1" lang="en-US" altLang="ja-JP" sz="3200" b="1" dirty="0">
                <a:solidFill>
                  <a:srgbClr val="C00000"/>
                </a:solidFill>
                <a:latin typeface="Meiryo UI" panose="020B0604030504040204" pitchFamily="50" charset="-128"/>
                <a:ea typeface="Meiryo UI" panose="020B0604030504040204" pitchFamily="50" charset="-128"/>
              </a:endParaRPr>
            </a:p>
          </p:txBody>
        </p:sp>
        <p:pic>
          <p:nvPicPr>
            <p:cNvPr id="9" name="図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3239" y="26203"/>
              <a:ext cx="611017" cy="558572"/>
            </a:xfrm>
            <a:prstGeom prst="rect">
              <a:avLst/>
            </a:prstGeom>
          </p:spPr>
        </p:pic>
      </p:grpSp>
      <p:sp>
        <p:nvSpPr>
          <p:cNvPr id="6" name="テキスト ボックス 5"/>
          <p:cNvSpPr txBox="1"/>
          <p:nvPr/>
        </p:nvSpPr>
        <p:spPr>
          <a:xfrm>
            <a:off x="736979" y="1241946"/>
            <a:ext cx="10836322" cy="5262979"/>
          </a:xfrm>
          <a:prstGeom prst="rect">
            <a:avLst/>
          </a:prstGeom>
          <a:noFill/>
        </p:spPr>
        <p:txBody>
          <a:bodyPr wrap="square" rtlCol="0">
            <a:spAutoFit/>
          </a:bodyPr>
          <a:lstStyle/>
          <a:p>
            <a:r>
              <a:rPr lang="ja-JP" altLang="en-US" sz="2400" dirty="0">
                <a:latin typeface="Meiryo UI" panose="020B0604030504040204" pitchFamily="50" charset="-128"/>
                <a:ea typeface="Meiryo UI" panose="020B0604030504040204" pitchFamily="50" charset="-128"/>
              </a:rPr>
              <a:t>★精神疾患の診断は、症候だけに依存し、</a:t>
            </a:r>
            <a:r>
              <a:rPr lang="ja-JP" altLang="en-US" sz="2400" b="1" dirty="0">
                <a:solidFill>
                  <a:srgbClr val="C00000"/>
                </a:solidFill>
                <a:latin typeface="Meiryo UI" panose="020B0604030504040204" pitchFamily="50" charset="-128"/>
                <a:ea typeface="Meiryo UI" panose="020B0604030504040204" pitchFamily="50" charset="-128"/>
              </a:rPr>
              <a:t>脳科学による生物学的検査は存在しない</a:t>
            </a:r>
            <a:r>
              <a:rPr lang="ja-JP" altLang="en-US" sz="2400" dirty="0">
                <a:latin typeface="Meiryo UI" panose="020B0604030504040204" pitchFamily="50" charset="-128"/>
                <a:ea typeface="Meiryo UI" panose="020B0604030504040204" pitchFamily="50" charset="-128"/>
              </a:rPr>
              <a:t>。</a:t>
            </a:r>
            <a:endParaRPr lang="en-US" altLang="ja-JP" sz="2400" dirty="0">
              <a:latin typeface="Meiryo UI" panose="020B0604030504040204" pitchFamily="50" charset="-128"/>
              <a:ea typeface="Meiryo UI" panose="020B0604030504040204" pitchFamily="50" charset="-128"/>
            </a:endParaRPr>
          </a:p>
          <a:p>
            <a:endParaRPr kumimoji="1" lang="en-US" altLang="ja-JP" sz="2400" dirty="0">
              <a:latin typeface="Meiryo UI" panose="020B0604030504040204" pitchFamily="50" charset="-128"/>
              <a:ea typeface="Meiryo UI" panose="020B0604030504040204" pitchFamily="50" charset="-128"/>
            </a:endParaRPr>
          </a:p>
          <a:p>
            <a:r>
              <a:rPr lang="ja-JP" altLang="en-US" sz="2400" dirty="0">
                <a:latin typeface="Meiryo UI" panose="020B0604030504040204" pitchFamily="50" charset="-128"/>
                <a:ea typeface="Meiryo UI" panose="020B0604030504040204" pitchFamily="50" charset="-128"/>
              </a:rPr>
              <a:t>★薬物依存や自閉症スペクトラム障害</a:t>
            </a:r>
            <a:r>
              <a:rPr lang="en-US" altLang="ja-JP" sz="2400" baseline="30000" dirty="0">
                <a:latin typeface="Meiryo UI" panose="020B0604030504040204" pitchFamily="50" charset="-128"/>
                <a:ea typeface="Meiryo UI" panose="020B0604030504040204" pitchFamily="50" charset="-128"/>
              </a:rPr>
              <a:t>※</a:t>
            </a:r>
            <a:r>
              <a:rPr lang="ja-JP" altLang="en-US" sz="2400" dirty="0">
                <a:latin typeface="Meiryo UI" panose="020B0604030504040204" pitchFamily="50" charset="-128"/>
                <a:ea typeface="Meiryo UI" panose="020B0604030504040204" pitchFamily="50" charset="-128"/>
              </a:rPr>
              <a:t>（</a:t>
            </a:r>
            <a:r>
              <a:rPr lang="en-US" altLang="ja-JP" sz="2400" dirty="0">
                <a:latin typeface="Meiryo UI" panose="020B0604030504040204" pitchFamily="50" charset="-128"/>
                <a:ea typeface="Meiryo UI" panose="020B0604030504040204" pitchFamily="50" charset="-128"/>
              </a:rPr>
              <a:t>Autism Spectrum Disorder: ASD</a:t>
            </a:r>
            <a:r>
              <a:rPr lang="ja-JP" altLang="en-US" sz="2400" dirty="0">
                <a:latin typeface="Meiryo UI" panose="020B0604030504040204" pitchFamily="50" charset="-128"/>
                <a:ea typeface="Meiryo UI" panose="020B0604030504040204" pitchFamily="50" charset="-128"/>
              </a:rPr>
              <a:t>）に</a:t>
            </a:r>
            <a:r>
              <a:rPr lang="ja-JP" altLang="en-US" sz="2400" b="1" dirty="0">
                <a:solidFill>
                  <a:srgbClr val="C00000"/>
                </a:solidFill>
                <a:latin typeface="Meiryo UI" panose="020B0604030504040204" pitchFamily="50" charset="-128"/>
                <a:ea typeface="Meiryo UI" panose="020B0604030504040204" pitchFamily="50" charset="-128"/>
              </a:rPr>
              <a:t>有効な薬物治療法は存在しない</a:t>
            </a:r>
            <a:r>
              <a:rPr lang="ja-JP" altLang="en-US" sz="2400" dirty="0">
                <a:latin typeface="Meiryo UI" panose="020B0604030504040204" pitchFamily="50" charset="-128"/>
                <a:ea typeface="Meiryo UI" panose="020B0604030504040204" pitchFamily="50" charset="-128"/>
              </a:rPr>
              <a:t>。</a:t>
            </a:r>
            <a:endParaRPr lang="en-US" altLang="ja-JP" sz="2400" dirty="0">
              <a:latin typeface="Meiryo UI" panose="020B0604030504040204" pitchFamily="50" charset="-128"/>
              <a:ea typeface="Meiryo UI" panose="020B0604030504040204" pitchFamily="50" charset="-128"/>
            </a:endParaRPr>
          </a:p>
          <a:p>
            <a:endParaRPr kumimoji="1" lang="en-US" altLang="ja-JP" sz="2400" dirty="0">
              <a:latin typeface="Meiryo UI" panose="020B0604030504040204" pitchFamily="50" charset="-128"/>
              <a:ea typeface="Meiryo UI" panose="020B0604030504040204" pitchFamily="50" charset="-128"/>
            </a:endParaRPr>
          </a:p>
          <a:p>
            <a:endParaRPr lang="en-US" altLang="ja-JP" sz="2400" dirty="0">
              <a:latin typeface="Meiryo UI" panose="020B0604030504040204" pitchFamily="50" charset="-128"/>
              <a:ea typeface="Meiryo UI" panose="020B0604030504040204" pitchFamily="50" charset="-128"/>
            </a:endParaRPr>
          </a:p>
          <a:p>
            <a:endParaRPr lang="en-US" altLang="ja-JP" sz="1600" dirty="0">
              <a:latin typeface="Meiryo UI" panose="020B0604030504040204" pitchFamily="50" charset="-128"/>
              <a:ea typeface="Meiryo UI" panose="020B0604030504040204" pitchFamily="50" charset="-128"/>
            </a:endParaRPr>
          </a:p>
          <a:p>
            <a:r>
              <a:rPr lang="ja-JP" altLang="en-US" sz="2400" dirty="0">
                <a:latin typeface="Meiryo UI" panose="020B0604030504040204" pitchFamily="50" charset="-128"/>
                <a:ea typeface="Meiryo UI" panose="020B0604030504040204" pitchFamily="50" charset="-128"/>
              </a:rPr>
              <a:t>★うつ病に対する抗うつ薬の</a:t>
            </a:r>
            <a:r>
              <a:rPr lang="ja-JP" altLang="en-US" sz="2400" b="1" dirty="0">
                <a:solidFill>
                  <a:srgbClr val="C00000"/>
                </a:solidFill>
                <a:latin typeface="Meiryo UI" panose="020B0604030504040204" pitchFamily="50" charset="-128"/>
                <a:ea typeface="Meiryo UI" panose="020B0604030504040204" pitchFamily="50" charset="-128"/>
              </a:rPr>
              <a:t>有効性は</a:t>
            </a:r>
            <a:r>
              <a:rPr lang="ja-JP" altLang="en-US" sz="2400" dirty="0">
                <a:latin typeface="Meiryo UI" panose="020B0604030504040204" pitchFamily="50" charset="-128"/>
                <a:ea typeface="Meiryo UI" panose="020B0604030504040204" pitchFamily="50" charset="-128"/>
              </a:rPr>
              <a:t>、患者の</a:t>
            </a:r>
            <a:r>
              <a:rPr lang="en-US" altLang="ja-JP" sz="2400" b="1" dirty="0">
                <a:solidFill>
                  <a:srgbClr val="C00000"/>
                </a:solidFill>
                <a:latin typeface="Meiryo UI" panose="020B0604030504040204" pitchFamily="50" charset="-128"/>
                <a:ea typeface="Meiryo UI" panose="020B0604030504040204" pitchFamily="50" charset="-128"/>
              </a:rPr>
              <a:t>40</a:t>
            </a:r>
            <a:r>
              <a:rPr lang="ja-JP" altLang="en-US" sz="2400" b="1" dirty="0">
                <a:solidFill>
                  <a:srgbClr val="C00000"/>
                </a:solidFill>
                <a:latin typeface="Meiryo UI" panose="020B0604030504040204" pitchFamily="50" charset="-128"/>
                <a:ea typeface="Meiryo UI" panose="020B0604030504040204" pitchFamily="50" charset="-128"/>
              </a:rPr>
              <a:t>％程度</a:t>
            </a:r>
            <a:r>
              <a:rPr lang="ja-JP" altLang="en-US" sz="2400" b="1" dirty="0">
                <a:latin typeface="Meiryo UI" panose="020B0604030504040204" pitchFamily="50" charset="-128"/>
                <a:ea typeface="Meiryo UI" panose="020B0604030504040204" pitchFamily="50" charset="-128"/>
              </a:rPr>
              <a:t>。</a:t>
            </a:r>
            <a:r>
              <a:rPr lang="en-US" altLang="ja-JP" sz="2400" b="1" dirty="0">
                <a:solidFill>
                  <a:srgbClr val="C00000"/>
                </a:solidFill>
                <a:latin typeface="Meiryo UI" panose="020B0604030504040204" pitchFamily="50" charset="-128"/>
                <a:ea typeface="Meiryo UI" panose="020B0604030504040204" pitchFamily="50" charset="-128"/>
              </a:rPr>
              <a:t>50</a:t>
            </a:r>
            <a:r>
              <a:rPr lang="ja-JP" altLang="en-US" sz="2400" b="1" dirty="0">
                <a:solidFill>
                  <a:srgbClr val="C00000"/>
                </a:solidFill>
                <a:latin typeface="Meiryo UI" panose="020B0604030504040204" pitchFamily="50" charset="-128"/>
                <a:ea typeface="Meiryo UI" panose="020B0604030504040204" pitchFamily="50" charset="-128"/>
              </a:rPr>
              <a:t>％以上の患者が再発</a:t>
            </a:r>
            <a:r>
              <a:rPr lang="ja-JP" altLang="en-US" sz="2400" dirty="0">
                <a:latin typeface="Meiryo UI" panose="020B0604030504040204" pitchFamily="50" charset="-128"/>
                <a:ea typeface="Meiryo UI" panose="020B0604030504040204" pitchFamily="50" charset="-128"/>
              </a:rPr>
              <a:t>。</a:t>
            </a:r>
            <a:endParaRPr lang="en-US" altLang="ja-JP" sz="2400" dirty="0">
              <a:latin typeface="Meiryo UI" panose="020B0604030504040204" pitchFamily="50" charset="-128"/>
              <a:ea typeface="Meiryo UI" panose="020B0604030504040204" pitchFamily="50" charset="-128"/>
            </a:endParaRPr>
          </a:p>
          <a:p>
            <a:endParaRPr kumimoji="1" lang="en-US" altLang="ja-JP" sz="2400" dirty="0">
              <a:latin typeface="Meiryo UI" panose="020B0604030504040204" pitchFamily="50" charset="-128"/>
              <a:ea typeface="Meiryo UI" panose="020B0604030504040204" pitchFamily="50" charset="-128"/>
            </a:endParaRPr>
          </a:p>
          <a:p>
            <a:r>
              <a:rPr kumimoji="1" lang="ja-JP" altLang="en-US" sz="2400" dirty="0">
                <a:latin typeface="Meiryo UI" panose="020B0604030504040204" pitchFamily="50" charset="-128"/>
                <a:ea typeface="Meiryo UI" panose="020B0604030504040204" pitchFamily="50" charset="-128"/>
              </a:rPr>
              <a:t>★過去</a:t>
            </a:r>
            <a:r>
              <a:rPr kumimoji="1" lang="en-US" altLang="ja-JP" sz="2400" dirty="0">
                <a:latin typeface="Meiryo UI" panose="020B0604030504040204" pitchFamily="50" charset="-128"/>
                <a:ea typeface="Meiryo UI" panose="020B0604030504040204" pitchFamily="50" charset="-128"/>
              </a:rPr>
              <a:t>30</a:t>
            </a:r>
            <a:r>
              <a:rPr kumimoji="1" lang="ja-JP" altLang="en-US" sz="2400" dirty="0">
                <a:latin typeface="Meiryo UI" panose="020B0604030504040204" pitchFamily="50" charset="-128"/>
                <a:ea typeface="Meiryo UI" panose="020B0604030504040204" pitchFamily="50" charset="-128"/>
              </a:rPr>
              <a:t>年で精神医学分野で、ヒットした</a:t>
            </a:r>
            <a:r>
              <a:rPr kumimoji="1" lang="ja-JP" altLang="en-US" sz="2400" b="1" dirty="0">
                <a:solidFill>
                  <a:srgbClr val="C00000"/>
                </a:solidFill>
                <a:latin typeface="Meiryo UI" panose="020B0604030504040204" pitchFamily="50" charset="-128"/>
                <a:ea typeface="Meiryo UI" panose="020B0604030504040204" pitchFamily="50" charset="-128"/>
              </a:rPr>
              <a:t>薬物の開発は皆無</a:t>
            </a:r>
            <a:r>
              <a:rPr kumimoji="1" lang="ja-JP" altLang="en-US" sz="2400" dirty="0">
                <a:latin typeface="Meiryo UI" panose="020B0604030504040204" pitchFamily="50" charset="-128"/>
                <a:ea typeface="Meiryo UI" panose="020B0604030504040204" pitchFamily="50" charset="-128"/>
              </a:rPr>
              <a:t>。</a:t>
            </a:r>
            <a:endParaRPr kumimoji="1" lang="en-US" altLang="ja-JP" sz="2400" dirty="0">
              <a:latin typeface="Meiryo UI" panose="020B0604030504040204" pitchFamily="50" charset="-128"/>
              <a:ea typeface="Meiryo UI" panose="020B0604030504040204" pitchFamily="50" charset="-128"/>
            </a:endParaRPr>
          </a:p>
          <a:p>
            <a:endParaRPr lang="en-US" altLang="ja-JP" sz="2400" dirty="0">
              <a:latin typeface="Meiryo UI" panose="020B0604030504040204" pitchFamily="50" charset="-128"/>
              <a:ea typeface="Meiryo UI" panose="020B0604030504040204" pitchFamily="50" charset="-128"/>
            </a:endParaRPr>
          </a:p>
          <a:p>
            <a:r>
              <a:rPr kumimoji="1" lang="ja-JP" altLang="en-US" sz="2400" dirty="0">
                <a:latin typeface="Meiryo UI" panose="020B0604030504040204" pitchFamily="50" charset="-128"/>
                <a:ea typeface="Meiryo UI" panose="020B0604030504040204" pitchFamily="50" charset="-128"/>
              </a:rPr>
              <a:t>★精神疾患や発達障害の治療に、脳科学、システム神経科学（計算理論と人工知能技術）をどのように役立てるのか？</a:t>
            </a:r>
            <a:endParaRPr kumimoji="1" lang="en-US" altLang="ja-JP" sz="2400" dirty="0">
              <a:latin typeface="Meiryo UI" panose="020B0604030504040204" pitchFamily="50" charset="-128"/>
              <a:ea typeface="Meiryo UI" panose="020B0604030504040204" pitchFamily="50" charset="-128"/>
            </a:endParaRPr>
          </a:p>
          <a:p>
            <a:r>
              <a:rPr lang="ja-JP" altLang="en-US" sz="2400" dirty="0">
                <a:latin typeface="Meiryo UI" panose="020B0604030504040204" pitchFamily="50" charset="-128"/>
                <a:ea typeface="Meiryo UI" panose="020B0604030504040204" pitchFamily="50" charset="-128"/>
              </a:rPr>
              <a:t>　</a:t>
            </a:r>
            <a:r>
              <a:rPr lang="ja-JP" altLang="en-US" sz="2400" b="1" dirty="0">
                <a:solidFill>
                  <a:schemeClr val="accent5">
                    <a:lumMod val="75000"/>
                  </a:schemeClr>
                </a:solidFill>
                <a:latin typeface="Meiryo UI" panose="020B0604030504040204" pitchFamily="50" charset="-128"/>
                <a:ea typeface="Meiryo UI" panose="020B0604030504040204" pitchFamily="50" charset="-128"/>
              </a:rPr>
              <a:t>→</a:t>
            </a:r>
            <a:r>
              <a:rPr lang="en-US" altLang="ja-JP" sz="2400" b="1" dirty="0">
                <a:solidFill>
                  <a:schemeClr val="accent5">
                    <a:lumMod val="75000"/>
                  </a:schemeClr>
                </a:solidFill>
                <a:latin typeface="Meiryo UI" panose="020B0604030504040204" pitchFamily="50" charset="-128"/>
                <a:ea typeface="Meiryo UI" panose="020B0604030504040204" pitchFamily="50" charset="-128"/>
              </a:rPr>
              <a:t>fMRI</a:t>
            </a:r>
            <a:r>
              <a:rPr lang="ja-JP" altLang="en-US" sz="2400" b="1" dirty="0">
                <a:solidFill>
                  <a:schemeClr val="accent5">
                    <a:lumMod val="75000"/>
                  </a:schemeClr>
                </a:solidFill>
                <a:latin typeface="Meiryo UI" panose="020B0604030504040204" pitchFamily="50" charset="-128"/>
                <a:ea typeface="Meiryo UI" panose="020B0604030504040204" pitchFamily="50" charset="-128"/>
              </a:rPr>
              <a:t>ニューロフィードバック治療、バイオマーカーなど</a:t>
            </a:r>
            <a:endParaRPr kumimoji="1" lang="en-US" altLang="ja-JP" sz="2400" b="1" dirty="0">
              <a:solidFill>
                <a:schemeClr val="accent5">
                  <a:lumMod val="75000"/>
                </a:schemeClr>
              </a:solidFill>
              <a:latin typeface="Meiryo UI" panose="020B0604030504040204" pitchFamily="50" charset="-128"/>
              <a:ea typeface="Meiryo UI" panose="020B0604030504040204" pitchFamily="50" charset="-128"/>
            </a:endParaRPr>
          </a:p>
        </p:txBody>
      </p:sp>
      <p:sp>
        <p:nvSpPr>
          <p:cNvPr id="7" name="正方形/長方形 6"/>
          <p:cNvSpPr/>
          <p:nvPr/>
        </p:nvSpPr>
        <p:spPr>
          <a:xfrm>
            <a:off x="1121762" y="2780829"/>
            <a:ext cx="10792734" cy="954107"/>
          </a:xfrm>
          <a:prstGeom prst="rect">
            <a:avLst/>
          </a:prstGeom>
        </p:spPr>
        <p:txBody>
          <a:bodyPr wrap="square">
            <a:spAutoFit/>
          </a:bodyPr>
          <a:lstStyle/>
          <a:p>
            <a:r>
              <a:rPr lang="en-US" altLang="ja-JP" sz="1400" dirty="0">
                <a:latin typeface="Meiryo UI" panose="020B0604030504040204" pitchFamily="50" charset="-128"/>
                <a:ea typeface="Meiryo UI" panose="020B0604030504040204" pitchFamily="50" charset="-128"/>
              </a:rPr>
              <a:t>※ASD</a:t>
            </a:r>
            <a:r>
              <a:rPr lang="ja-JP" altLang="en-US" sz="1400" dirty="0">
                <a:latin typeface="Meiryo UI" panose="020B0604030504040204" pitchFamily="50" charset="-128"/>
                <a:ea typeface="Meiryo UI" panose="020B0604030504040204" pitchFamily="50" charset="-128"/>
              </a:rPr>
              <a:t>は以前は、アスペルガー症候群と呼ばれていた。</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発達障害は、自閉症スペクトラム障害（</a:t>
            </a:r>
            <a:r>
              <a:rPr lang="en-US" altLang="ja-JP" sz="1400" dirty="0">
                <a:latin typeface="Meiryo UI" panose="020B0604030504040204" pitchFamily="50" charset="-128"/>
                <a:ea typeface="Meiryo UI" panose="020B0604030504040204" pitchFamily="50" charset="-128"/>
              </a:rPr>
              <a:t>ASD</a:t>
            </a:r>
            <a:r>
              <a:rPr lang="ja-JP" altLang="en-US" sz="1400" dirty="0">
                <a:latin typeface="Meiryo UI" panose="020B0604030504040204" pitchFamily="50" charset="-128"/>
                <a:ea typeface="Meiryo UI" panose="020B0604030504040204" pitchFamily="50" charset="-128"/>
              </a:rPr>
              <a:t>）、学習障害（</a:t>
            </a:r>
            <a:r>
              <a:rPr lang="en-US" altLang="ja-JP" sz="1400" dirty="0">
                <a:latin typeface="Meiryo UI" panose="020B0604030504040204" pitchFamily="50" charset="-128"/>
                <a:ea typeface="Meiryo UI" panose="020B0604030504040204" pitchFamily="50" charset="-128"/>
              </a:rPr>
              <a:t>LD</a:t>
            </a:r>
            <a:r>
              <a:rPr lang="ja-JP" altLang="en-US" sz="1400" dirty="0">
                <a:latin typeface="Meiryo UI" panose="020B0604030504040204" pitchFamily="50" charset="-128"/>
                <a:ea typeface="Meiryo UI" panose="020B0604030504040204" pitchFamily="50" charset="-128"/>
              </a:rPr>
              <a:t>）、注意欠陥／多動性障害（</a:t>
            </a:r>
            <a:r>
              <a:rPr lang="en-US" altLang="ja-JP" sz="1400" dirty="0">
                <a:latin typeface="Meiryo UI" panose="020B0604030504040204" pitchFamily="50" charset="-128"/>
                <a:ea typeface="Meiryo UI" panose="020B0604030504040204" pitchFamily="50" charset="-128"/>
              </a:rPr>
              <a:t>ADHD</a:t>
            </a:r>
            <a:r>
              <a:rPr lang="ja-JP" altLang="en-US" sz="1400" dirty="0">
                <a:latin typeface="Meiryo UI" panose="020B0604030504040204" pitchFamily="50" charset="-128"/>
                <a:ea typeface="Meiryo UI" panose="020B0604030504040204" pitchFamily="50" charset="-128"/>
              </a:rPr>
              <a:t>）の</a:t>
            </a:r>
            <a:r>
              <a:rPr lang="en-US" altLang="ja-JP" sz="1400" dirty="0">
                <a:latin typeface="Meiryo UI" panose="020B0604030504040204" pitchFamily="50" charset="-128"/>
                <a:ea typeface="Meiryo UI" panose="020B0604030504040204" pitchFamily="50" charset="-128"/>
              </a:rPr>
              <a:t>3</a:t>
            </a:r>
            <a:r>
              <a:rPr lang="ja-JP" altLang="en-US" sz="1400" dirty="0" err="1">
                <a:latin typeface="Meiryo UI" panose="020B0604030504040204" pitchFamily="50" charset="-128"/>
                <a:ea typeface="Meiryo UI" panose="020B0604030504040204" pitchFamily="50" charset="-128"/>
              </a:rPr>
              <a:t>つの</a:t>
            </a:r>
            <a:r>
              <a:rPr lang="ja-JP" altLang="en-US" sz="1400" dirty="0">
                <a:latin typeface="Meiryo UI" panose="020B0604030504040204" pitchFamily="50" charset="-128"/>
                <a:ea typeface="Meiryo UI" panose="020B0604030504040204" pitchFamily="50" charset="-128"/>
              </a:rPr>
              <a:t>障害の総称。自閉症スペクトラム障害は、その影響が人間関係にまで及ぶため、問題が複雑化しやすい障害で、原因は、脳の一部に生じた生まれつきの異常で、（</a:t>
            </a:r>
            <a:r>
              <a:rPr lang="en-US" altLang="ja-JP" sz="1400" dirty="0">
                <a:latin typeface="Meiryo UI" panose="020B0604030504040204" pitchFamily="50" charset="-128"/>
                <a:ea typeface="Meiryo UI" panose="020B0604030504040204" pitchFamily="50" charset="-128"/>
              </a:rPr>
              <a:t>1</a:t>
            </a:r>
            <a:r>
              <a:rPr lang="ja-JP" altLang="en-US" sz="1400" dirty="0">
                <a:latin typeface="Meiryo UI" panose="020B0604030504040204" pitchFamily="50" charset="-128"/>
                <a:ea typeface="Meiryo UI" panose="020B0604030504040204" pitchFamily="50" charset="-128"/>
              </a:rPr>
              <a:t>）社会性が伴わない、（</a:t>
            </a:r>
            <a:r>
              <a:rPr lang="en-US" altLang="ja-JP" sz="1400" dirty="0">
                <a:latin typeface="Meiryo UI" panose="020B0604030504040204" pitchFamily="50" charset="-128"/>
                <a:ea typeface="Meiryo UI" panose="020B0604030504040204" pitchFamily="50" charset="-128"/>
              </a:rPr>
              <a:t>2</a:t>
            </a:r>
            <a:r>
              <a:rPr lang="ja-JP" altLang="en-US" sz="1400" dirty="0">
                <a:latin typeface="Meiryo UI" panose="020B0604030504040204" pitchFamily="50" charset="-128"/>
                <a:ea typeface="Meiryo UI" panose="020B0604030504040204" pitchFamily="50" charset="-128"/>
              </a:rPr>
              <a:t>）コミュニケーションが極めて苦手、（</a:t>
            </a:r>
            <a:r>
              <a:rPr lang="en-US" altLang="ja-JP" sz="1400" dirty="0">
                <a:latin typeface="Meiryo UI" panose="020B0604030504040204" pitchFamily="50" charset="-128"/>
                <a:ea typeface="Meiryo UI" panose="020B0604030504040204" pitchFamily="50" charset="-128"/>
              </a:rPr>
              <a:t>3</a:t>
            </a:r>
            <a:r>
              <a:rPr lang="ja-JP" altLang="en-US" sz="1400" dirty="0">
                <a:latin typeface="Meiryo UI" panose="020B0604030504040204" pitchFamily="50" charset="-128"/>
                <a:ea typeface="Meiryo UI" panose="020B0604030504040204" pitchFamily="50" charset="-128"/>
              </a:rPr>
              <a:t>）想像力の欠如、などが現れる障害。</a:t>
            </a:r>
          </a:p>
        </p:txBody>
      </p:sp>
    </p:spTree>
    <p:extLst>
      <p:ext uri="{BB962C8B-B14F-4D97-AF65-F5344CB8AC3E}">
        <p14:creationId xmlns:p14="http://schemas.microsoft.com/office/powerpoint/2010/main" val="15251658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テキスト ボックス 14"/>
          <p:cNvSpPr txBox="1"/>
          <p:nvPr/>
        </p:nvSpPr>
        <p:spPr>
          <a:xfrm>
            <a:off x="916674" y="0"/>
            <a:ext cx="10358652" cy="584775"/>
          </a:xfrm>
          <a:prstGeom prst="rect">
            <a:avLst/>
          </a:prstGeom>
          <a:noFill/>
        </p:spPr>
        <p:txBody>
          <a:bodyPr wrap="square" rtlCol="0">
            <a:spAutoFit/>
          </a:bodyPr>
          <a:lstStyle/>
          <a:p>
            <a:pPr algn="ctr"/>
            <a:r>
              <a:rPr lang="ja-JP" altLang="en-US" sz="3200" b="1" dirty="0">
                <a:latin typeface="Meiryo UI" panose="020B0604030504040204" pitchFamily="50" charset="-128"/>
                <a:ea typeface="Meiryo UI" panose="020B0604030504040204" pitchFamily="50" charset="-128"/>
              </a:rPr>
              <a:t>精神神経薬の世界市場は、</a:t>
            </a:r>
            <a:r>
              <a:rPr lang="en-US" altLang="ja-JP" sz="3200" b="1" dirty="0">
                <a:latin typeface="Meiryo UI" panose="020B0604030504040204" pitchFamily="50" charset="-128"/>
                <a:ea typeface="Meiryo UI" panose="020B0604030504040204" pitchFamily="50" charset="-128"/>
              </a:rPr>
              <a:t>3</a:t>
            </a:r>
            <a:r>
              <a:rPr lang="ja-JP" altLang="en-US" sz="3200" b="1" dirty="0">
                <a:latin typeface="Meiryo UI" panose="020B0604030504040204" pitchFamily="50" charset="-128"/>
                <a:ea typeface="Meiryo UI" panose="020B0604030504040204" pitchFamily="50" charset="-128"/>
              </a:rPr>
              <a:t>兆</a:t>
            </a:r>
            <a:r>
              <a:rPr lang="en-US" altLang="ja-JP" sz="3200" b="1" dirty="0">
                <a:latin typeface="Meiryo UI" panose="020B0604030504040204" pitchFamily="50" charset="-128"/>
                <a:ea typeface="Meiryo UI" panose="020B0604030504040204" pitchFamily="50" charset="-128"/>
              </a:rPr>
              <a:t>4</a:t>
            </a:r>
            <a:r>
              <a:rPr lang="ja-JP" altLang="en-US" sz="3200" b="1" dirty="0" err="1">
                <a:latin typeface="Meiryo UI" panose="020B0604030504040204" pitchFamily="50" charset="-128"/>
                <a:ea typeface="Meiryo UI" panose="020B0604030504040204" pitchFamily="50" charset="-128"/>
              </a:rPr>
              <a:t>、</a:t>
            </a:r>
            <a:r>
              <a:rPr lang="en-US" altLang="ja-JP" sz="3200" b="1" dirty="0">
                <a:latin typeface="Meiryo UI" panose="020B0604030504040204" pitchFamily="50" charset="-128"/>
                <a:ea typeface="Meiryo UI" panose="020B0604030504040204" pitchFamily="50" charset="-128"/>
              </a:rPr>
              <a:t>653</a:t>
            </a:r>
            <a:r>
              <a:rPr lang="ja-JP" altLang="en-US" sz="3200" b="1" dirty="0">
                <a:latin typeface="Meiryo UI" panose="020B0604030504040204" pitchFamily="50" charset="-128"/>
                <a:ea typeface="Meiryo UI" panose="020B0604030504040204" pitchFamily="50" charset="-128"/>
              </a:rPr>
              <a:t>億円（</a:t>
            </a:r>
            <a:r>
              <a:rPr lang="en-US" altLang="ja-JP" sz="3200" b="1" dirty="0">
                <a:latin typeface="Meiryo UI" panose="020B0604030504040204" pitchFamily="50" charset="-128"/>
                <a:ea typeface="Meiryo UI" panose="020B0604030504040204" pitchFamily="50" charset="-128"/>
              </a:rPr>
              <a:t>2016</a:t>
            </a:r>
            <a:r>
              <a:rPr lang="ja-JP" altLang="en-US" sz="3200" b="1" dirty="0">
                <a:latin typeface="Meiryo UI" panose="020B0604030504040204" pitchFamily="50" charset="-128"/>
                <a:ea typeface="Meiryo UI" panose="020B0604030504040204" pitchFamily="50" charset="-128"/>
              </a:rPr>
              <a:t>年）</a:t>
            </a:r>
            <a:endParaRPr kumimoji="1" lang="ja-JP" altLang="en-US" sz="3200" b="1" dirty="0">
              <a:latin typeface="Meiryo UI" panose="020B0604030504040204" pitchFamily="50" charset="-128"/>
              <a:ea typeface="Meiryo UI" panose="020B0604030504040204" pitchFamily="50" charset="-128"/>
            </a:endParaRPr>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684" y="1044035"/>
            <a:ext cx="5257445" cy="5519721"/>
          </a:xfrm>
          <a:prstGeom prst="rect">
            <a:avLst/>
          </a:prstGeom>
        </p:spPr>
      </p:pic>
      <p:sp>
        <p:nvSpPr>
          <p:cNvPr id="4" name="正方形/長方形 3"/>
          <p:cNvSpPr/>
          <p:nvPr/>
        </p:nvSpPr>
        <p:spPr>
          <a:xfrm>
            <a:off x="709291" y="6550222"/>
            <a:ext cx="4162230" cy="307777"/>
          </a:xfrm>
          <a:prstGeom prst="rect">
            <a:avLst/>
          </a:prstGeom>
        </p:spPr>
        <p:txBody>
          <a:bodyPr wrap="none">
            <a:spAutoFit/>
          </a:bodyPr>
          <a:lstStyle/>
          <a:p>
            <a:r>
              <a:rPr lang="en-US" altLang="ja-JP" sz="1400" dirty="0">
                <a:hlinkClick r:id="rId3"/>
              </a:rPr>
              <a:t>http://release.nikkei.co.jp/attach_file/0466355_01.jpg</a:t>
            </a:r>
            <a:endParaRPr lang="ja-JP" altLang="en-US" sz="1400" dirty="0"/>
          </a:p>
        </p:txBody>
      </p:sp>
      <p:sp>
        <p:nvSpPr>
          <p:cNvPr id="5" name="正方形/長方形 4"/>
          <p:cNvSpPr/>
          <p:nvPr/>
        </p:nvSpPr>
        <p:spPr>
          <a:xfrm>
            <a:off x="5419129" y="1044035"/>
            <a:ext cx="6772872" cy="5663089"/>
          </a:xfrm>
          <a:prstGeom prst="rect">
            <a:avLst/>
          </a:prstGeom>
        </p:spPr>
        <p:txBody>
          <a:bodyPr wrap="square">
            <a:spAutoFit/>
          </a:bodyPr>
          <a:lstStyle/>
          <a:p>
            <a:r>
              <a:rPr lang="ja-JP" altLang="en-US" dirty="0">
                <a:latin typeface="游ゴシック" panose="020B0400000000000000" pitchFamily="50" charset="-128"/>
                <a:ea typeface="游ゴシック" panose="020B0400000000000000" pitchFamily="50" charset="-128"/>
              </a:rPr>
              <a:t>■</a:t>
            </a:r>
            <a:r>
              <a:rPr lang="en-US" altLang="ja-JP" sz="2000" b="1" dirty="0">
                <a:latin typeface="游ゴシック" panose="020B0400000000000000" pitchFamily="50" charset="-128"/>
                <a:ea typeface="游ゴシック" panose="020B0400000000000000" pitchFamily="50" charset="-128"/>
              </a:rPr>
              <a:t>2016</a:t>
            </a:r>
            <a:r>
              <a:rPr lang="ja-JP" altLang="en-US" sz="2000" b="1" dirty="0">
                <a:latin typeface="游ゴシック" panose="020B0400000000000000" pitchFamily="50" charset="-128"/>
                <a:ea typeface="游ゴシック" panose="020B0400000000000000" pitchFamily="50" charset="-128"/>
              </a:rPr>
              <a:t>年の精神神経薬の市場動向：</a:t>
            </a:r>
            <a:endParaRPr lang="en-US" altLang="ja-JP" b="1"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★米国市場が構成比 </a:t>
            </a:r>
            <a:r>
              <a:rPr lang="en-US" altLang="ja-JP" dirty="0">
                <a:latin typeface="游ゴシック" panose="020B0400000000000000" pitchFamily="50" charset="-128"/>
                <a:ea typeface="游ゴシック" panose="020B0400000000000000" pitchFamily="50" charset="-128"/>
              </a:rPr>
              <a:t>55.7%</a:t>
            </a:r>
            <a:r>
              <a:rPr lang="ja-JP" altLang="en-US" dirty="0">
                <a:latin typeface="游ゴシック" panose="020B0400000000000000" pitchFamily="50" charset="-128"/>
                <a:ea typeface="游ゴシック" panose="020B0400000000000000" pitchFamily="50" charset="-128"/>
              </a:rPr>
              <a:t>の </a:t>
            </a:r>
            <a:r>
              <a:rPr lang="en-US" altLang="ja-JP" dirty="0">
                <a:latin typeface="游ゴシック" panose="020B0400000000000000" pitchFamily="50" charset="-128"/>
                <a:ea typeface="游ゴシック" panose="020B0400000000000000" pitchFamily="50" charset="-128"/>
              </a:rPr>
              <a:t>1</a:t>
            </a:r>
            <a:r>
              <a:rPr lang="ja-JP" altLang="en-US" dirty="0">
                <a:latin typeface="游ゴシック" panose="020B0400000000000000" pitchFamily="50" charset="-128"/>
                <a:ea typeface="游ゴシック" panose="020B0400000000000000" pitchFamily="50" charset="-128"/>
              </a:rPr>
              <a:t>兆 </a:t>
            </a:r>
            <a:r>
              <a:rPr lang="en-US" altLang="ja-JP" dirty="0">
                <a:latin typeface="游ゴシック" panose="020B0400000000000000" pitchFamily="50" charset="-128"/>
                <a:ea typeface="游ゴシック" panose="020B0400000000000000" pitchFamily="50" charset="-128"/>
              </a:rPr>
              <a:t>9</a:t>
            </a:r>
            <a:r>
              <a:rPr lang="ja-JP" altLang="en-US" dirty="0" err="1">
                <a:latin typeface="游ゴシック" panose="020B0400000000000000" pitchFamily="50" charset="-128"/>
                <a:ea typeface="游ゴシック" panose="020B0400000000000000" pitchFamily="50" charset="-128"/>
              </a:rPr>
              <a:t>、</a:t>
            </a:r>
            <a:r>
              <a:rPr lang="en-US" altLang="ja-JP" dirty="0">
                <a:latin typeface="游ゴシック" panose="020B0400000000000000" pitchFamily="50" charset="-128"/>
                <a:ea typeface="游ゴシック" panose="020B0400000000000000" pitchFamily="50" charset="-128"/>
              </a:rPr>
              <a:t>305 </a:t>
            </a:r>
            <a:r>
              <a:rPr lang="ja-JP" altLang="en-US" dirty="0">
                <a:latin typeface="游ゴシック" panose="020B0400000000000000" pitchFamily="50" charset="-128"/>
                <a:ea typeface="游ゴシック" panose="020B0400000000000000" pitchFamily="50" charset="-128"/>
              </a:rPr>
              <a:t>億円</a:t>
            </a:r>
            <a:r>
              <a:rPr lang="en-US" altLang="ja-JP" dirty="0">
                <a:latin typeface="游ゴシック" panose="020B0400000000000000" pitchFamily="50" charset="-128"/>
                <a:ea typeface="游ゴシック" panose="020B0400000000000000" pitchFamily="50" charset="-128"/>
              </a:rPr>
              <a:t>(177.11 </a:t>
            </a:r>
            <a:r>
              <a:rPr lang="ja-JP" altLang="en-US" dirty="0">
                <a:latin typeface="游ゴシック" panose="020B0400000000000000" pitchFamily="50" charset="-128"/>
                <a:ea typeface="游ゴシック" panose="020B0400000000000000" pitchFamily="50" charset="-128"/>
              </a:rPr>
              <a:t>億ドル</a:t>
            </a:r>
            <a:r>
              <a:rPr lang="en-US" altLang="ja-JP" dirty="0">
                <a:latin typeface="游ゴシック" panose="020B0400000000000000" pitchFamily="50" charset="-128"/>
                <a:ea typeface="游ゴシック" panose="020B0400000000000000" pitchFamily="50" charset="-128"/>
              </a:rPr>
              <a:t>)</a:t>
            </a:r>
            <a:r>
              <a:rPr lang="ja-JP" altLang="en-US" dirty="0" err="1">
                <a:latin typeface="游ゴシック" panose="020B0400000000000000" pitchFamily="50" charset="-128"/>
                <a:ea typeface="游ゴシック" panose="020B0400000000000000" pitchFamily="50" charset="-128"/>
              </a:rPr>
              <a:t>、</a:t>
            </a:r>
            <a:r>
              <a:rPr lang="ja-JP" altLang="en-US" dirty="0">
                <a:latin typeface="游ゴシック" panose="020B0400000000000000" pitchFamily="50" charset="-128"/>
                <a:ea typeface="游ゴシック" panose="020B0400000000000000" pitchFamily="50" charset="-128"/>
              </a:rPr>
              <a:t>欧州市場が</a:t>
            </a:r>
            <a:r>
              <a:rPr lang="en-US" altLang="ja-JP" dirty="0">
                <a:latin typeface="游ゴシック" panose="020B0400000000000000" pitchFamily="50" charset="-128"/>
                <a:ea typeface="游ゴシック" panose="020B0400000000000000" pitchFamily="50" charset="-128"/>
              </a:rPr>
              <a:t>25.8%</a:t>
            </a:r>
            <a:r>
              <a:rPr lang="ja-JP" altLang="en-US" dirty="0">
                <a:latin typeface="游ゴシック" panose="020B0400000000000000" pitchFamily="50" charset="-128"/>
                <a:ea typeface="游ゴシック" panose="020B0400000000000000" pitchFamily="50" charset="-128"/>
              </a:rPr>
              <a:t>の </a:t>
            </a:r>
            <a:r>
              <a:rPr lang="en-US" altLang="ja-JP" dirty="0">
                <a:latin typeface="游ゴシック" panose="020B0400000000000000" pitchFamily="50" charset="-128"/>
                <a:ea typeface="游ゴシック" panose="020B0400000000000000" pitchFamily="50" charset="-128"/>
              </a:rPr>
              <a:t>8</a:t>
            </a:r>
            <a:r>
              <a:rPr lang="ja-JP" altLang="en-US" dirty="0" err="1">
                <a:latin typeface="游ゴシック" panose="020B0400000000000000" pitchFamily="50" charset="-128"/>
                <a:ea typeface="游ゴシック" panose="020B0400000000000000" pitchFamily="50" charset="-128"/>
              </a:rPr>
              <a:t>、</a:t>
            </a:r>
            <a:r>
              <a:rPr lang="en-US" altLang="ja-JP" dirty="0">
                <a:latin typeface="游ゴシック" panose="020B0400000000000000" pitchFamily="50" charset="-128"/>
                <a:ea typeface="游ゴシック" panose="020B0400000000000000" pitchFamily="50" charset="-128"/>
              </a:rPr>
              <a:t>940 </a:t>
            </a:r>
            <a:r>
              <a:rPr lang="ja-JP" altLang="en-US" dirty="0">
                <a:latin typeface="游ゴシック" panose="020B0400000000000000" pitchFamily="50" charset="-128"/>
                <a:ea typeface="游ゴシック" panose="020B0400000000000000" pitchFamily="50" charset="-128"/>
              </a:rPr>
              <a:t>億円</a:t>
            </a:r>
            <a:r>
              <a:rPr lang="en-US" altLang="ja-JP" dirty="0">
                <a:latin typeface="游ゴシック" panose="020B0400000000000000" pitchFamily="50" charset="-128"/>
                <a:ea typeface="游ゴシック" panose="020B0400000000000000" pitchFamily="50" charset="-128"/>
              </a:rPr>
              <a:t>(73.88 </a:t>
            </a:r>
            <a:r>
              <a:rPr lang="ja-JP" altLang="en-US" dirty="0">
                <a:latin typeface="游ゴシック" panose="020B0400000000000000" pitchFamily="50" charset="-128"/>
                <a:ea typeface="游ゴシック" panose="020B0400000000000000" pitchFamily="50" charset="-128"/>
              </a:rPr>
              <a:t>億ユーロ</a:t>
            </a:r>
            <a:r>
              <a:rPr lang="en-US" altLang="ja-JP" dirty="0">
                <a:latin typeface="游ゴシック" panose="020B0400000000000000" pitchFamily="50" charset="-128"/>
                <a:ea typeface="游ゴシック" panose="020B0400000000000000" pitchFamily="50" charset="-128"/>
              </a:rPr>
              <a:t>)</a:t>
            </a:r>
            <a:r>
              <a:rPr lang="ja-JP" altLang="en-US" dirty="0" err="1">
                <a:latin typeface="游ゴシック" panose="020B0400000000000000" pitchFamily="50" charset="-128"/>
                <a:ea typeface="游ゴシック" panose="020B0400000000000000" pitchFamily="50" charset="-128"/>
              </a:rPr>
              <a:t>、</a:t>
            </a:r>
            <a:r>
              <a:rPr lang="ja-JP" altLang="en-US" dirty="0">
                <a:latin typeface="游ゴシック" panose="020B0400000000000000" pitchFamily="50" charset="-128"/>
                <a:ea typeface="游ゴシック" panose="020B0400000000000000" pitchFamily="50" charset="-128"/>
              </a:rPr>
              <a:t>日本市場が</a:t>
            </a:r>
            <a:r>
              <a:rPr lang="en-US" altLang="ja-JP" dirty="0">
                <a:latin typeface="游ゴシック" panose="020B0400000000000000" pitchFamily="50" charset="-128"/>
                <a:ea typeface="游ゴシック" panose="020B0400000000000000" pitchFamily="50" charset="-128"/>
              </a:rPr>
              <a:t>18.5%</a:t>
            </a:r>
            <a:r>
              <a:rPr lang="ja-JP" altLang="en-US" dirty="0">
                <a:latin typeface="游ゴシック" panose="020B0400000000000000" pitchFamily="50" charset="-128"/>
                <a:ea typeface="游ゴシック" panose="020B0400000000000000" pitchFamily="50" charset="-128"/>
              </a:rPr>
              <a:t>の</a:t>
            </a:r>
            <a:r>
              <a:rPr lang="en-US" altLang="ja-JP" dirty="0">
                <a:latin typeface="游ゴシック" panose="020B0400000000000000" pitchFamily="50" charset="-128"/>
                <a:ea typeface="游ゴシック" panose="020B0400000000000000" pitchFamily="50" charset="-128"/>
              </a:rPr>
              <a:t>6,408</a:t>
            </a:r>
            <a:r>
              <a:rPr lang="ja-JP" altLang="en-US" dirty="0">
                <a:latin typeface="游ゴシック" panose="020B0400000000000000" pitchFamily="50" charset="-128"/>
                <a:ea typeface="游ゴシック" panose="020B0400000000000000" pitchFamily="50" charset="-128"/>
              </a:rPr>
              <a:t>億円。</a:t>
            </a:r>
            <a:endParaRPr lang="en-US" altLang="ja-JP" dirty="0">
              <a:latin typeface="游ゴシック" panose="020B0400000000000000" pitchFamily="50" charset="-128"/>
              <a:ea typeface="游ゴシック" panose="020B0400000000000000" pitchFamily="50" charset="-128"/>
            </a:endParaRPr>
          </a:p>
          <a:p>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★米国では、抗てんかん薬が「</a:t>
            </a:r>
            <a:r>
              <a:rPr lang="en-US" altLang="ja-JP" dirty="0">
                <a:latin typeface="游ゴシック" panose="020B0400000000000000" pitchFamily="50" charset="-128"/>
                <a:ea typeface="游ゴシック" panose="020B0400000000000000" pitchFamily="50" charset="-128"/>
              </a:rPr>
              <a:t>Lyrica</a:t>
            </a:r>
            <a:r>
              <a:rPr lang="ja-JP" altLang="en-US" dirty="0">
                <a:latin typeface="游ゴシック" panose="020B0400000000000000" pitchFamily="50" charset="-128"/>
                <a:ea typeface="游ゴシック" panose="020B0400000000000000" pitchFamily="50" charset="-128"/>
              </a:rPr>
              <a:t>」「</a:t>
            </a:r>
            <a:r>
              <a:rPr lang="en-US" altLang="ja-JP" dirty="0" err="1">
                <a:latin typeface="游ゴシック" panose="020B0400000000000000" pitchFamily="50" charset="-128"/>
                <a:ea typeface="游ゴシック" panose="020B0400000000000000" pitchFamily="50" charset="-128"/>
              </a:rPr>
              <a:t>Vimpat</a:t>
            </a:r>
            <a:r>
              <a:rPr lang="ja-JP" altLang="en-US" dirty="0">
                <a:latin typeface="游ゴシック" panose="020B0400000000000000" pitchFamily="50" charset="-128"/>
                <a:ea typeface="游ゴシック" panose="020B0400000000000000" pitchFamily="50" charset="-128"/>
              </a:rPr>
              <a:t>」などの成長により、市場規模が拡大。特に「</a:t>
            </a:r>
            <a:r>
              <a:rPr lang="en-US" altLang="ja-JP" dirty="0">
                <a:latin typeface="游ゴシック" panose="020B0400000000000000" pitchFamily="50" charset="-128"/>
                <a:ea typeface="游ゴシック" panose="020B0400000000000000" pitchFamily="50" charset="-128"/>
              </a:rPr>
              <a:t>Lyrica</a:t>
            </a:r>
            <a:r>
              <a:rPr lang="ja-JP" altLang="en-US" dirty="0">
                <a:latin typeface="游ゴシック" panose="020B0400000000000000" pitchFamily="50" charset="-128"/>
                <a:ea typeface="游ゴシック" panose="020B0400000000000000" pitchFamily="50" charset="-128"/>
              </a:rPr>
              <a:t>」については、後発品参入後も処方が拡大。抗精神病薬は、「</a:t>
            </a:r>
            <a:r>
              <a:rPr lang="en-US" altLang="ja-JP" dirty="0" err="1">
                <a:latin typeface="游ゴシック" panose="020B0400000000000000" pitchFamily="50" charset="-128"/>
                <a:ea typeface="游ゴシック" panose="020B0400000000000000" pitchFamily="50" charset="-128"/>
              </a:rPr>
              <a:t>Abilify</a:t>
            </a:r>
            <a:r>
              <a:rPr lang="ja-JP" altLang="en-US" dirty="0">
                <a:latin typeface="游ゴシック" panose="020B0400000000000000" pitchFamily="50" charset="-128"/>
                <a:ea typeface="游ゴシック" panose="020B0400000000000000" pitchFamily="50" charset="-128"/>
              </a:rPr>
              <a:t>」などが後発品の影響で売上減となる一方、「</a:t>
            </a:r>
            <a:r>
              <a:rPr lang="en-US" altLang="ja-JP" dirty="0" err="1">
                <a:latin typeface="游ゴシック" panose="020B0400000000000000" pitchFamily="50" charset="-128"/>
                <a:ea typeface="游ゴシック" panose="020B0400000000000000" pitchFamily="50" charset="-128"/>
              </a:rPr>
              <a:t>Invega</a:t>
            </a:r>
            <a:r>
              <a:rPr lang="ja-JP" altLang="en-US" dirty="0">
                <a:latin typeface="游ゴシック" panose="020B0400000000000000" pitchFamily="50" charset="-128"/>
                <a:ea typeface="游ゴシック" panose="020B0400000000000000" pitchFamily="50" charset="-128"/>
              </a:rPr>
              <a:t>」「</a:t>
            </a:r>
            <a:r>
              <a:rPr lang="en-US" altLang="ja-JP" dirty="0" err="1">
                <a:latin typeface="游ゴシック" panose="020B0400000000000000" pitchFamily="50" charset="-128"/>
                <a:ea typeface="游ゴシック" panose="020B0400000000000000" pitchFamily="50" charset="-128"/>
              </a:rPr>
              <a:t>Latuda</a:t>
            </a:r>
            <a:r>
              <a:rPr lang="ja-JP" altLang="en-US" dirty="0">
                <a:latin typeface="游ゴシック" panose="020B0400000000000000" pitchFamily="50" charset="-128"/>
                <a:ea typeface="游ゴシック" panose="020B0400000000000000" pitchFamily="50" charset="-128"/>
              </a:rPr>
              <a:t>」の成長により今後市場は拡大すると予測。</a:t>
            </a:r>
            <a:endParaRPr lang="en-US" altLang="ja-JP" dirty="0">
              <a:latin typeface="游ゴシック" panose="020B0400000000000000" pitchFamily="50" charset="-128"/>
              <a:ea typeface="游ゴシック" panose="020B0400000000000000" pitchFamily="50" charset="-128"/>
            </a:endParaRPr>
          </a:p>
          <a:p>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★欧州では、抗てんかん薬「</a:t>
            </a:r>
            <a:r>
              <a:rPr lang="en-US" altLang="ja-JP" dirty="0">
                <a:latin typeface="游ゴシック" panose="020B0400000000000000" pitchFamily="50" charset="-128"/>
                <a:ea typeface="游ゴシック" panose="020B0400000000000000" pitchFamily="50" charset="-128"/>
              </a:rPr>
              <a:t>Lyrica</a:t>
            </a:r>
            <a:r>
              <a:rPr lang="ja-JP" altLang="en-US" dirty="0">
                <a:latin typeface="游ゴシック" panose="020B0400000000000000" pitchFamily="50" charset="-128"/>
                <a:ea typeface="游ゴシック" panose="020B0400000000000000" pitchFamily="50" charset="-128"/>
              </a:rPr>
              <a:t>」、抗精神病薬「</a:t>
            </a:r>
            <a:r>
              <a:rPr lang="en-US" altLang="ja-JP" dirty="0" err="1">
                <a:latin typeface="游ゴシック" panose="020B0400000000000000" pitchFamily="50" charset="-128"/>
                <a:ea typeface="游ゴシック" panose="020B0400000000000000" pitchFamily="50" charset="-128"/>
              </a:rPr>
              <a:t>Abilify</a:t>
            </a:r>
            <a:r>
              <a:rPr lang="ja-JP" altLang="en-US" dirty="0">
                <a:latin typeface="游ゴシック" panose="020B0400000000000000" pitchFamily="50" charset="-128"/>
                <a:ea typeface="游ゴシック" panose="020B0400000000000000" pitchFamily="50" charset="-128"/>
              </a:rPr>
              <a:t>」などの大型薬が、後発品の浸食により売上が大幅に減少。</a:t>
            </a:r>
            <a:r>
              <a:rPr lang="en-US" altLang="ja-JP" dirty="0">
                <a:latin typeface="游ゴシック" panose="020B0400000000000000" pitchFamily="50" charset="-128"/>
                <a:ea typeface="游ゴシック" panose="020B0400000000000000" pitchFamily="50" charset="-128"/>
              </a:rPr>
              <a:t>2016</a:t>
            </a:r>
            <a:r>
              <a:rPr lang="ja-JP" altLang="en-US" dirty="0">
                <a:latin typeface="游ゴシック" panose="020B0400000000000000" pitchFamily="50" charset="-128"/>
                <a:ea typeface="游ゴシック" panose="020B0400000000000000" pitchFamily="50" charset="-128"/>
              </a:rPr>
              <a:t>年度の売上は、現地通貨ベースで、米国市場が</a:t>
            </a:r>
            <a:r>
              <a:rPr lang="en-US" altLang="ja-JP" dirty="0">
                <a:latin typeface="游ゴシック" panose="020B0400000000000000" pitchFamily="50" charset="-128"/>
                <a:ea typeface="游ゴシック" panose="020B0400000000000000" pitchFamily="50" charset="-128"/>
              </a:rPr>
              <a:t>1.1%</a:t>
            </a:r>
            <a:r>
              <a:rPr lang="ja-JP" altLang="en-US" dirty="0" err="1">
                <a:latin typeface="游ゴシック" panose="020B0400000000000000" pitchFamily="50" charset="-128"/>
                <a:ea typeface="游ゴシック" panose="020B0400000000000000" pitchFamily="50" charset="-128"/>
              </a:rPr>
              <a:t>、</a:t>
            </a:r>
            <a:r>
              <a:rPr lang="ja-JP" altLang="en-US" dirty="0">
                <a:latin typeface="游ゴシック" panose="020B0400000000000000" pitchFamily="50" charset="-128"/>
                <a:ea typeface="游ゴシック" panose="020B0400000000000000" pitchFamily="50" charset="-128"/>
              </a:rPr>
              <a:t>欧州市場が</a:t>
            </a:r>
            <a:r>
              <a:rPr lang="en-US" altLang="ja-JP" dirty="0">
                <a:latin typeface="游ゴシック" panose="020B0400000000000000" pitchFamily="50" charset="-128"/>
                <a:ea typeface="游ゴシック" panose="020B0400000000000000" pitchFamily="50" charset="-128"/>
              </a:rPr>
              <a:t>6.9%</a:t>
            </a:r>
            <a:r>
              <a:rPr lang="ja-JP" altLang="en-US" dirty="0">
                <a:latin typeface="游ゴシック" panose="020B0400000000000000" pitchFamily="50" charset="-128"/>
                <a:ea typeface="游ゴシック" panose="020B0400000000000000" pitchFamily="50" charset="-128"/>
              </a:rPr>
              <a:t>縮小。</a:t>
            </a:r>
            <a:endParaRPr lang="en-US" altLang="ja-JP" dirty="0">
              <a:latin typeface="游ゴシック" panose="020B0400000000000000" pitchFamily="50" charset="-128"/>
              <a:ea typeface="游ゴシック" panose="020B0400000000000000" pitchFamily="50" charset="-128"/>
            </a:endParaRPr>
          </a:p>
          <a:p>
            <a:endParaRPr lang="ja-JP" altLang="en-US"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★日本では、抗てんかん薬が</a:t>
            </a:r>
            <a:r>
              <a:rPr lang="en-US" altLang="ja-JP" dirty="0">
                <a:latin typeface="游ゴシック" panose="020B0400000000000000" pitchFamily="50" charset="-128"/>
                <a:ea typeface="游ゴシック" panose="020B0400000000000000" pitchFamily="50" charset="-128"/>
              </a:rPr>
              <a:t>2012</a:t>
            </a:r>
            <a:r>
              <a:rPr lang="ja-JP" altLang="en-US" dirty="0">
                <a:latin typeface="游ゴシック" panose="020B0400000000000000" pitchFamily="50" charset="-128"/>
                <a:ea typeface="游ゴシック" panose="020B0400000000000000" pitchFamily="50" charset="-128"/>
              </a:rPr>
              <a:t>年以降に相次いで新薬を上市しており、「イーケプラ」の著しい成長によって、同市場は拡大傾向にある。また、抗精神病薬市場は、</a:t>
            </a:r>
            <a:r>
              <a:rPr lang="en-US" altLang="ja-JP" dirty="0">
                <a:latin typeface="游ゴシック" panose="020B0400000000000000" pitchFamily="50" charset="-128"/>
                <a:ea typeface="游ゴシック" panose="020B0400000000000000" pitchFamily="50" charset="-128"/>
              </a:rPr>
              <a:t>2016</a:t>
            </a:r>
            <a:r>
              <a:rPr lang="ja-JP" altLang="en-US" dirty="0">
                <a:latin typeface="游ゴシック" panose="020B0400000000000000" pitchFamily="50" charset="-128"/>
                <a:ea typeface="游ゴシック" panose="020B0400000000000000" pitchFamily="50" charset="-128"/>
              </a:rPr>
              <a:t>年に「ジプレキサ」の後発品参入の影響で、同年以降は市場が縮小。</a:t>
            </a:r>
          </a:p>
        </p:txBody>
      </p:sp>
      <p:sp>
        <p:nvSpPr>
          <p:cNvPr id="8" name="正方形/長方形 7"/>
          <p:cNvSpPr/>
          <p:nvPr/>
        </p:nvSpPr>
        <p:spPr>
          <a:xfrm>
            <a:off x="6096000" y="559130"/>
            <a:ext cx="2327881" cy="307777"/>
          </a:xfrm>
          <a:prstGeom prst="rect">
            <a:avLst/>
          </a:prstGeom>
        </p:spPr>
        <p:txBody>
          <a:bodyPr wrap="none">
            <a:spAutoFit/>
          </a:bodyPr>
          <a:lstStyle/>
          <a:p>
            <a:r>
              <a:rPr lang="ja-JP" altLang="en-US" sz="1400" dirty="0">
                <a:latin typeface="游ゴシック" panose="020B0400000000000000" pitchFamily="50" charset="-128"/>
                <a:ea typeface="游ゴシック" panose="020B0400000000000000" pitchFamily="50" charset="-128"/>
              </a:rPr>
              <a:t>前年度比</a:t>
            </a:r>
            <a:r>
              <a:rPr lang="en-US" altLang="ja-JP" sz="1400" dirty="0">
                <a:latin typeface="游ゴシック" panose="020B0400000000000000" pitchFamily="50" charset="-128"/>
                <a:ea typeface="游ゴシック" panose="020B0400000000000000" pitchFamily="50" charset="-128"/>
              </a:rPr>
              <a:t>9.8%</a:t>
            </a:r>
            <a:r>
              <a:rPr lang="ja-JP" altLang="en-US" sz="1400" dirty="0">
                <a:latin typeface="游ゴシック" panose="020B0400000000000000" pitchFamily="50" charset="-128"/>
                <a:ea typeface="游ゴシック" panose="020B0400000000000000" pitchFamily="50" charset="-128"/>
              </a:rPr>
              <a:t>減</a:t>
            </a:r>
            <a:r>
              <a:rPr lang="en-US" altLang="ja-JP" sz="1400" dirty="0">
                <a:latin typeface="游ゴシック" panose="020B0400000000000000" pitchFamily="50" charset="-128"/>
                <a:ea typeface="游ゴシック" panose="020B0400000000000000" pitchFamily="50" charset="-128"/>
              </a:rPr>
              <a:t>(</a:t>
            </a:r>
            <a:r>
              <a:rPr lang="ja-JP" altLang="en-US" sz="1400" dirty="0">
                <a:latin typeface="游ゴシック" panose="020B0400000000000000" pitchFamily="50" charset="-128"/>
                <a:ea typeface="游ゴシック" panose="020B0400000000000000" pitchFamily="50" charset="-128"/>
              </a:rPr>
              <a:t>円ベース</a:t>
            </a:r>
            <a:r>
              <a:rPr lang="en-US" altLang="ja-JP" sz="1400" dirty="0">
                <a:latin typeface="游ゴシック" panose="020B0400000000000000" pitchFamily="50" charset="-128"/>
                <a:ea typeface="游ゴシック" panose="020B0400000000000000" pitchFamily="50" charset="-128"/>
              </a:rPr>
              <a:t>)</a:t>
            </a:r>
            <a:endParaRPr lang="ja-JP" altLang="en-US" sz="1400" dirty="0">
              <a:latin typeface="游ゴシック" panose="020B0400000000000000" pitchFamily="50" charset="-128"/>
              <a:ea typeface="游ゴシック" panose="020B0400000000000000" pitchFamily="50" charset="-128"/>
            </a:endParaRPr>
          </a:p>
        </p:txBody>
      </p:sp>
      <p:sp>
        <p:nvSpPr>
          <p:cNvPr id="9" name="正方形/長方形 8"/>
          <p:cNvSpPr/>
          <p:nvPr/>
        </p:nvSpPr>
        <p:spPr>
          <a:xfrm>
            <a:off x="6911438" y="6550223"/>
            <a:ext cx="4183068" cy="307777"/>
          </a:xfrm>
          <a:prstGeom prst="rect">
            <a:avLst/>
          </a:prstGeom>
        </p:spPr>
        <p:txBody>
          <a:bodyPr wrap="none">
            <a:spAutoFit/>
          </a:bodyPr>
          <a:lstStyle/>
          <a:p>
            <a:r>
              <a:rPr lang="en-US" altLang="ja-JP" sz="1400" dirty="0"/>
              <a:t>http://release.nikkei.co.jp/attach_file/0466355_02.pdf</a:t>
            </a:r>
            <a:endParaRPr lang="ja-JP" altLang="en-US" sz="1400" dirty="0"/>
          </a:p>
        </p:txBody>
      </p:sp>
    </p:spTree>
    <p:extLst>
      <p:ext uri="{BB962C8B-B14F-4D97-AF65-F5344CB8AC3E}">
        <p14:creationId xmlns:p14="http://schemas.microsoft.com/office/powerpoint/2010/main" val="6348512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雲形吹き出し 2"/>
          <p:cNvSpPr/>
          <p:nvPr/>
        </p:nvSpPr>
        <p:spPr>
          <a:xfrm rot="20122659">
            <a:off x="8958808" y="2896285"/>
            <a:ext cx="748146" cy="760021"/>
          </a:xfrm>
          <a:prstGeom prst="cloudCallout">
            <a:avLst>
              <a:gd name="adj1" fmla="val -44642"/>
              <a:gd name="adj2"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958107" y="0"/>
            <a:ext cx="10358652" cy="584775"/>
          </a:xfrm>
          <a:prstGeom prst="rect">
            <a:avLst/>
          </a:prstGeom>
          <a:noFill/>
        </p:spPr>
        <p:txBody>
          <a:bodyPr wrap="square" rtlCol="0">
            <a:spAutoFit/>
          </a:bodyPr>
          <a:lstStyle/>
          <a:p>
            <a:pPr algn="ctr"/>
            <a:r>
              <a:rPr lang="ja-JP" altLang="en-US" sz="3200" b="1" dirty="0">
                <a:latin typeface="Meiryo UI" panose="020B0604030504040204" pitchFamily="50" charset="-128"/>
                <a:ea typeface="Meiryo UI" panose="020B0604030504040204" pitchFamily="50" charset="-128"/>
              </a:rPr>
              <a:t>脳と機械を繋ぐ</a:t>
            </a:r>
            <a:r>
              <a:rPr lang="en-US" altLang="ja-JP" sz="3200" b="1" dirty="0">
                <a:latin typeface="Meiryo UI" panose="020B0604030504040204" pitchFamily="50" charset="-128"/>
                <a:ea typeface="Meiryo UI" panose="020B0604030504040204" pitchFamily="50" charset="-128"/>
              </a:rPr>
              <a:t>~BMI</a:t>
            </a:r>
            <a:endParaRPr kumimoji="1" lang="ja-JP" altLang="en-US" sz="3200" b="1" dirty="0">
              <a:latin typeface="Meiryo UI" panose="020B0604030504040204" pitchFamily="50" charset="-128"/>
              <a:ea typeface="Meiryo UI" panose="020B0604030504040204" pitchFamily="50" charset="-128"/>
            </a:endParaRPr>
          </a:p>
        </p:txBody>
      </p:sp>
      <p:pic>
        <p:nvPicPr>
          <p:cNvPr id="6" name="Picture 8" descr="jj_brain_lobes.jpg                                             00003B01Book                           ABA78158:"/>
          <p:cNvPicPr>
            <a:picLocks noChangeAspect="1" noChangeArrowheads="1"/>
          </p:cNvPicPr>
          <p:nvPr/>
        </p:nvPicPr>
        <p:blipFill>
          <a:blip r:embed="rId3">
            <a:extLst>
              <a:ext uri="{28A0092B-C50C-407E-A947-70E740481C1C}">
                <a14:useLocalDpi xmlns:a14="http://schemas.microsoft.com/office/drawing/2010/main" val="0"/>
              </a:ext>
            </a:extLst>
          </a:blip>
          <a:srcRect l="3999" t="5333" r="14667" b="13333"/>
          <a:stretch>
            <a:fillRect/>
          </a:stretch>
        </p:blipFill>
        <p:spPr bwMode="auto">
          <a:xfrm rot="19767904">
            <a:off x="1054424" y="2610784"/>
            <a:ext cx="2150947" cy="2150946"/>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角丸四角形 1"/>
          <p:cNvSpPr/>
          <p:nvPr/>
        </p:nvSpPr>
        <p:spPr>
          <a:xfrm>
            <a:off x="4619718" y="1494632"/>
            <a:ext cx="1517715" cy="612742"/>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eiryo UI" panose="020B0604030504040204" pitchFamily="50" charset="-128"/>
                <a:ea typeface="Meiryo UI" panose="020B0604030504040204" pitchFamily="50" charset="-128"/>
              </a:rPr>
              <a:t>信号処理</a:t>
            </a:r>
          </a:p>
        </p:txBody>
      </p:sp>
      <p:sp>
        <p:nvSpPr>
          <p:cNvPr id="7" name="二等辺三角形 6"/>
          <p:cNvSpPr/>
          <p:nvPr/>
        </p:nvSpPr>
        <p:spPr>
          <a:xfrm rot="5400000">
            <a:off x="3653229" y="1213021"/>
            <a:ext cx="394332" cy="3016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p:cNvGrpSpPr/>
          <p:nvPr/>
        </p:nvGrpSpPr>
        <p:grpSpPr>
          <a:xfrm>
            <a:off x="1668545" y="1253765"/>
            <a:ext cx="245096" cy="1650174"/>
            <a:chOff x="1121790" y="999241"/>
            <a:chExt cx="154285" cy="1432874"/>
          </a:xfrm>
        </p:grpSpPr>
        <p:cxnSp>
          <p:nvCxnSpPr>
            <p:cNvPr id="14" name="直線コネクタ 13"/>
            <p:cNvCxnSpPr/>
            <p:nvPr/>
          </p:nvCxnSpPr>
          <p:spPr>
            <a:xfrm flipH="1">
              <a:off x="112179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H="1">
              <a:off x="116773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H="1">
              <a:off x="121367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a:off x="1266649"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9" name="グループ化 18"/>
          <p:cNvGrpSpPr/>
          <p:nvPr/>
        </p:nvGrpSpPr>
        <p:grpSpPr>
          <a:xfrm rot="5400000">
            <a:off x="2565251" y="364546"/>
            <a:ext cx="245096" cy="2023534"/>
            <a:chOff x="1121790" y="999241"/>
            <a:chExt cx="154285" cy="1432874"/>
          </a:xfrm>
        </p:grpSpPr>
        <p:cxnSp>
          <p:nvCxnSpPr>
            <p:cNvPr id="20" name="直線コネクタ 19"/>
            <p:cNvCxnSpPr/>
            <p:nvPr/>
          </p:nvCxnSpPr>
          <p:spPr>
            <a:xfrm flipH="1">
              <a:off x="112179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H="1">
              <a:off x="116773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H="1">
              <a:off x="121367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H="1">
              <a:off x="1266649"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4" name="グループ化 23"/>
          <p:cNvGrpSpPr/>
          <p:nvPr/>
        </p:nvGrpSpPr>
        <p:grpSpPr>
          <a:xfrm>
            <a:off x="2129897" y="1656592"/>
            <a:ext cx="245096" cy="1247347"/>
            <a:chOff x="1121790" y="999241"/>
            <a:chExt cx="154285" cy="1432874"/>
          </a:xfrm>
        </p:grpSpPr>
        <p:cxnSp>
          <p:nvCxnSpPr>
            <p:cNvPr id="25" name="直線コネクタ 24"/>
            <p:cNvCxnSpPr/>
            <p:nvPr/>
          </p:nvCxnSpPr>
          <p:spPr>
            <a:xfrm flipH="1">
              <a:off x="112179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H="1">
              <a:off x="116773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H="1">
              <a:off x="121367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flipH="1">
              <a:off x="1266649"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9" name="グループ化 28"/>
          <p:cNvGrpSpPr/>
          <p:nvPr/>
        </p:nvGrpSpPr>
        <p:grpSpPr>
          <a:xfrm rot="5400000">
            <a:off x="2790824" y="991426"/>
            <a:ext cx="245096" cy="1572389"/>
            <a:chOff x="1121790" y="999241"/>
            <a:chExt cx="154285" cy="1432874"/>
          </a:xfrm>
        </p:grpSpPr>
        <p:cxnSp>
          <p:nvCxnSpPr>
            <p:cNvPr id="30" name="直線コネクタ 29"/>
            <p:cNvCxnSpPr/>
            <p:nvPr/>
          </p:nvCxnSpPr>
          <p:spPr>
            <a:xfrm flipH="1">
              <a:off x="112179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H="1">
              <a:off x="116773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flipH="1">
              <a:off x="121367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H="1">
              <a:off x="1266649"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34" name="グループ化 33"/>
          <p:cNvGrpSpPr/>
          <p:nvPr/>
        </p:nvGrpSpPr>
        <p:grpSpPr>
          <a:xfrm>
            <a:off x="2526913" y="2163954"/>
            <a:ext cx="245096" cy="733533"/>
            <a:chOff x="1121790" y="999241"/>
            <a:chExt cx="154285" cy="1432874"/>
          </a:xfrm>
        </p:grpSpPr>
        <p:cxnSp>
          <p:nvCxnSpPr>
            <p:cNvPr id="35" name="直線コネクタ 34"/>
            <p:cNvCxnSpPr/>
            <p:nvPr/>
          </p:nvCxnSpPr>
          <p:spPr>
            <a:xfrm flipH="1">
              <a:off x="112179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H="1">
              <a:off x="116773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a:off x="121367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H="1">
              <a:off x="1266649"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39" name="グループ化 38"/>
          <p:cNvGrpSpPr/>
          <p:nvPr/>
        </p:nvGrpSpPr>
        <p:grpSpPr>
          <a:xfrm rot="5400000">
            <a:off x="2998178" y="1707663"/>
            <a:ext cx="245096" cy="1157679"/>
            <a:chOff x="1121790" y="999241"/>
            <a:chExt cx="154285" cy="1432874"/>
          </a:xfrm>
        </p:grpSpPr>
        <p:cxnSp>
          <p:nvCxnSpPr>
            <p:cNvPr id="40" name="直線コネクタ 39"/>
            <p:cNvCxnSpPr/>
            <p:nvPr/>
          </p:nvCxnSpPr>
          <p:spPr>
            <a:xfrm flipH="1">
              <a:off x="112179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flipH="1">
              <a:off x="116773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121367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a:off x="1266649"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45" name="カギ線コネクタ 44"/>
          <p:cNvCxnSpPr>
            <a:stCxn id="7" idx="0"/>
            <a:endCxn id="2" idx="1"/>
          </p:cNvCxnSpPr>
          <p:nvPr/>
        </p:nvCxnSpPr>
        <p:spPr>
          <a:xfrm>
            <a:off x="4001224" y="1363850"/>
            <a:ext cx="618494" cy="43715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カギ線コネクタ 46"/>
          <p:cNvCxnSpPr>
            <a:stCxn id="8" idx="0"/>
            <a:endCxn id="2" idx="1"/>
          </p:cNvCxnSpPr>
          <p:nvPr/>
        </p:nvCxnSpPr>
        <p:spPr>
          <a:xfrm>
            <a:off x="3988335" y="1801003"/>
            <a:ext cx="631383" cy="1270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カギ線コネクタ 48"/>
          <p:cNvCxnSpPr>
            <a:stCxn id="9" idx="0"/>
            <a:endCxn id="2" idx="1"/>
          </p:cNvCxnSpPr>
          <p:nvPr/>
        </p:nvCxnSpPr>
        <p:spPr>
          <a:xfrm flipV="1">
            <a:off x="3988335" y="1801003"/>
            <a:ext cx="631383" cy="50058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角丸四角形 52"/>
          <p:cNvSpPr/>
          <p:nvPr/>
        </p:nvSpPr>
        <p:spPr>
          <a:xfrm>
            <a:off x="8173730" y="1500982"/>
            <a:ext cx="2318303" cy="612742"/>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eiryo UI" panose="020B0604030504040204" pitchFamily="50" charset="-128"/>
                <a:ea typeface="Meiryo UI" panose="020B0604030504040204" pitchFamily="50" charset="-128"/>
              </a:rPr>
              <a:t>脳活動の</a:t>
            </a:r>
            <a:endParaRPr kumimoji="1" lang="en-US" altLang="ja-JP" dirty="0">
              <a:solidFill>
                <a:schemeClr val="tx1"/>
              </a:solidFill>
              <a:latin typeface="Meiryo UI" panose="020B0604030504040204" pitchFamily="50" charset="-128"/>
              <a:ea typeface="Meiryo UI" panose="020B0604030504040204" pitchFamily="50" charset="-128"/>
            </a:endParaRPr>
          </a:p>
          <a:p>
            <a:pPr algn="ctr"/>
            <a:r>
              <a:rPr lang="ja-JP" altLang="en-US" dirty="0">
                <a:solidFill>
                  <a:schemeClr val="tx1"/>
                </a:solidFill>
                <a:latin typeface="Meiryo UI" panose="020B0604030504040204" pitchFamily="50" charset="-128"/>
                <a:ea typeface="Meiryo UI" panose="020B0604030504040204" pitchFamily="50" charset="-128"/>
              </a:rPr>
              <a:t>リアルタイム解析</a:t>
            </a: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54" name="角丸四角形 53"/>
          <p:cNvSpPr/>
          <p:nvPr/>
        </p:nvSpPr>
        <p:spPr>
          <a:xfrm>
            <a:off x="8173730" y="2811785"/>
            <a:ext cx="2318303" cy="855241"/>
          </a:xfrm>
          <a:prstGeom prst="roundRect">
            <a:avLst/>
          </a:prstGeom>
          <a:solidFill>
            <a:schemeClr val="bg1"/>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Meiryo UI" panose="020B0604030504040204" pitchFamily="50" charset="-128"/>
                <a:ea typeface="Meiryo UI" panose="020B0604030504040204" pitchFamily="50" charset="-128"/>
              </a:rPr>
              <a:t>リアルタイム</a:t>
            </a:r>
            <a:endParaRPr lang="en-US" altLang="ja-JP" dirty="0">
              <a:solidFill>
                <a:schemeClr val="tx1"/>
              </a:solidFill>
              <a:latin typeface="Meiryo UI" panose="020B0604030504040204" pitchFamily="50" charset="-128"/>
              <a:ea typeface="Meiryo UI" panose="020B0604030504040204" pitchFamily="50" charset="-128"/>
            </a:endParaRPr>
          </a:p>
          <a:p>
            <a:pPr algn="ctr"/>
            <a:r>
              <a:rPr lang="ja-JP" altLang="en-US" dirty="0">
                <a:solidFill>
                  <a:schemeClr val="tx1"/>
                </a:solidFill>
                <a:latin typeface="Meiryo UI" panose="020B0604030504040204" pitchFamily="50" charset="-128"/>
                <a:ea typeface="Meiryo UI" panose="020B0604030504040204" pitchFamily="50" charset="-128"/>
              </a:rPr>
              <a:t>遠隔測定</a:t>
            </a:r>
            <a:endParaRPr lang="en-US" altLang="ja-JP" dirty="0">
              <a:solidFill>
                <a:schemeClr val="tx1"/>
              </a:solidFill>
              <a:latin typeface="Meiryo UI" panose="020B0604030504040204" pitchFamily="50" charset="-128"/>
              <a:ea typeface="Meiryo UI" panose="020B0604030504040204" pitchFamily="50" charset="-128"/>
            </a:endParaRPr>
          </a:p>
          <a:p>
            <a:pPr algn="ctr"/>
            <a:r>
              <a:rPr lang="ja-JP" altLang="en-US" dirty="0">
                <a:solidFill>
                  <a:schemeClr val="tx1"/>
                </a:solidFill>
                <a:latin typeface="Meiryo UI" panose="020B0604030504040204" pitchFamily="50" charset="-128"/>
                <a:ea typeface="Meiryo UI" panose="020B0604030504040204" pitchFamily="50" charset="-128"/>
              </a:rPr>
              <a:t>インターフェース</a:t>
            </a: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55" name="角丸四角形 54"/>
          <p:cNvSpPr/>
          <p:nvPr/>
        </p:nvSpPr>
        <p:spPr>
          <a:xfrm>
            <a:off x="8192584" y="4190912"/>
            <a:ext cx="2318303" cy="628999"/>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Meiryo UI" panose="020B0604030504040204" pitchFamily="50" charset="-128"/>
                <a:ea typeface="Meiryo UI" panose="020B0604030504040204" pitchFamily="50" charset="-128"/>
              </a:rPr>
              <a:t>遠隔測定</a:t>
            </a:r>
            <a:endParaRPr lang="en-US" altLang="ja-JP" dirty="0">
              <a:solidFill>
                <a:schemeClr val="tx1"/>
              </a:solidFill>
              <a:latin typeface="Meiryo UI" panose="020B0604030504040204" pitchFamily="50" charset="-128"/>
              <a:ea typeface="Meiryo UI" panose="020B0604030504040204" pitchFamily="50" charset="-128"/>
            </a:endParaRPr>
          </a:p>
          <a:p>
            <a:pPr algn="ctr"/>
            <a:r>
              <a:rPr kumimoji="1" lang="ja-JP" altLang="en-US" dirty="0">
                <a:solidFill>
                  <a:schemeClr val="tx1"/>
                </a:solidFill>
                <a:latin typeface="Meiryo UI" panose="020B0604030504040204" pitchFamily="50" charset="-128"/>
                <a:ea typeface="Meiryo UI" panose="020B0604030504040204" pitchFamily="50" charset="-128"/>
              </a:rPr>
              <a:t>受信機</a:t>
            </a:r>
          </a:p>
        </p:txBody>
      </p:sp>
      <p:sp>
        <p:nvSpPr>
          <p:cNvPr id="56" name="角丸四角形 55"/>
          <p:cNvSpPr/>
          <p:nvPr/>
        </p:nvSpPr>
        <p:spPr>
          <a:xfrm>
            <a:off x="8192584" y="5284422"/>
            <a:ext cx="2318303" cy="774291"/>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latin typeface="Meiryo UI" panose="020B0604030504040204" pitchFamily="50" charset="-128"/>
                <a:ea typeface="Meiryo UI" panose="020B0604030504040204" pitchFamily="50" charset="-128"/>
              </a:rPr>
              <a:t>リアルタイム</a:t>
            </a:r>
            <a:endParaRPr kumimoji="1" lang="en-US" altLang="ja-JP" sz="1600" dirty="0">
              <a:solidFill>
                <a:schemeClr val="tx1"/>
              </a:solidFill>
              <a:latin typeface="Meiryo UI" panose="020B0604030504040204" pitchFamily="50" charset="-128"/>
              <a:ea typeface="Meiryo UI" panose="020B0604030504040204" pitchFamily="50" charset="-128"/>
            </a:endParaRPr>
          </a:p>
          <a:p>
            <a:pPr algn="ctr"/>
            <a:r>
              <a:rPr lang="ja-JP" altLang="en-US" sz="1600" dirty="0">
                <a:solidFill>
                  <a:schemeClr val="tx1"/>
                </a:solidFill>
                <a:latin typeface="Meiryo UI" panose="020B0604030504040204" pitchFamily="50" charset="-128"/>
                <a:ea typeface="Meiryo UI" panose="020B0604030504040204" pitchFamily="50" charset="-128"/>
              </a:rPr>
              <a:t>多チャンネル</a:t>
            </a:r>
            <a:endParaRPr lang="en-US" altLang="ja-JP" sz="1600" dirty="0">
              <a:solidFill>
                <a:schemeClr val="tx1"/>
              </a:solidFill>
              <a:latin typeface="Meiryo UI" panose="020B0604030504040204" pitchFamily="50" charset="-128"/>
              <a:ea typeface="Meiryo UI" panose="020B0604030504040204" pitchFamily="50" charset="-128"/>
            </a:endParaRPr>
          </a:p>
          <a:p>
            <a:pPr algn="ctr"/>
            <a:r>
              <a:rPr kumimoji="1" lang="ja-JP" altLang="en-US" sz="1600" dirty="0">
                <a:solidFill>
                  <a:schemeClr val="tx1"/>
                </a:solidFill>
                <a:latin typeface="Meiryo UI" panose="020B0604030504040204" pitchFamily="50" charset="-128"/>
                <a:ea typeface="Meiryo UI" panose="020B0604030504040204" pitchFamily="50" charset="-128"/>
              </a:rPr>
              <a:t>機械的アクチュエーター</a:t>
            </a:r>
          </a:p>
        </p:txBody>
      </p:sp>
      <p:cxnSp>
        <p:nvCxnSpPr>
          <p:cNvPr id="58" name="直線矢印コネクタ 57"/>
          <p:cNvCxnSpPr>
            <a:stCxn id="55" idx="2"/>
            <a:endCxn id="56" idx="0"/>
          </p:cNvCxnSpPr>
          <p:nvPr/>
        </p:nvCxnSpPr>
        <p:spPr>
          <a:xfrm>
            <a:off x="9351736" y="4819911"/>
            <a:ext cx="0" cy="4645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a:stCxn id="53" idx="2"/>
            <a:endCxn id="54" idx="0"/>
          </p:cNvCxnSpPr>
          <p:nvPr/>
        </p:nvCxnSpPr>
        <p:spPr>
          <a:xfrm>
            <a:off x="9332882" y="2113724"/>
            <a:ext cx="0" cy="6980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a:stCxn id="2" idx="3"/>
            <a:endCxn id="53" idx="1"/>
          </p:cNvCxnSpPr>
          <p:nvPr/>
        </p:nvCxnSpPr>
        <p:spPr>
          <a:xfrm>
            <a:off x="6137433" y="1801003"/>
            <a:ext cx="2036297" cy="63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角丸四角形 64"/>
          <p:cNvSpPr/>
          <p:nvPr/>
        </p:nvSpPr>
        <p:spPr>
          <a:xfrm>
            <a:off x="2144871" y="5225047"/>
            <a:ext cx="1125669" cy="59129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latin typeface="Meiryo UI" panose="020B0604030504040204" pitchFamily="50" charset="-128"/>
                <a:ea typeface="Meiryo UI" panose="020B0604030504040204" pitchFamily="50" charset="-128"/>
              </a:rPr>
              <a:t>触覚及び</a:t>
            </a:r>
            <a:endParaRPr lang="en-US" altLang="ja-JP" sz="1200" dirty="0">
              <a:solidFill>
                <a:schemeClr val="tx1"/>
              </a:solidFill>
              <a:latin typeface="Meiryo UI" panose="020B0604030504040204" pitchFamily="50" charset="-128"/>
              <a:ea typeface="Meiryo UI" panose="020B0604030504040204" pitchFamily="50" charset="-128"/>
            </a:endParaRPr>
          </a:p>
          <a:p>
            <a:pPr algn="ctr"/>
            <a:r>
              <a:rPr kumimoji="1" lang="ja-JP" altLang="en-US" sz="1200" dirty="0">
                <a:solidFill>
                  <a:schemeClr val="tx1"/>
                </a:solidFill>
                <a:latin typeface="Meiryo UI" panose="020B0604030504040204" pitchFamily="50" charset="-128"/>
                <a:ea typeface="Meiryo UI" panose="020B0604030504040204" pitchFamily="50" charset="-128"/>
              </a:rPr>
              <a:t>固有受容</a:t>
            </a:r>
            <a:endParaRPr kumimoji="1" lang="en-US" altLang="ja-JP" sz="1200" dirty="0">
              <a:solidFill>
                <a:schemeClr val="tx1"/>
              </a:solidFill>
              <a:latin typeface="Meiryo UI" panose="020B0604030504040204" pitchFamily="50" charset="-128"/>
              <a:ea typeface="Meiryo UI" panose="020B0604030504040204" pitchFamily="50" charset="-128"/>
            </a:endParaRPr>
          </a:p>
          <a:p>
            <a:pPr algn="ctr"/>
            <a:r>
              <a:rPr lang="ja-JP" altLang="en-US" sz="1200" dirty="0">
                <a:solidFill>
                  <a:schemeClr val="tx1"/>
                </a:solidFill>
                <a:latin typeface="Meiryo UI" panose="020B0604030504040204" pitchFamily="50" charset="-128"/>
                <a:ea typeface="Meiryo UI" panose="020B0604030504040204" pitchFamily="50" charset="-128"/>
              </a:rPr>
              <a:t>フィードバック</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66" name="角丸四角形 65"/>
          <p:cNvSpPr/>
          <p:nvPr/>
        </p:nvSpPr>
        <p:spPr>
          <a:xfrm>
            <a:off x="705867" y="5225047"/>
            <a:ext cx="1125669" cy="59129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latin typeface="Meiryo UI" panose="020B0604030504040204" pitchFamily="50" charset="-128"/>
                <a:ea typeface="Meiryo UI" panose="020B0604030504040204" pitchFamily="50" charset="-128"/>
              </a:rPr>
              <a:t>視覚</a:t>
            </a:r>
            <a:endParaRPr lang="en-US" altLang="ja-JP" sz="1400" dirty="0">
              <a:solidFill>
                <a:schemeClr val="tx1"/>
              </a:solidFill>
              <a:latin typeface="Meiryo UI" panose="020B0604030504040204" pitchFamily="50" charset="-128"/>
              <a:ea typeface="Meiryo UI" panose="020B0604030504040204" pitchFamily="50" charset="-128"/>
            </a:endParaRPr>
          </a:p>
          <a:p>
            <a:pPr algn="ctr"/>
            <a:r>
              <a:rPr kumimoji="1" lang="ja-JP" altLang="en-US" sz="1400" dirty="0">
                <a:solidFill>
                  <a:schemeClr val="tx1"/>
                </a:solidFill>
                <a:latin typeface="Meiryo UI" panose="020B0604030504040204" pitchFamily="50" charset="-128"/>
                <a:ea typeface="Meiryo UI" panose="020B0604030504040204" pitchFamily="50" charset="-128"/>
              </a:rPr>
              <a:t>フィードバック</a:t>
            </a:r>
          </a:p>
        </p:txBody>
      </p:sp>
      <p:cxnSp>
        <p:nvCxnSpPr>
          <p:cNvPr id="68" name="直線矢印コネクタ 67"/>
          <p:cNvCxnSpPr/>
          <p:nvPr/>
        </p:nvCxnSpPr>
        <p:spPr>
          <a:xfrm flipV="1">
            <a:off x="2374993" y="3544478"/>
            <a:ext cx="0" cy="168056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flipV="1">
            <a:off x="1536007" y="3541062"/>
            <a:ext cx="362660" cy="168057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二等辺三角形 7"/>
          <p:cNvSpPr/>
          <p:nvPr/>
        </p:nvSpPr>
        <p:spPr>
          <a:xfrm rot="5400000">
            <a:off x="3640340" y="1650174"/>
            <a:ext cx="394332" cy="3016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二等辺三角形 8"/>
          <p:cNvSpPr/>
          <p:nvPr/>
        </p:nvSpPr>
        <p:spPr>
          <a:xfrm rot="5400000">
            <a:off x="3640340" y="2150762"/>
            <a:ext cx="394332" cy="3016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81885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Ipptinsidebrain-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17" y="329294"/>
            <a:ext cx="5476875" cy="63246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3" name="Text Box 9"/>
          <p:cNvSpPr txBox="1">
            <a:spLocks noChangeArrowheads="1"/>
          </p:cNvSpPr>
          <p:nvPr/>
        </p:nvSpPr>
        <p:spPr bwMode="auto">
          <a:xfrm>
            <a:off x="6073111" y="-19083"/>
            <a:ext cx="5627427" cy="769441"/>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altLang="ja-JP" sz="4400" b="1" i="1" dirty="0">
                <a:solidFill>
                  <a:schemeClr val="tx2"/>
                </a:solidFill>
                <a:ea typeface="ＭＳ Ｐゴシック" panose="020B0600070205080204" pitchFamily="50" charset="-128"/>
              </a:rPr>
              <a:t>Inside the Human Brain</a:t>
            </a:r>
          </a:p>
        </p:txBody>
      </p:sp>
      <p:sp>
        <p:nvSpPr>
          <p:cNvPr id="4" name="テキスト ボックス 3"/>
          <p:cNvSpPr txBox="1"/>
          <p:nvPr/>
        </p:nvSpPr>
        <p:spPr>
          <a:xfrm>
            <a:off x="2200629" y="4412344"/>
            <a:ext cx="1143000" cy="369332"/>
          </a:xfrm>
          <a:prstGeom prst="rect">
            <a:avLst/>
          </a:prstGeom>
          <a:noFill/>
        </p:spPr>
        <p:txBody>
          <a:bodyPr wrap="square" rtlCol="0">
            <a:spAutoFit/>
          </a:bodyPr>
          <a:lstStyle/>
          <a:p>
            <a:pPr algn="ctr"/>
            <a:r>
              <a:rPr lang="ja-JP" altLang="en-US" b="1" dirty="0">
                <a:solidFill>
                  <a:srgbClr val="C00000"/>
                </a:solidFill>
                <a:latin typeface="Meiryo UI" panose="020B0604030504040204" pitchFamily="50" charset="-128"/>
                <a:ea typeface="Meiryo UI" panose="020B0604030504040204" pitchFamily="50" charset="-128"/>
              </a:rPr>
              <a:t>海馬</a:t>
            </a:r>
            <a:endParaRPr kumimoji="1" lang="ja-JP" altLang="en-US" b="1" dirty="0">
              <a:solidFill>
                <a:srgbClr val="C00000"/>
              </a:solidFill>
              <a:latin typeface="Meiryo UI" panose="020B0604030504040204" pitchFamily="50" charset="-128"/>
              <a:ea typeface="Meiryo UI" panose="020B0604030504040204" pitchFamily="50" charset="-128"/>
            </a:endParaRPr>
          </a:p>
        </p:txBody>
      </p:sp>
      <p:sp>
        <p:nvSpPr>
          <p:cNvPr id="5" name="テキスト ボックス 4"/>
          <p:cNvSpPr txBox="1"/>
          <p:nvPr/>
        </p:nvSpPr>
        <p:spPr>
          <a:xfrm>
            <a:off x="4689475" y="4024868"/>
            <a:ext cx="1143000" cy="369332"/>
          </a:xfrm>
          <a:prstGeom prst="rect">
            <a:avLst/>
          </a:prstGeom>
          <a:noFill/>
        </p:spPr>
        <p:txBody>
          <a:bodyPr wrap="square" rtlCol="0">
            <a:spAutoFit/>
          </a:bodyPr>
          <a:lstStyle/>
          <a:p>
            <a:pPr algn="ctr"/>
            <a:r>
              <a:rPr lang="ja-JP" altLang="en-US" b="1" dirty="0">
                <a:solidFill>
                  <a:srgbClr val="C00000"/>
                </a:solidFill>
                <a:latin typeface="Meiryo UI" panose="020B0604030504040204" pitchFamily="50" charset="-128"/>
                <a:ea typeface="Meiryo UI" panose="020B0604030504040204" pitchFamily="50" charset="-128"/>
              </a:rPr>
              <a:t>小脳</a:t>
            </a:r>
            <a:endParaRPr kumimoji="1" lang="ja-JP" altLang="en-US" b="1" dirty="0">
              <a:solidFill>
                <a:srgbClr val="C00000"/>
              </a:solidFill>
              <a:latin typeface="Meiryo UI" panose="020B0604030504040204" pitchFamily="50" charset="-128"/>
              <a:ea typeface="Meiryo UI" panose="020B0604030504040204" pitchFamily="50" charset="-128"/>
            </a:endParaRPr>
          </a:p>
        </p:txBody>
      </p:sp>
      <p:sp>
        <p:nvSpPr>
          <p:cNvPr id="6" name="テキスト ボックス 5"/>
          <p:cNvSpPr txBox="1"/>
          <p:nvPr/>
        </p:nvSpPr>
        <p:spPr>
          <a:xfrm>
            <a:off x="4231767" y="4564535"/>
            <a:ext cx="1143000" cy="369332"/>
          </a:xfrm>
          <a:prstGeom prst="rect">
            <a:avLst/>
          </a:prstGeom>
          <a:noFill/>
        </p:spPr>
        <p:txBody>
          <a:bodyPr wrap="square" rtlCol="0">
            <a:spAutoFit/>
          </a:bodyPr>
          <a:lstStyle/>
          <a:p>
            <a:pPr algn="ctr"/>
            <a:r>
              <a:rPr kumimoji="1" lang="ja-JP" altLang="en-US" b="1" dirty="0">
                <a:solidFill>
                  <a:srgbClr val="C00000"/>
                </a:solidFill>
                <a:latin typeface="Meiryo UI" panose="020B0604030504040204" pitchFamily="50" charset="-128"/>
                <a:ea typeface="Meiryo UI" panose="020B0604030504040204" pitchFamily="50" charset="-128"/>
              </a:rPr>
              <a:t>脳幹</a:t>
            </a:r>
          </a:p>
        </p:txBody>
      </p:sp>
      <p:sp>
        <p:nvSpPr>
          <p:cNvPr id="7" name="テキスト ボックス 6"/>
          <p:cNvSpPr txBox="1"/>
          <p:nvPr/>
        </p:nvSpPr>
        <p:spPr>
          <a:xfrm>
            <a:off x="4312330" y="513915"/>
            <a:ext cx="1143000" cy="369332"/>
          </a:xfrm>
          <a:prstGeom prst="rect">
            <a:avLst/>
          </a:prstGeom>
          <a:noFill/>
        </p:spPr>
        <p:txBody>
          <a:bodyPr wrap="square" rtlCol="0">
            <a:spAutoFit/>
          </a:bodyPr>
          <a:lstStyle/>
          <a:p>
            <a:pPr algn="ctr"/>
            <a:r>
              <a:rPr lang="ja-JP" altLang="en-US" b="1" dirty="0">
                <a:solidFill>
                  <a:srgbClr val="C00000"/>
                </a:solidFill>
                <a:latin typeface="Meiryo UI" panose="020B0604030504040204" pitchFamily="50" charset="-128"/>
                <a:ea typeface="Meiryo UI" panose="020B0604030504040204" pitchFamily="50" charset="-128"/>
              </a:rPr>
              <a:t>大脳</a:t>
            </a:r>
            <a:endParaRPr kumimoji="1" lang="ja-JP" altLang="en-US" b="1" dirty="0">
              <a:solidFill>
                <a:srgbClr val="C00000"/>
              </a:solidFill>
              <a:latin typeface="Meiryo UI" panose="020B0604030504040204" pitchFamily="50" charset="-128"/>
              <a:ea typeface="Meiryo UI" panose="020B0604030504040204" pitchFamily="50" charset="-128"/>
            </a:endParaRPr>
          </a:p>
        </p:txBody>
      </p:sp>
      <p:sp>
        <p:nvSpPr>
          <p:cNvPr id="8" name="テキスト ボックス 7"/>
          <p:cNvSpPr txBox="1"/>
          <p:nvPr/>
        </p:nvSpPr>
        <p:spPr>
          <a:xfrm>
            <a:off x="1578655" y="274832"/>
            <a:ext cx="1143000" cy="369332"/>
          </a:xfrm>
          <a:prstGeom prst="rect">
            <a:avLst/>
          </a:prstGeom>
          <a:noFill/>
        </p:spPr>
        <p:txBody>
          <a:bodyPr wrap="square" rtlCol="0">
            <a:spAutoFit/>
          </a:bodyPr>
          <a:lstStyle/>
          <a:p>
            <a:pPr algn="ctr"/>
            <a:r>
              <a:rPr kumimoji="1" lang="ja-JP" altLang="en-US" b="1" dirty="0">
                <a:solidFill>
                  <a:srgbClr val="C00000"/>
                </a:solidFill>
                <a:latin typeface="Meiryo UI" panose="020B0604030504040204" pitchFamily="50" charset="-128"/>
                <a:ea typeface="Meiryo UI" panose="020B0604030504040204" pitchFamily="50" charset="-128"/>
              </a:rPr>
              <a:t>脳梁</a:t>
            </a:r>
          </a:p>
        </p:txBody>
      </p:sp>
      <p:sp>
        <p:nvSpPr>
          <p:cNvPr id="9" name="テキスト ボックス 8"/>
          <p:cNvSpPr txBox="1"/>
          <p:nvPr/>
        </p:nvSpPr>
        <p:spPr>
          <a:xfrm>
            <a:off x="4694917" y="1131308"/>
            <a:ext cx="928507" cy="369332"/>
          </a:xfrm>
          <a:prstGeom prst="rect">
            <a:avLst/>
          </a:prstGeom>
          <a:noFill/>
        </p:spPr>
        <p:txBody>
          <a:bodyPr wrap="square" rtlCol="0">
            <a:spAutoFit/>
          </a:bodyPr>
          <a:lstStyle/>
          <a:p>
            <a:pPr algn="ctr"/>
            <a:r>
              <a:rPr kumimoji="1" lang="ja-JP" altLang="en-US" b="1" dirty="0">
                <a:solidFill>
                  <a:srgbClr val="C00000"/>
                </a:solidFill>
                <a:latin typeface="Meiryo UI" panose="020B0604030504040204" pitchFamily="50" charset="-128"/>
                <a:ea typeface="Meiryo UI" panose="020B0604030504040204" pitchFamily="50" charset="-128"/>
              </a:rPr>
              <a:t>視床</a:t>
            </a:r>
          </a:p>
        </p:txBody>
      </p:sp>
      <p:sp>
        <p:nvSpPr>
          <p:cNvPr id="10" name="テキスト ボックス 9"/>
          <p:cNvSpPr txBox="1"/>
          <p:nvPr/>
        </p:nvSpPr>
        <p:spPr>
          <a:xfrm>
            <a:off x="1536175" y="3990381"/>
            <a:ext cx="1143000" cy="338554"/>
          </a:xfrm>
          <a:prstGeom prst="rect">
            <a:avLst/>
          </a:prstGeom>
          <a:noFill/>
        </p:spPr>
        <p:txBody>
          <a:bodyPr wrap="square" rtlCol="0">
            <a:spAutoFit/>
          </a:bodyPr>
          <a:lstStyle/>
          <a:p>
            <a:pPr algn="ctr"/>
            <a:r>
              <a:rPr lang="ja-JP" altLang="en-US" sz="1600" b="1" dirty="0">
                <a:solidFill>
                  <a:srgbClr val="C00000"/>
                </a:solidFill>
                <a:latin typeface="Meiryo UI" panose="020B0604030504040204" pitchFamily="50" charset="-128"/>
                <a:ea typeface="Meiryo UI" panose="020B0604030504040204" pitchFamily="50" charset="-128"/>
              </a:rPr>
              <a:t>視床下部</a:t>
            </a:r>
            <a:endParaRPr kumimoji="1" lang="ja-JP" altLang="en-US" sz="1600" b="1" dirty="0">
              <a:solidFill>
                <a:srgbClr val="C00000"/>
              </a:solidFill>
              <a:latin typeface="Meiryo UI" panose="020B0604030504040204" pitchFamily="50" charset="-128"/>
              <a:ea typeface="Meiryo UI" panose="020B0604030504040204" pitchFamily="50" charset="-128"/>
            </a:endParaRPr>
          </a:p>
        </p:txBody>
      </p:sp>
      <p:sp>
        <p:nvSpPr>
          <p:cNvPr id="11" name="テキスト ボックス 10"/>
          <p:cNvSpPr txBox="1"/>
          <p:nvPr/>
        </p:nvSpPr>
        <p:spPr>
          <a:xfrm>
            <a:off x="5579880" y="771321"/>
            <a:ext cx="6610350" cy="6001643"/>
          </a:xfrm>
          <a:prstGeom prst="rect">
            <a:avLst/>
          </a:prstGeom>
          <a:noFill/>
        </p:spPr>
        <p:txBody>
          <a:bodyPr wrap="square" rtlCol="0">
            <a:spAutoFit/>
          </a:bodyPr>
          <a:lstStyle/>
          <a:p>
            <a:r>
              <a:rPr kumimoji="1" lang="ja-JP" altLang="en-US" sz="2400" dirty="0">
                <a:latin typeface="Meiryo UI" panose="020B0604030504040204" pitchFamily="50" charset="-128"/>
                <a:ea typeface="Meiryo UI" panose="020B0604030504040204" pitchFamily="50" charset="-128"/>
              </a:rPr>
              <a:t>★脳は、大きく分けて</a:t>
            </a:r>
            <a:r>
              <a:rPr kumimoji="1" lang="ja-JP" altLang="en-US" sz="2400" b="1" u="sng" dirty="0">
                <a:solidFill>
                  <a:srgbClr val="FF0000"/>
                </a:solidFill>
                <a:latin typeface="Meiryo UI" panose="020B0604030504040204" pitchFamily="50" charset="-128"/>
                <a:ea typeface="Meiryo UI" panose="020B0604030504040204" pitchFamily="50" charset="-128"/>
              </a:rPr>
              <a:t>大脳</a:t>
            </a:r>
            <a:r>
              <a:rPr kumimoji="1" lang="ja-JP" altLang="en-US" sz="2400" dirty="0">
                <a:latin typeface="Meiryo UI" panose="020B0604030504040204" pitchFamily="50" charset="-128"/>
                <a:ea typeface="Meiryo UI" panose="020B0604030504040204" pitchFamily="50" charset="-128"/>
              </a:rPr>
              <a:t>、</a:t>
            </a:r>
            <a:r>
              <a:rPr kumimoji="1" lang="ja-JP" altLang="en-US" sz="2400" b="1" u="sng" dirty="0">
                <a:solidFill>
                  <a:srgbClr val="FF0000"/>
                </a:solidFill>
                <a:latin typeface="Meiryo UI" panose="020B0604030504040204" pitchFamily="50" charset="-128"/>
                <a:ea typeface="Meiryo UI" panose="020B0604030504040204" pitchFamily="50" charset="-128"/>
              </a:rPr>
              <a:t>小脳</a:t>
            </a:r>
            <a:r>
              <a:rPr kumimoji="1" lang="ja-JP" altLang="en-US" sz="2400" dirty="0">
                <a:latin typeface="Meiryo UI" panose="020B0604030504040204" pitchFamily="50" charset="-128"/>
                <a:ea typeface="Meiryo UI" panose="020B0604030504040204" pitchFamily="50" charset="-128"/>
              </a:rPr>
              <a:t>、</a:t>
            </a:r>
            <a:r>
              <a:rPr kumimoji="1" lang="ja-JP" altLang="en-US" sz="2400" b="1" u="sng" dirty="0">
                <a:solidFill>
                  <a:srgbClr val="FF0000"/>
                </a:solidFill>
                <a:latin typeface="Meiryo UI" panose="020B0604030504040204" pitchFamily="50" charset="-128"/>
                <a:ea typeface="Meiryo UI" panose="020B0604030504040204" pitchFamily="50" charset="-128"/>
              </a:rPr>
              <a:t>脳幹</a:t>
            </a:r>
            <a:r>
              <a:rPr kumimoji="1" lang="ja-JP" altLang="en-US" sz="2400" dirty="0">
                <a:latin typeface="Meiryo UI" panose="020B0604030504040204" pitchFamily="50" charset="-128"/>
                <a:ea typeface="Meiryo UI" panose="020B0604030504040204" pitchFamily="50" charset="-128"/>
              </a:rPr>
              <a:t>の</a:t>
            </a:r>
            <a:r>
              <a:rPr kumimoji="1" lang="en-US" altLang="ja-JP" sz="2400" dirty="0">
                <a:latin typeface="Meiryo UI" panose="020B0604030504040204" pitchFamily="50" charset="-128"/>
                <a:ea typeface="Meiryo UI" panose="020B0604030504040204" pitchFamily="50" charset="-128"/>
              </a:rPr>
              <a:t>3</a:t>
            </a:r>
            <a:r>
              <a:rPr kumimoji="1" lang="ja-JP" altLang="en-US" sz="2400" dirty="0" err="1">
                <a:latin typeface="Meiryo UI" panose="020B0604030504040204" pitchFamily="50" charset="-128"/>
                <a:ea typeface="Meiryo UI" panose="020B0604030504040204" pitchFamily="50" charset="-128"/>
              </a:rPr>
              <a:t>つの</a:t>
            </a:r>
            <a:r>
              <a:rPr kumimoji="1" lang="ja-JP" altLang="en-US" sz="2400" dirty="0">
                <a:latin typeface="Meiryo UI" panose="020B0604030504040204" pitchFamily="50" charset="-128"/>
                <a:ea typeface="Meiryo UI" panose="020B0604030504040204" pitchFamily="50" charset="-128"/>
              </a:rPr>
              <a:t>部位に分類される。</a:t>
            </a:r>
            <a:endParaRPr kumimoji="1" lang="en-US" altLang="ja-JP" sz="2400" dirty="0">
              <a:latin typeface="Meiryo UI" panose="020B0604030504040204" pitchFamily="50" charset="-128"/>
              <a:ea typeface="Meiryo UI" panose="020B0604030504040204" pitchFamily="50" charset="-128"/>
            </a:endParaRPr>
          </a:p>
          <a:p>
            <a:endParaRPr lang="en-US" altLang="ja-JP" sz="2400" b="1" u="sng" dirty="0">
              <a:solidFill>
                <a:srgbClr val="FF0000"/>
              </a:solidFill>
              <a:latin typeface="Meiryo UI" panose="020B0604030504040204" pitchFamily="50" charset="-128"/>
              <a:ea typeface="Meiryo UI" panose="020B0604030504040204" pitchFamily="50" charset="-128"/>
            </a:endParaRPr>
          </a:p>
          <a:p>
            <a:r>
              <a:rPr kumimoji="1" lang="ja-JP" altLang="en-US" sz="2400" b="1" dirty="0">
                <a:latin typeface="Meiryo UI" panose="020B0604030504040204" pitchFamily="50" charset="-128"/>
                <a:ea typeface="Meiryo UI" panose="020B0604030504040204" pitchFamily="50" charset="-128"/>
              </a:rPr>
              <a:t>★</a:t>
            </a:r>
            <a:r>
              <a:rPr kumimoji="1" lang="ja-JP" altLang="en-US" sz="2400" b="1" u="sng" dirty="0">
                <a:solidFill>
                  <a:srgbClr val="FF0000"/>
                </a:solidFill>
                <a:latin typeface="Meiryo UI" panose="020B0604030504040204" pitchFamily="50" charset="-128"/>
                <a:ea typeface="Meiryo UI" panose="020B0604030504040204" pitchFamily="50" charset="-128"/>
              </a:rPr>
              <a:t>脳は成人男性でも</a:t>
            </a:r>
            <a:r>
              <a:rPr kumimoji="1" lang="en-US" altLang="ja-JP" sz="2400" b="1" u="sng" dirty="0">
                <a:solidFill>
                  <a:srgbClr val="C00000"/>
                </a:solidFill>
                <a:latin typeface="Meiryo UI" panose="020B0604030504040204" pitchFamily="50" charset="-128"/>
                <a:ea typeface="Meiryo UI" panose="020B0604030504040204" pitchFamily="50" charset="-128"/>
              </a:rPr>
              <a:t>1400</a:t>
            </a:r>
            <a:r>
              <a:rPr kumimoji="1" lang="ja-JP" altLang="en-US" sz="2400" b="1" u="sng" dirty="0">
                <a:solidFill>
                  <a:srgbClr val="C00000"/>
                </a:solidFill>
                <a:latin typeface="Meiryo UI" panose="020B0604030504040204" pitchFamily="50" charset="-128"/>
                <a:ea typeface="Meiryo UI" panose="020B0604030504040204" pitchFamily="50" charset="-128"/>
              </a:rPr>
              <a:t>グラム</a:t>
            </a:r>
            <a:r>
              <a:rPr kumimoji="1" lang="ja-JP" altLang="en-US" sz="2400" b="1" u="sng" dirty="0">
                <a:solidFill>
                  <a:srgbClr val="FF0000"/>
                </a:solidFill>
                <a:latin typeface="Meiryo UI" panose="020B0604030504040204" pitchFamily="50" charset="-128"/>
                <a:ea typeface="Meiryo UI" panose="020B0604030504040204" pitchFamily="50" charset="-128"/>
              </a:rPr>
              <a:t>程度</a:t>
            </a:r>
            <a:r>
              <a:rPr kumimoji="1" lang="ja-JP" altLang="en-US" sz="2400" dirty="0">
                <a:latin typeface="Meiryo UI" panose="020B0604030504040204" pitchFamily="50" charset="-128"/>
                <a:ea typeface="Meiryo UI" panose="020B0604030504040204" pitchFamily="50" charset="-128"/>
              </a:rPr>
              <a:t>しかないが、</a:t>
            </a:r>
            <a:r>
              <a:rPr kumimoji="1" lang="ja-JP" altLang="en-US" sz="2400" b="1" u="sng" dirty="0">
                <a:solidFill>
                  <a:srgbClr val="C00000"/>
                </a:solidFill>
                <a:latin typeface="Meiryo UI" panose="020B0604030504040204" pitchFamily="50" charset="-128"/>
                <a:ea typeface="Meiryo UI" panose="020B0604030504040204" pitchFamily="50" charset="-128"/>
              </a:rPr>
              <a:t>人類が知る一番複雑な物体</a:t>
            </a:r>
            <a:r>
              <a:rPr kumimoji="1" lang="ja-JP" altLang="en-US" sz="2400" dirty="0">
                <a:latin typeface="Meiryo UI" panose="020B0604030504040204" pitchFamily="50" charset="-128"/>
                <a:ea typeface="Meiryo UI" panose="020B0604030504040204" pitchFamily="50" charset="-128"/>
              </a:rPr>
              <a:t>である。</a:t>
            </a:r>
            <a:endParaRPr kumimoji="1" lang="en-US" altLang="ja-JP" sz="2400" dirty="0">
              <a:latin typeface="Meiryo UI" panose="020B0604030504040204" pitchFamily="50" charset="-128"/>
              <a:ea typeface="Meiryo UI" panose="020B0604030504040204" pitchFamily="50" charset="-128"/>
            </a:endParaRPr>
          </a:p>
          <a:p>
            <a:endParaRPr lang="en-US" altLang="ja-JP" sz="2400" dirty="0">
              <a:latin typeface="Meiryo UI" panose="020B0604030504040204" pitchFamily="50" charset="-128"/>
              <a:ea typeface="Meiryo UI" panose="020B0604030504040204" pitchFamily="50" charset="-128"/>
            </a:endParaRPr>
          </a:p>
          <a:p>
            <a:r>
              <a:rPr kumimoji="1" lang="ja-JP" altLang="en-US" sz="2400" dirty="0">
                <a:latin typeface="Meiryo UI" panose="020B0604030504040204" pitchFamily="50" charset="-128"/>
                <a:ea typeface="Meiryo UI" panose="020B0604030504040204" pitchFamily="50" charset="-128"/>
              </a:rPr>
              <a:t>★</a:t>
            </a:r>
            <a:r>
              <a:rPr kumimoji="1" lang="ja-JP" altLang="en-US" sz="2400" b="1" u="sng" dirty="0">
                <a:solidFill>
                  <a:srgbClr val="C00000"/>
                </a:solidFill>
                <a:latin typeface="Meiryo UI" panose="020B0604030504040204" pitchFamily="50" charset="-128"/>
                <a:ea typeface="Meiryo UI" panose="020B0604030504040204" pitchFamily="50" charset="-128"/>
              </a:rPr>
              <a:t>脳</a:t>
            </a:r>
            <a:r>
              <a:rPr lang="ja-JP" altLang="en-US" sz="2400" b="1" u="sng" dirty="0">
                <a:solidFill>
                  <a:srgbClr val="C00000"/>
                </a:solidFill>
                <a:latin typeface="Meiryo UI" panose="020B0604030504040204" pitchFamily="50" charset="-128"/>
                <a:ea typeface="Meiryo UI" panose="020B0604030504040204" pitchFamily="50" charset="-128"/>
              </a:rPr>
              <a:t>は体重の</a:t>
            </a:r>
            <a:r>
              <a:rPr lang="en-US" altLang="ja-JP" sz="2400" b="1" u="sng" dirty="0">
                <a:solidFill>
                  <a:srgbClr val="C00000"/>
                </a:solidFill>
                <a:latin typeface="Meiryo UI" panose="020B0604030504040204" pitchFamily="50" charset="-128"/>
                <a:ea typeface="Meiryo UI" panose="020B0604030504040204" pitchFamily="50" charset="-128"/>
              </a:rPr>
              <a:t>2</a:t>
            </a:r>
            <a:r>
              <a:rPr lang="ja-JP" altLang="en-US" sz="2400" b="1" u="sng" dirty="0">
                <a:solidFill>
                  <a:srgbClr val="C00000"/>
                </a:solidFill>
                <a:latin typeface="Meiryo UI" panose="020B0604030504040204" pitchFamily="50" charset="-128"/>
                <a:ea typeface="Meiryo UI" panose="020B0604030504040204" pitchFamily="50" charset="-128"/>
              </a:rPr>
              <a:t>％</a:t>
            </a:r>
            <a:r>
              <a:rPr lang="ja-JP" altLang="en-US" sz="2400" dirty="0">
                <a:latin typeface="Meiryo UI" panose="020B0604030504040204" pitchFamily="50" charset="-128"/>
                <a:ea typeface="Meiryo UI" panose="020B0604030504040204" pitchFamily="50" charset="-128"/>
              </a:rPr>
              <a:t>に過ぎないが、</a:t>
            </a:r>
            <a:r>
              <a:rPr lang="ja-JP" altLang="en-US" sz="2400" b="1" u="sng" dirty="0">
                <a:solidFill>
                  <a:srgbClr val="C00000"/>
                </a:solidFill>
                <a:latin typeface="Meiryo UI" panose="020B0604030504040204" pitchFamily="50" charset="-128"/>
                <a:ea typeface="Meiryo UI" panose="020B0604030504040204" pitchFamily="50" charset="-128"/>
              </a:rPr>
              <a:t>全身の血液と酸素の</a:t>
            </a:r>
            <a:r>
              <a:rPr lang="en-US" altLang="ja-JP" sz="2400" b="1" u="sng" dirty="0">
                <a:solidFill>
                  <a:srgbClr val="C00000"/>
                </a:solidFill>
                <a:latin typeface="Meiryo UI" panose="020B0604030504040204" pitchFamily="50" charset="-128"/>
                <a:ea typeface="Meiryo UI" panose="020B0604030504040204" pitchFamily="50" charset="-128"/>
              </a:rPr>
              <a:t>20</a:t>
            </a:r>
            <a:r>
              <a:rPr lang="ja-JP" altLang="en-US" sz="2400" b="1" u="sng" dirty="0">
                <a:solidFill>
                  <a:srgbClr val="C00000"/>
                </a:solidFill>
                <a:latin typeface="Meiryo UI" panose="020B0604030504040204" pitchFamily="50" charset="-128"/>
                <a:ea typeface="Meiryo UI" panose="020B0604030504040204" pitchFamily="50" charset="-128"/>
              </a:rPr>
              <a:t>％</a:t>
            </a:r>
            <a:r>
              <a:rPr lang="ja-JP" altLang="en-US" sz="2400" dirty="0">
                <a:latin typeface="Meiryo UI" panose="020B0604030504040204" pitchFamily="50" charset="-128"/>
                <a:ea typeface="Meiryo UI" panose="020B0604030504040204" pitchFamily="50" charset="-128"/>
              </a:rPr>
              <a:t>を消費している。</a:t>
            </a:r>
            <a:r>
              <a:rPr lang="ja-JP" altLang="en-US" sz="2400" b="1" u="sng" dirty="0">
                <a:solidFill>
                  <a:srgbClr val="FF0000"/>
                </a:solidFill>
                <a:latin typeface="Meiryo UI" panose="020B0604030504040204" pitchFamily="50" charset="-128"/>
                <a:ea typeface="Meiryo UI" panose="020B0604030504040204" pitchFamily="50" charset="-128"/>
              </a:rPr>
              <a:t>新生児</a:t>
            </a:r>
            <a:r>
              <a:rPr lang="ja-JP" altLang="en-US" sz="2400" dirty="0">
                <a:latin typeface="Meiryo UI" panose="020B0604030504040204" pitchFamily="50" charset="-128"/>
                <a:ea typeface="Meiryo UI" panose="020B0604030504040204" pitchFamily="50" charset="-128"/>
              </a:rPr>
              <a:t>ではなんと</a:t>
            </a:r>
            <a:r>
              <a:rPr lang="en-US" altLang="ja-JP" sz="2400" b="1" u="sng" dirty="0">
                <a:solidFill>
                  <a:srgbClr val="C00000"/>
                </a:solidFill>
                <a:latin typeface="Meiryo UI" panose="020B0604030504040204" pitchFamily="50" charset="-128"/>
                <a:ea typeface="Meiryo UI" panose="020B0604030504040204" pitchFamily="50" charset="-128"/>
              </a:rPr>
              <a:t>65</a:t>
            </a:r>
            <a:r>
              <a:rPr lang="ja-JP" altLang="en-US" sz="2400" b="1" u="sng" dirty="0">
                <a:solidFill>
                  <a:srgbClr val="C00000"/>
                </a:solidFill>
                <a:latin typeface="Meiryo UI" panose="020B0604030504040204" pitchFamily="50" charset="-128"/>
                <a:ea typeface="Meiryo UI" panose="020B0604030504040204" pitchFamily="50" charset="-128"/>
              </a:rPr>
              <a:t>％</a:t>
            </a:r>
            <a:r>
              <a:rPr lang="ja-JP" altLang="en-US" sz="2400" b="1" dirty="0">
                <a:solidFill>
                  <a:srgbClr val="FF0000"/>
                </a:solidFill>
                <a:latin typeface="Meiryo UI" panose="020B0604030504040204" pitchFamily="50" charset="-128"/>
                <a:ea typeface="Meiryo UI" panose="020B0604030504040204" pitchFamily="50" charset="-128"/>
              </a:rPr>
              <a:t>！</a:t>
            </a:r>
            <a:endParaRPr lang="en-US" altLang="ja-JP" sz="2400" b="1" dirty="0">
              <a:solidFill>
                <a:srgbClr val="FF0000"/>
              </a:solidFill>
              <a:latin typeface="Meiryo UI" panose="020B0604030504040204" pitchFamily="50" charset="-128"/>
              <a:ea typeface="Meiryo UI" panose="020B0604030504040204" pitchFamily="50" charset="-128"/>
            </a:endParaRPr>
          </a:p>
          <a:p>
            <a:endParaRPr kumimoji="1" lang="en-US" altLang="ja-JP" sz="2400" dirty="0">
              <a:latin typeface="Meiryo UI" panose="020B0604030504040204" pitchFamily="50" charset="-128"/>
              <a:ea typeface="Meiryo UI" panose="020B0604030504040204" pitchFamily="50" charset="-128"/>
            </a:endParaRPr>
          </a:p>
          <a:p>
            <a:r>
              <a:rPr lang="ja-JP" altLang="en-US" sz="2400" dirty="0">
                <a:latin typeface="Meiryo UI" panose="020B0604030504040204" pitchFamily="50" charset="-128"/>
                <a:ea typeface="Meiryo UI" panose="020B0604030504040204" pitchFamily="50" charset="-128"/>
              </a:rPr>
              <a:t>★</a:t>
            </a:r>
            <a:r>
              <a:rPr lang="ja-JP" altLang="en-US" sz="2400" b="1" u="sng" dirty="0">
                <a:solidFill>
                  <a:srgbClr val="FF0000"/>
                </a:solidFill>
                <a:latin typeface="Meiryo UI" panose="020B0604030504040204" pitchFamily="50" charset="-128"/>
                <a:ea typeface="Meiryo UI" panose="020B0604030504040204" pitchFamily="50" charset="-128"/>
              </a:rPr>
              <a:t>遺伝子情報の</a:t>
            </a:r>
            <a:r>
              <a:rPr lang="en-US" altLang="ja-JP" sz="2400" b="1" u="sng" dirty="0">
                <a:solidFill>
                  <a:srgbClr val="FF0000"/>
                </a:solidFill>
                <a:latin typeface="Meiryo UI" panose="020B0604030504040204" pitchFamily="50" charset="-128"/>
                <a:ea typeface="Meiryo UI" panose="020B0604030504040204" pitchFamily="50" charset="-128"/>
              </a:rPr>
              <a:t>80</a:t>
            </a:r>
            <a:r>
              <a:rPr lang="ja-JP" altLang="en-US" sz="2400" b="1" u="sng" dirty="0">
                <a:solidFill>
                  <a:srgbClr val="FF0000"/>
                </a:solidFill>
                <a:latin typeface="Meiryo UI" panose="020B0604030504040204" pitchFamily="50" charset="-128"/>
                <a:ea typeface="Meiryo UI" panose="020B0604030504040204" pitchFamily="50" charset="-128"/>
              </a:rPr>
              <a:t>％は「脳」</a:t>
            </a:r>
            <a:r>
              <a:rPr lang="ja-JP" altLang="en-US" sz="2400" u="sng" dirty="0">
                <a:latin typeface="Meiryo UI" panose="020B0604030504040204" pitchFamily="50" charset="-128"/>
                <a:ea typeface="Meiryo UI" panose="020B0604030504040204" pitchFamily="50" charset="-128"/>
              </a:rPr>
              <a:t>に関するコード</a:t>
            </a:r>
            <a:r>
              <a:rPr lang="ja-JP" altLang="en-US" sz="2400" dirty="0">
                <a:latin typeface="Meiryo UI" panose="020B0604030504040204" pitchFamily="50" charset="-128"/>
                <a:ea typeface="Meiryo UI" panose="020B0604030504040204" pitchFamily="50" charset="-128"/>
              </a:rPr>
              <a:t>。</a:t>
            </a:r>
            <a:endParaRPr lang="en-US" altLang="ja-JP" sz="2400" dirty="0">
              <a:latin typeface="Meiryo UI" panose="020B0604030504040204" pitchFamily="50" charset="-128"/>
              <a:ea typeface="Meiryo UI" panose="020B0604030504040204" pitchFamily="50" charset="-128"/>
            </a:endParaRPr>
          </a:p>
          <a:p>
            <a:endParaRPr kumimoji="1" lang="en-US" altLang="ja-JP" sz="2400" dirty="0">
              <a:latin typeface="Meiryo UI" panose="020B0604030504040204" pitchFamily="50" charset="-128"/>
              <a:ea typeface="Meiryo UI" panose="020B0604030504040204" pitchFamily="50" charset="-128"/>
            </a:endParaRPr>
          </a:p>
          <a:p>
            <a:r>
              <a:rPr kumimoji="1" lang="ja-JP" altLang="en-US" sz="2400" dirty="0">
                <a:latin typeface="Meiryo UI" panose="020B0604030504040204" pitchFamily="50" charset="-128"/>
                <a:ea typeface="Meiryo UI" panose="020B0604030504040204" pitchFamily="50" charset="-128"/>
              </a:rPr>
              <a:t>★</a:t>
            </a:r>
            <a:r>
              <a:rPr kumimoji="1" lang="ja-JP" altLang="en-US" sz="2400" b="1" u="sng" dirty="0">
                <a:solidFill>
                  <a:srgbClr val="C00000"/>
                </a:solidFill>
                <a:latin typeface="Meiryo UI" panose="020B0604030504040204" pitchFamily="50" charset="-128"/>
                <a:ea typeface="Meiryo UI" panose="020B0604030504040204" pitchFamily="50" charset="-128"/>
              </a:rPr>
              <a:t>ニューロン</a:t>
            </a:r>
            <a:r>
              <a:rPr kumimoji="1" lang="ja-JP" altLang="en-US" sz="2400" u="sng" dirty="0">
                <a:latin typeface="Meiryo UI" panose="020B0604030504040204" pitchFamily="50" charset="-128"/>
                <a:ea typeface="Meiryo UI" panose="020B0604030504040204" pitchFamily="50" charset="-128"/>
              </a:rPr>
              <a:t>は、</a:t>
            </a:r>
            <a:r>
              <a:rPr kumimoji="1" lang="ja-JP" altLang="en-US" sz="2400" b="1" u="sng" dirty="0">
                <a:solidFill>
                  <a:srgbClr val="C00000"/>
                </a:solidFill>
                <a:latin typeface="Meiryo UI" panose="020B0604030504040204" pitchFamily="50" charset="-128"/>
                <a:ea typeface="Meiryo UI" panose="020B0604030504040204" pitchFamily="50" charset="-128"/>
              </a:rPr>
              <a:t>約</a:t>
            </a:r>
            <a:r>
              <a:rPr kumimoji="1" lang="en-US" altLang="ja-JP" sz="2400" b="1" u="sng" dirty="0">
                <a:solidFill>
                  <a:srgbClr val="C00000"/>
                </a:solidFill>
                <a:latin typeface="Meiryo UI" panose="020B0604030504040204" pitchFamily="50" charset="-128"/>
                <a:ea typeface="Meiryo UI" panose="020B0604030504040204" pitchFamily="50" charset="-128"/>
              </a:rPr>
              <a:t>1,000</a:t>
            </a:r>
            <a:r>
              <a:rPr kumimoji="1" lang="ja-JP" altLang="en-US" sz="2400" b="1" u="sng" dirty="0">
                <a:solidFill>
                  <a:srgbClr val="C00000"/>
                </a:solidFill>
                <a:latin typeface="Meiryo UI" panose="020B0604030504040204" pitchFamily="50" charset="-128"/>
                <a:ea typeface="Meiryo UI" panose="020B0604030504040204" pitchFamily="50" charset="-128"/>
              </a:rPr>
              <a:t>億個</a:t>
            </a:r>
            <a:r>
              <a:rPr kumimoji="1" lang="ja-JP" altLang="en-US" sz="2400" dirty="0">
                <a:latin typeface="Meiryo UI" panose="020B0604030504040204" pitchFamily="50" charset="-128"/>
                <a:ea typeface="Meiryo UI" panose="020B0604030504040204" pitchFamily="50" charset="-128"/>
              </a:rPr>
              <a:t>で、ニューロン</a:t>
            </a:r>
            <a:r>
              <a:rPr kumimoji="1" lang="en-US" altLang="ja-JP" sz="2400" dirty="0">
                <a:latin typeface="Meiryo UI" panose="020B0604030504040204" pitchFamily="50" charset="-128"/>
                <a:ea typeface="Meiryo UI" panose="020B0604030504040204" pitchFamily="50" charset="-128"/>
              </a:rPr>
              <a:t>1</a:t>
            </a:r>
            <a:r>
              <a:rPr kumimoji="1" lang="ja-JP" altLang="en-US" sz="2400" dirty="0">
                <a:latin typeface="Meiryo UI" panose="020B0604030504040204" pitchFamily="50" charset="-128"/>
                <a:ea typeface="Meiryo UI" panose="020B0604030504040204" pitchFamily="50" charset="-128"/>
              </a:rPr>
              <a:t>個につき</a:t>
            </a:r>
            <a:r>
              <a:rPr kumimoji="1" lang="en-US" altLang="ja-JP" sz="2400" b="1" u="sng" dirty="0">
                <a:solidFill>
                  <a:srgbClr val="C00000"/>
                </a:solidFill>
                <a:latin typeface="Meiryo UI" panose="020B0604030504040204" pitchFamily="50" charset="-128"/>
                <a:ea typeface="Meiryo UI" panose="020B0604030504040204" pitchFamily="50" charset="-128"/>
              </a:rPr>
              <a:t>1,000~1</a:t>
            </a:r>
            <a:r>
              <a:rPr kumimoji="1" lang="ja-JP" altLang="en-US" sz="2400" b="1" u="sng" dirty="0">
                <a:solidFill>
                  <a:srgbClr val="C00000"/>
                </a:solidFill>
                <a:latin typeface="Meiryo UI" panose="020B0604030504040204" pitchFamily="50" charset="-128"/>
                <a:ea typeface="Meiryo UI" panose="020B0604030504040204" pitchFamily="50" charset="-128"/>
              </a:rPr>
              <a:t>万個のシナプス</a:t>
            </a:r>
            <a:r>
              <a:rPr kumimoji="1" lang="ja-JP" altLang="en-US" sz="2000" dirty="0">
                <a:latin typeface="Meiryo UI" panose="020B0604030504040204" pitchFamily="50" charset="-128"/>
                <a:ea typeface="Meiryo UI" panose="020B0604030504040204" pitchFamily="50" charset="-128"/>
              </a:rPr>
              <a:t>（ニューロン間接合部）</a:t>
            </a:r>
            <a:r>
              <a:rPr kumimoji="1" lang="ja-JP" altLang="en-US" sz="2400" dirty="0">
                <a:latin typeface="Meiryo UI" panose="020B0604030504040204" pitchFamily="50" charset="-128"/>
                <a:ea typeface="Meiryo UI" panose="020B0604030504040204" pitchFamily="50" charset="-128"/>
              </a:rPr>
              <a:t>。</a:t>
            </a:r>
            <a:endParaRPr kumimoji="1" lang="en-US" altLang="ja-JP" sz="2400" dirty="0">
              <a:latin typeface="Meiryo UI" panose="020B0604030504040204" pitchFamily="50" charset="-128"/>
              <a:ea typeface="Meiryo UI" panose="020B0604030504040204" pitchFamily="50" charset="-128"/>
            </a:endParaRPr>
          </a:p>
          <a:p>
            <a:endParaRPr lang="en-US" altLang="ja-JP" sz="2400" dirty="0">
              <a:latin typeface="Meiryo UI" panose="020B0604030504040204" pitchFamily="50" charset="-128"/>
              <a:ea typeface="Meiryo UI" panose="020B0604030504040204" pitchFamily="50" charset="-128"/>
            </a:endParaRPr>
          </a:p>
          <a:p>
            <a:r>
              <a:rPr kumimoji="1" lang="ja-JP" altLang="en-US" sz="2400" dirty="0">
                <a:latin typeface="Meiryo UI" panose="020B0604030504040204" pitchFamily="50" charset="-128"/>
                <a:ea typeface="Meiryo UI" panose="020B0604030504040204" pitchFamily="50" charset="-128"/>
              </a:rPr>
              <a:t>★脳の</a:t>
            </a:r>
            <a:r>
              <a:rPr kumimoji="1" lang="ja-JP" altLang="en-US" sz="2400" b="1" dirty="0">
                <a:solidFill>
                  <a:srgbClr val="C00000"/>
                </a:solidFill>
                <a:latin typeface="Meiryo UI" panose="020B0604030504040204" pitchFamily="50" charset="-128"/>
                <a:ea typeface="Meiryo UI" panose="020B0604030504040204" pitchFamily="50" charset="-128"/>
              </a:rPr>
              <a:t>血管の長さ</a:t>
            </a:r>
            <a:r>
              <a:rPr kumimoji="1" lang="ja-JP" altLang="en-US" sz="2400" dirty="0">
                <a:latin typeface="Meiryo UI" panose="020B0604030504040204" pitchFamily="50" charset="-128"/>
                <a:ea typeface="Meiryo UI" panose="020B0604030504040204" pitchFamily="50" charset="-128"/>
              </a:rPr>
              <a:t>は</a:t>
            </a:r>
            <a:r>
              <a:rPr kumimoji="1" lang="ja-JP" altLang="en-US" sz="2400" b="1" u="sng" dirty="0">
                <a:solidFill>
                  <a:srgbClr val="C00000"/>
                </a:solidFill>
                <a:latin typeface="Meiryo UI" panose="020B0604030504040204" pitchFamily="50" charset="-128"/>
                <a:ea typeface="Meiryo UI" panose="020B0604030504040204" pitchFamily="50" charset="-128"/>
              </a:rPr>
              <a:t>約</a:t>
            </a:r>
            <a:r>
              <a:rPr kumimoji="1" lang="en-US" altLang="ja-JP" sz="2400" b="1" u="sng" dirty="0">
                <a:solidFill>
                  <a:srgbClr val="C00000"/>
                </a:solidFill>
                <a:latin typeface="Meiryo UI" panose="020B0604030504040204" pitchFamily="50" charset="-128"/>
                <a:ea typeface="Meiryo UI" panose="020B0604030504040204" pitchFamily="50" charset="-128"/>
              </a:rPr>
              <a:t>16</a:t>
            </a:r>
            <a:r>
              <a:rPr kumimoji="1" lang="ja-JP" altLang="en-US" sz="2400" b="1" u="sng" dirty="0">
                <a:solidFill>
                  <a:srgbClr val="C00000"/>
                </a:solidFill>
                <a:latin typeface="Meiryo UI" panose="020B0604030504040204" pitchFamily="50" charset="-128"/>
                <a:ea typeface="Meiryo UI" panose="020B0604030504040204" pitchFamily="50" charset="-128"/>
              </a:rPr>
              <a:t>万</a:t>
            </a:r>
            <a:r>
              <a:rPr kumimoji="1" lang="en-US" altLang="ja-JP" sz="2400" b="1" u="sng" dirty="0">
                <a:solidFill>
                  <a:srgbClr val="C00000"/>
                </a:solidFill>
                <a:latin typeface="Meiryo UI" panose="020B0604030504040204" pitchFamily="50" charset="-128"/>
                <a:ea typeface="Meiryo UI" panose="020B0604030504040204" pitchFamily="50" charset="-128"/>
              </a:rPr>
              <a:t>1,000km</a:t>
            </a:r>
            <a:r>
              <a:rPr kumimoji="1" lang="ja-JP" altLang="en-US" sz="2400" dirty="0">
                <a:latin typeface="Meiryo UI" panose="020B0604030504040204" pitchFamily="50" charset="-128"/>
                <a:ea typeface="Meiryo UI" panose="020B0604030504040204" pitchFamily="50" charset="-128"/>
              </a:rPr>
              <a:t>で、</a:t>
            </a:r>
            <a:r>
              <a:rPr kumimoji="1" lang="ja-JP" altLang="en-US" sz="2400" b="1" u="sng" dirty="0">
                <a:solidFill>
                  <a:srgbClr val="C00000"/>
                </a:solidFill>
                <a:latin typeface="Meiryo UI" panose="020B0604030504040204" pitchFamily="50" charset="-128"/>
                <a:ea typeface="Meiryo UI" panose="020B0604030504040204" pitchFamily="50" charset="-128"/>
              </a:rPr>
              <a:t>記憶容量は</a:t>
            </a:r>
            <a:r>
              <a:rPr kumimoji="1" lang="en-US" altLang="ja-JP" sz="2400" b="1" u="sng" dirty="0">
                <a:solidFill>
                  <a:srgbClr val="C00000"/>
                </a:solidFill>
                <a:latin typeface="Meiryo UI" panose="020B0604030504040204" pitchFamily="50" charset="-128"/>
                <a:ea typeface="Meiryo UI" panose="020B0604030504040204" pitchFamily="50" charset="-128"/>
              </a:rPr>
              <a:t>2</a:t>
            </a:r>
            <a:r>
              <a:rPr kumimoji="1" lang="ja-JP" altLang="en-US" sz="2400" b="1" u="sng" dirty="0">
                <a:solidFill>
                  <a:srgbClr val="C00000"/>
                </a:solidFill>
                <a:latin typeface="Meiryo UI" panose="020B0604030504040204" pitchFamily="50" charset="-128"/>
                <a:ea typeface="Meiryo UI" panose="020B0604030504040204" pitchFamily="50" charset="-128"/>
              </a:rPr>
              <a:t>ペタバイト</a:t>
            </a:r>
            <a:r>
              <a:rPr kumimoji="1" lang="ja-JP" altLang="en-US" sz="2400" b="1" dirty="0">
                <a:solidFill>
                  <a:srgbClr val="C00000"/>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8456817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958107" y="0"/>
            <a:ext cx="10358652" cy="584775"/>
          </a:xfrm>
          <a:prstGeom prst="rect">
            <a:avLst/>
          </a:prstGeom>
          <a:noFill/>
        </p:spPr>
        <p:txBody>
          <a:bodyPr wrap="square" rtlCol="0">
            <a:spAutoFit/>
          </a:bodyPr>
          <a:lstStyle/>
          <a:p>
            <a:pPr algn="ctr"/>
            <a:r>
              <a:rPr lang="ja-JP" altLang="en-US" sz="3200" b="1" dirty="0">
                <a:latin typeface="Meiryo UI" panose="020B0604030504040204" pitchFamily="50" charset="-128"/>
                <a:ea typeface="Meiryo UI" panose="020B0604030504040204" pitchFamily="50" charset="-128"/>
              </a:rPr>
              <a:t>脳と機械を繋ぎ制御する</a:t>
            </a:r>
            <a:endParaRPr kumimoji="1" lang="ja-JP" altLang="en-US" sz="3200" b="1" dirty="0">
              <a:latin typeface="Meiryo UI" panose="020B0604030504040204" pitchFamily="50" charset="-128"/>
              <a:ea typeface="Meiryo UI" panose="020B0604030504040204" pitchFamily="50" charset="-128"/>
            </a:endParaRP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018" y="863373"/>
            <a:ext cx="5786467" cy="5820455"/>
          </a:xfrm>
          <a:prstGeom prst="rect">
            <a:avLst/>
          </a:prstGeom>
        </p:spPr>
      </p:pic>
      <p:sp>
        <p:nvSpPr>
          <p:cNvPr id="4" name="正方形/長方形 3"/>
          <p:cNvSpPr/>
          <p:nvPr/>
        </p:nvSpPr>
        <p:spPr>
          <a:xfrm>
            <a:off x="107950" y="584775"/>
            <a:ext cx="6096000" cy="261610"/>
          </a:xfrm>
          <a:prstGeom prst="rect">
            <a:avLst/>
          </a:prstGeom>
        </p:spPr>
        <p:txBody>
          <a:bodyPr>
            <a:spAutoFit/>
          </a:bodyPr>
          <a:lstStyle/>
          <a:p>
            <a:pPr algn="ctr"/>
            <a:r>
              <a:rPr lang="en-US" altLang="ja-JP" sz="1050" dirty="0">
                <a:latin typeface="Meiryo UI" panose="020B0604030504040204" pitchFamily="50" charset="-128"/>
                <a:ea typeface="Meiryo UI" panose="020B0604030504040204" pitchFamily="50" charset="-128"/>
              </a:rPr>
              <a:t>Targeted </a:t>
            </a:r>
            <a:r>
              <a:rPr lang="en-US" altLang="ja-JP" sz="1050" dirty="0" err="1">
                <a:latin typeface="Meiryo UI" panose="020B0604030504040204" pitchFamily="50" charset="-128"/>
                <a:ea typeface="Meiryo UI" panose="020B0604030504040204" pitchFamily="50" charset="-128"/>
              </a:rPr>
              <a:t>neurotechnology</a:t>
            </a:r>
            <a:r>
              <a:rPr lang="en-US" altLang="ja-JP" sz="1050" dirty="0">
                <a:latin typeface="Meiryo UI" panose="020B0604030504040204" pitchFamily="50" charset="-128"/>
                <a:ea typeface="Meiryo UI" panose="020B0604030504040204" pitchFamily="50" charset="-128"/>
              </a:rPr>
              <a:t> restores walking in humans with spinal cord injury</a:t>
            </a:r>
            <a:endParaRPr lang="ja-JP" altLang="en-US" sz="1050" dirty="0">
              <a:latin typeface="Meiryo UI" panose="020B0604030504040204" pitchFamily="50" charset="-128"/>
              <a:ea typeface="Meiryo UI" panose="020B0604030504040204" pitchFamily="50" charset="-128"/>
            </a:endParaRPr>
          </a:p>
        </p:txBody>
      </p:sp>
      <p:sp>
        <p:nvSpPr>
          <p:cNvPr id="10" name="正方形/長方形 9"/>
          <p:cNvSpPr/>
          <p:nvPr/>
        </p:nvSpPr>
        <p:spPr>
          <a:xfrm>
            <a:off x="1148625" y="776112"/>
            <a:ext cx="3280065" cy="246221"/>
          </a:xfrm>
          <a:prstGeom prst="rect">
            <a:avLst/>
          </a:prstGeom>
        </p:spPr>
        <p:txBody>
          <a:bodyPr wrap="none">
            <a:spAutoFit/>
          </a:bodyPr>
          <a:lstStyle/>
          <a:p>
            <a:r>
              <a:rPr lang="ja-JP" altLang="en-US" sz="1000" i="1" dirty="0">
                <a:latin typeface="Meiryo UI" panose="020B0604030504040204" pitchFamily="50" charset="-128"/>
                <a:ea typeface="Meiryo UI" panose="020B0604030504040204" pitchFamily="50" charset="-128"/>
              </a:rPr>
              <a:t>（出典）</a:t>
            </a:r>
            <a:r>
              <a:rPr lang="en-US" altLang="ja-JP" sz="1000" i="1" dirty="0">
                <a:latin typeface="Meiryo UI" panose="020B0604030504040204" pitchFamily="50" charset="-128"/>
                <a:ea typeface="Meiryo UI" panose="020B0604030504040204" pitchFamily="50" charset="-128"/>
              </a:rPr>
              <a:t>Nature </a:t>
            </a:r>
            <a:r>
              <a:rPr lang="en-US" altLang="ja-JP" sz="1000" dirty="0">
                <a:latin typeface="Meiryo UI" panose="020B0604030504040204" pitchFamily="50" charset="-128"/>
                <a:ea typeface="Meiryo UI" panose="020B0604030504040204" pitchFamily="50" charset="-128"/>
              </a:rPr>
              <a:t>volume 563, pages65–71 (2018) </a:t>
            </a:r>
            <a:endParaRPr lang="ja-JP" altLang="en-US" sz="1000" dirty="0">
              <a:latin typeface="Meiryo UI" panose="020B0604030504040204" pitchFamily="50" charset="-128"/>
              <a:ea typeface="Meiryo UI" panose="020B0604030504040204" pitchFamily="50" charset="-128"/>
            </a:endParaRPr>
          </a:p>
        </p:txBody>
      </p:sp>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3950" y="584775"/>
            <a:ext cx="5853453" cy="5315106"/>
          </a:xfrm>
          <a:prstGeom prst="rect">
            <a:avLst/>
          </a:prstGeom>
        </p:spPr>
      </p:pic>
      <p:sp>
        <p:nvSpPr>
          <p:cNvPr id="12" name="テキスト ボックス 11"/>
          <p:cNvSpPr txBox="1"/>
          <p:nvPr/>
        </p:nvSpPr>
        <p:spPr>
          <a:xfrm>
            <a:off x="6136651" y="5899881"/>
            <a:ext cx="5988050" cy="861774"/>
          </a:xfrm>
          <a:prstGeom prst="rect">
            <a:avLst/>
          </a:prstGeom>
          <a:noFill/>
        </p:spPr>
        <p:txBody>
          <a:bodyPr wrap="square" rtlCol="0">
            <a:spAutoFit/>
          </a:bodyPr>
          <a:lstStyle/>
          <a:p>
            <a:r>
              <a:rPr lang="ja-JP" altLang="en-US" sz="1000" dirty="0">
                <a:latin typeface="Meiryo UI" panose="020B0604030504040204" pitchFamily="50" charset="-128"/>
                <a:ea typeface="Meiryo UI" panose="020B0604030504040204" pitchFamily="50" charset="-128"/>
              </a:rPr>
              <a:t>リアルタイムのトリガー機能を持つ埋め込み型のパルス発生器を用いて、意図する動作にタイミングを合わせ、腰仙髄へ空間選択的な一連の刺激を送った。この時空間的刺激によって、</a:t>
            </a:r>
            <a:r>
              <a:rPr lang="en-US" altLang="ja-JP" sz="1000" dirty="0">
                <a:latin typeface="Meiryo UI" panose="020B0604030504040204" pitchFamily="50" charset="-128"/>
                <a:ea typeface="Meiryo UI" panose="020B0604030504040204" pitchFamily="50" charset="-128"/>
              </a:rPr>
              <a:t>1</a:t>
            </a:r>
            <a:r>
              <a:rPr lang="ja-JP" altLang="en-US" sz="1000" dirty="0">
                <a:latin typeface="Meiryo UI" panose="020B0604030504040204" pitchFamily="50" charset="-128"/>
                <a:ea typeface="Meiryo UI" panose="020B0604030504040204" pitchFamily="50" charset="-128"/>
              </a:rPr>
              <a:t>週間以内に、床上歩行において麻痺していた筋肉の適応制御が再確立された。運動能力は、リハビリテーションによって改善した。数か月後、被験者は麻痺していた筋肉の随意制御能を刺激なしでも取り戻し、時空間的刺激を受けている間は屋外での歩行や三輪自転車走行が可能になった。</a:t>
            </a:r>
            <a:endParaRPr kumimoji="1" lang="ja-JP" altLang="en-US" sz="1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878648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5219440" y="0"/>
            <a:ext cx="1826141" cy="584775"/>
          </a:xfrm>
          <a:prstGeom prst="rect">
            <a:avLst/>
          </a:prstGeom>
        </p:spPr>
        <p:txBody>
          <a:bodyPr wrap="none">
            <a:spAutoFit/>
          </a:bodyPr>
          <a:lstStyle/>
          <a:p>
            <a:pPr algn="ctr"/>
            <a:r>
              <a:rPr lang="ja-JP" altLang="en-US" sz="3200" b="1" dirty="0">
                <a:latin typeface="Meiryo UI" panose="020B0604030504040204" pitchFamily="50" charset="-128"/>
                <a:ea typeface="Meiryo UI" panose="020B0604030504040204" pitchFamily="50" charset="-128"/>
              </a:rPr>
              <a:t>本田技研</a:t>
            </a:r>
            <a:endParaRPr lang="ja-JP" altLang="en-US" sz="3200" dirty="0">
              <a:latin typeface="Meiryo UI" panose="020B0604030504040204" pitchFamily="50" charset="-128"/>
              <a:ea typeface="Meiryo UI" panose="020B0604030504040204" pitchFamily="50" charset="-128"/>
            </a:endParaRPr>
          </a:p>
        </p:txBody>
      </p:sp>
      <p:sp>
        <p:nvSpPr>
          <p:cNvPr id="7" name="正方形/長方形 6"/>
          <p:cNvSpPr/>
          <p:nvPr/>
        </p:nvSpPr>
        <p:spPr>
          <a:xfrm>
            <a:off x="355600" y="584775"/>
            <a:ext cx="8315321" cy="2031325"/>
          </a:xfrm>
          <a:prstGeom prst="rect">
            <a:avLst/>
          </a:prstGeom>
        </p:spPr>
        <p:txBody>
          <a:bodyPr wrap="square">
            <a:spAutoFit/>
          </a:bodyPr>
          <a:lstStyle/>
          <a:p>
            <a:r>
              <a:rPr lang="ja-JP" altLang="en-US" dirty="0">
                <a:latin typeface="Meiryo UI" panose="020B0604030504040204" pitchFamily="50" charset="-128"/>
                <a:ea typeface="Meiryo UI" panose="020B0604030504040204" pitchFamily="50" charset="-128"/>
              </a:rPr>
              <a:t>★バイクのフロントライトのデザインに脳科学の成果を活用。</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人間の脳には、顔を認知するニューロン群（部位）があり、「顔のようなモノ」が目に入ると敏感に反応する。</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ホンダは、バイクと正面衝突しそうな状況で、「顔を認識する脳の領域」が、危険を素早く察知するフロントデザインを採用すると事故を防げる可能性が高まるのでは？との仮説を立て、</a:t>
            </a:r>
            <a:r>
              <a:rPr lang="en-US" altLang="ja-JP" dirty="0">
                <a:latin typeface="Meiryo UI" panose="020B0604030504040204" pitchFamily="50" charset="-128"/>
                <a:ea typeface="Meiryo UI" panose="020B0604030504040204" pitchFamily="50" charset="-128"/>
              </a:rPr>
              <a:t>fMRI</a:t>
            </a:r>
            <a:r>
              <a:rPr lang="ja-JP" altLang="en-US" dirty="0">
                <a:latin typeface="Meiryo UI" panose="020B0604030504040204" pitchFamily="50" charset="-128"/>
                <a:ea typeface="Meiryo UI" panose="020B0604030504040204" pitchFamily="50" charset="-128"/>
              </a:rPr>
              <a:t>を利用して研究を始めた。様々な人間の様なデザインを、被験者に見せて、写真刺激を示している脳の状態を観察し、デザインを決めたと言う。</a:t>
            </a:r>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2571" y="2616100"/>
            <a:ext cx="5715000" cy="4019550"/>
          </a:xfrm>
          <a:prstGeom prst="rect">
            <a:avLst/>
          </a:prstGeom>
        </p:spPr>
      </p:pic>
      <p:sp>
        <p:nvSpPr>
          <p:cNvPr id="5" name="正方形/長方形 4"/>
          <p:cNvSpPr/>
          <p:nvPr/>
        </p:nvSpPr>
        <p:spPr>
          <a:xfrm>
            <a:off x="1974361" y="6581001"/>
            <a:ext cx="4614020" cy="276999"/>
          </a:xfrm>
          <a:prstGeom prst="rect">
            <a:avLst/>
          </a:prstGeom>
        </p:spPr>
        <p:txBody>
          <a:bodyPr wrap="none">
            <a:spAutoFit/>
          </a:bodyPr>
          <a:lstStyle/>
          <a:p>
            <a:r>
              <a:rPr lang="en-US" altLang="ja-JP" sz="1200" dirty="0">
                <a:latin typeface="Meiryo UI" panose="020B0604030504040204" pitchFamily="50" charset="-128"/>
                <a:ea typeface="Meiryo UI" panose="020B0604030504040204" pitchFamily="50" charset="-128"/>
              </a:rPr>
              <a:t>goo.gl/images/</a:t>
            </a:r>
            <a:r>
              <a:rPr lang="en-US" altLang="ja-JP" sz="1200" dirty="0" err="1">
                <a:latin typeface="Meiryo UI" panose="020B0604030504040204" pitchFamily="50" charset="-128"/>
                <a:ea typeface="Meiryo UI" panose="020B0604030504040204" pitchFamily="50" charset="-128"/>
              </a:rPr>
              <a:t>VpDzcY</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　　</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　　　　　　</a:t>
            </a:r>
            <a:r>
              <a:rPr lang="en-US" altLang="ja-JP" sz="1200" dirty="0">
                <a:latin typeface="Meiryo UI" panose="020B0604030504040204" pitchFamily="50" charset="-128"/>
                <a:ea typeface="Meiryo UI" panose="020B0604030504040204" pitchFamily="50" charset="-128"/>
              </a:rPr>
              <a:t>goo.gl/images/n5q9x6</a:t>
            </a:r>
            <a:endParaRPr lang="ja-JP" altLang="en-US" sz="1200" dirty="0">
              <a:latin typeface="Meiryo UI" panose="020B0604030504040204" pitchFamily="50" charset="-128"/>
              <a:ea typeface="Meiryo UI" panose="020B0604030504040204" pitchFamily="50" charset="-128"/>
            </a:endParaRPr>
          </a:p>
        </p:txBody>
      </p:sp>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4421" y="381000"/>
            <a:ext cx="3238500" cy="6477000"/>
          </a:xfrm>
          <a:prstGeom prst="rect">
            <a:avLst/>
          </a:prstGeom>
        </p:spPr>
      </p:pic>
      <p:sp>
        <p:nvSpPr>
          <p:cNvPr id="9" name="正方形/長方形 8"/>
          <p:cNvSpPr/>
          <p:nvPr/>
        </p:nvSpPr>
        <p:spPr>
          <a:xfrm>
            <a:off x="8471412" y="6545590"/>
            <a:ext cx="3435090" cy="261610"/>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https://togetter.com/li/865636</a:t>
            </a:r>
            <a:endParaRPr lang="ja-JP" altLang="en-US" sz="1100" dirty="0">
              <a:latin typeface="Meiryo UI" panose="020B0604030504040204" pitchFamily="50" charset="-128"/>
              <a:ea typeface="Meiryo UI" panose="020B0604030504040204" pitchFamily="50" charset="-128"/>
            </a:endParaRPr>
          </a:p>
        </p:txBody>
      </p:sp>
      <p:sp>
        <p:nvSpPr>
          <p:cNvPr id="10" name="正方形/長方形 9"/>
          <p:cNvSpPr/>
          <p:nvPr/>
        </p:nvSpPr>
        <p:spPr>
          <a:xfrm>
            <a:off x="9091114" y="0"/>
            <a:ext cx="2411238" cy="338554"/>
          </a:xfrm>
          <a:prstGeom prst="rect">
            <a:avLst/>
          </a:prstGeom>
        </p:spPr>
        <p:txBody>
          <a:bodyPr wrap="none">
            <a:spAutoFit/>
          </a:bodyPr>
          <a:lstStyle/>
          <a:p>
            <a:r>
              <a:rPr lang="ja-JP" altLang="en-US" sz="1600" dirty="0">
                <a:latin typeface="Meiryo UI" panose="020B0604030504040204" pitchFamily="50" charset="-128"/>
                <a:ea typeface="Meiryo UI" panose="020B0604030504040204" pitchFamily="50" charset="-128"/>
              </a:rPr>
              <a:t>「車のフロントが顔に見える」</a:t>
            </a:r>
          </a:p>
        </p:txBody>
      </p:sp>
    </p:spTree>
    <p:extLst>
      <p:ext uri="{BB962C8B-B14F-4D97-AF65-F5344CB8AC3E}">
        <p14:creationId xmlns:p14="http://schemas.microsoft.com/office/powerpoint/2010/main" val="40820489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191999" cy="584775"/>
          </a:xfrm>
          <a:prstGeom prst="rect">
            <a:avLst/>
          </a:prstGeom>
        </p:spPr>
        <p:txBody>
          <a:bodyPr wrap="square">
            <a:spAutoFit/>
          </a:bodyPr>
          <a:lstStyle/>
          <a:p>
            <a:pPr algn="ctr">
              <a:defRPr/>
            </a:pPr>
            <a:r>
              <a:rPr lang="ja-JP" altLang="en-US" sz="3200" b="1" dirty="0">
                <a:latin typeface="Meiryo UI" panose="020B0604030504040204" pitchFamily="50" charset="-128"/>
                <a:ea typeface="Meiryo UI" panose="020B0604030504040204" pitchFamily="50" charset="-128"/>
              </a:rPr>
              <a:t>他人の脳に直接「思考」を送る</a:t>
            </a: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237" y="1181100"/>
            <a:ext cx="11439525" cy="4495800"/>
          </a:xfrm>
          <a:prstGeom prst="rect">
            <a:avLst/>
          </a:prstGeom>
        </p:spPr>
      </p:pic>
    </p:spTree>
    <p:extLst>
      <p:ext uri="{BB962C8B-B14F-4D97-AF65-F5344CB8AC3E}">
        <p14:creationId xmlns:p14="http://schemas.microsoft.com/office/powerpoint/2010/main" val="8940881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2467887" y="-3816"/>
            <a:ext cx="7329251" cy="1077218"/>
          </a:xfrm>
          <a:prstGeom prst="rect">
            <a:avLst/>
          </a:prstGeom>
        </p:spPr>
        <p:txBody>
          <a:bodyPr wrap="none">
            <a:spAutoFit/>
          </a:bodyPr>
          <a:lstStyle/>
          <a:p>
            <a:pPr algn="ctr"/>
            <a:r>
              <a:rPr lang="ja-JP" altLang="en-US" sz="3200" b="1" dirty="0">
                <a:latin typeface="Meiryo UI" panose="020B0604030504040204" pitchFamily="50" charset="-128"/>
                <a:ea typeface="Meiryo UI" panose="020B0604030504040204" pitchFamily="50" charset="-128"/>
              </a:rPr>
              <a:t>ヒトの意識がネットワークで「つながる世界」</a:t>
            </a:r>
            <a:endParaRPr lang="en-US" altLang="ja-JP" sz="3200" b="1" dirty="0">
              <a:latin typeface="Meiryo UI" panose="020B0604030504040204" pitchFamily="50" charset="-128"/>
              <a:ea typeface="Meiryo UI" panose="020B0604030504040204" pitchFamily="50" charset="-128"/>
            </a:endParaRPr>
          </a:p>
          <a:p>
            <a:pPr algn="ctr"/>
            <a:r>
              <a:rPr lang="en-US" altLang="ja-JP" sz="3200" b="1" dirty="0" err="1">
                <a:latin typeface="Meiryo UI" panose="020B0604030504040204" pitchFamily="50" charset="-128"/>
                <a:ea typeface="Meiryo UI" panose="020B0604030504040204" pitchFamily="50" charset="-128"/>
              </a:rPr>
              <a:t>IoA</a:t>
            </a:r>
            <a:r>
              <a:rPr lang="ja-JP" altLang="en-US" sz="3200" b="1" dirty="0">
                <a:latin typeface="Meiryo UI" panose="020B0604030504040204" pitchFamily="50" charset="-128"/>
                <a:ea typeface="Meiryo UI" panose="020B0604030504040204" pitchFamily="50" charset="-128"/>
              </a:rPr>
              <a:t>（</a:t>
            </a:r>
            <a:r>
              <a:rPr lang="en-US" altLang="ja-JP" sz="3200" b="1" dirty="0">
                <a:latin typeface="Meiryo UI" panose="020B0604030504040204" pitchFamily="50" charset="-128"/>
                <a:ea typeface="Meiryo UI" panose="020B0604030504040204" pitchFamily="50" charset="-128"/>
              </a:rPr>
              <a:t>Internet of Abilities</a:t>
            </a:r>
            <a:r>
              <a:rPr lang="ja-JP" altLang="en-US" sz="3200" b="1" dirty="0">
                <a:latin typeface="Meiryo UI" panose="020B0604030504040204" pitchFamily="50" charset="-128"/>
                <a:ea typeface="Meiryo UI" panose="020B0604030504040204" pitchFamily="50" charset="-128"/>
              </a:rPr>
              <a:t>）</a:t>
            </a:r>
            <a:endParaRPr lang="ja-JP" altLang="en-US" sz="3200" dirty="0">
              <a:latin typeface="Meiryo UI" panose="020B0604030504040204" pitchFamily="50" charset="-128"/>
              <a:ea typeface="Meiryo UI" panose="020B0604030504040204" pitchFamily="50" charset="-128"/>
            </a:endParaRPr>
          </a:p>
        </p:txBody>
      </p:sp>
      <p:pic>
        <p:nvPicPr>
          <p:cNvPr id="7" name="Picture 8" descr="jj_brain_lobes.jpg                                             00003B01Book                           ABA78158:"/>
          <p:cNvPicPr>
            <a:picLocks noChangeAspect="1" noChangeArrowheads="1"/>
          </p:cNvPicPr>
          <p:nvPr/>
        </p:nvPicPr>
        <p:blipFill>
          <a:blip r:embed="rId2">
            <a:extLst>
              <a:ext uri="{28A0092B-C50C-407E-A947-70E740481C1C}">
                <a14:useLocalDpi xmlns:a14="http://schemas.microsoft.com/office/drawing/2010/main" val="0"/>
              </a:ext>
            </a:extLst>
          </a:blip>
          <a:srcRect l="3999" t="5333" r="14667" b="13333"/>
          <a:stretch>
            <a:fillRect/>
          </a:stretch>
        </p:blipFill>
        <p:spPr bwMode="auto">
          <a:xfrm rot="19767904">
            <a:off x="1181424" y="1366184"/>
            <a:ext cx="2150947" cy="2150946"/>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descr="jj_brain_lobes.jpg                                             00003B01Book                           ABA78158:"/>
          <p:cNvPicPr>
            <a:picLocks noChangeAspect="1" noChangeArrowheads="1"/>
          </p:cNvPicPr>
          <p:nvPr/>
        </p:nvPicPr>
        <p:blipFill>
          <a:blip r:embed="rId2">
            <a:extLst>
              <a:ext uri="{28A0092B-C50C-407E-A947-70E740481C1C}">
                <a14:useLocalDpi xmlns:a14="http://schemas.microsoft.com/office/drawing/2010/main" val="0"/>
              </a:ext>
            </a:extLst>
          </a:blip>
          <a:srcRect l="3999" t="5333" r="14667" b="13333"/>
          <a:stretch>
            <a:fillRect/>
          </a:stretch>
        </p:blipFill>
        <p:spPr bwMode="auto">
          <a:xfrm rot="19767904">
            <a:off x="8473476" y="1366184"/>
            <a:ext cx="2150947" cy="2150946"/>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線矢印コネクタ 2"/>
          <p:cNvCxnSpPr/>
          <p:nvPr/>
        </p:nvCxnSpPr>
        <p:spPr>
          <a:xfrm>
            <a:off x="2858626" y="1741669"/>
            <a:ext cx="648182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正方形/長方形 5"/>
          <p:cNvSpPr/>
          <p:nvPr/>
        </p:nvSpPr>
        <p:spPr>
          <a:xfrm>
            <a:off x="657473" y="4019034"/>
            <a:ext cx="11092954" cy="2431435"/>
          </a:xfrm>
          <a:prstGeom prst="rect">
            <a:avLst/>
          </a:prstGeom>
        </p:spPr>
        <p:txBody>
          <a:bodyPr wrap="square">
            <a:spAutoFit/>
          </a:bodyPr>
          <a:lstStyle/>
          <a:p>
            <a:r>
              <a:rPr lang="ja-JP" altLang="en-US" sz="2000" b="1" dirty="0">
                <a:latin typeface="Meiryo UI" panose="020B0604030504040204" pitchFamily="50" charset="-128"/>
                <a:ea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rPr>
              <a:t>SR(</a:t>
            </a:r>
            <a:r>
              <a:rPr lang="en-US" altLang="ja-JP" sz="2000" b="1" dirty="0" err="1">
                <a:latin typeface="Meiryo UI" panose="020B0604030504040204" pitchFamily="50" charset="-128"/>
                <a:ea typeface="Meiryo UI" panose="020B0604030504040204" pitchFamily="50" charset="-128"/>
              </a:rPr>
              <a:t>Substitutional</a:t>
            </a:r>
            <a:r>
              <a:rPr lang="en-US" altLang="ja-JP" sz="2000" b="1" dirty="0">
                <a:latin typeface="Meiryo UI" panose="020B0604030504040204" pitchFamily="50" charset="-128"/>
                <a:ea typeface="Meiryo UI" panose="020B0604030504040204" pitchFamily="50" charset="-128"/>
              </a:rPr>
              <a:t> Reality)</a:t>
            </a:r>
            <a:r>
              <a:rPr lang="ja-JP" altLang="en-US" sz="2000" b="1" dirty="0" err="1">
                <a:latin typeface="Meiryo UI" panose="020B0604030504040204" pitchFamily="50" charset="-128"/>
                <a:ea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rPr>
              <a:t>つまり「代替現実」</a:t>
            </a:r>
            <a:endParaRPr lang="en-US" altLang="ja-JP" sz="2000" b="1" dirty="0">
              <a:latin typeface="Meiryo UI" panose="020B0604030504040204" pitchFamily="50" charset="-128"/>
              <a:ea typeface="Meiryo UI" panose="020B0604030504040204" pitchFamily="50" charset="-128"/>
            </a:endParaRPr>
          </a:p>
          <a:p>
            <a:endParaRPr lang="en-US" altLang="ja-JP" sz="1050" dirty="0">
              <a:latin typeface="Meiryo UI" panose="020B0604030504040204" pitchFamily="50" charset="-128"/>
              <a:ea typeface="Meiryo UI" panose="020B0604030504040204" pitchFamily="50" charset="-128"/>
            </a:endParaRPr>
          </a:p>
          <a:p>
            <a:r>
              <a:rPr lang="en-US" altLang="ja-JP" sz="2000" dirty="0">
                <a:latin typeface="Meiryo UI" panose="020B0604030504040204" pitchFamily="50" charset="-128"/>
                <a:ea typeface="Meiryo UI" panose="020B0604030504040204" pitchFamily="50" charset="-128"/>
              </a:rPr>
              <a:t>SR</a:t>
            </a:r>
            <a:r>
              <a:rPr lang="ja-JP" altLang="en-US" sz="2000" dirty="0">
                <a:latin typeface="Meiryo UI" panose="020B0604030504040204" pitchFamily="50" charset="-128"/>
                <a:ea typeface="Meiryo UI" panose="020B0604030504040204" pitchFamily="50" charset="-128"/>
              </a:rPr>
              <a:t>は、現実の世界と撮影済みの映像を混在させて、実際にはいない人や物を、あるもののように認識させるシステムです。まずユーザーに専用の</a:t>
            </a:r>
            <a:r>
              <a:rPr lang="en-US" altLang="ja-JP" sz="2000" dirty="0">
                <a:latin typeface="Meiryo UI" panose="020B0604030504040204" pitchFamily="50" charset="-128"/>
                <a:ea typeface="Meiryo UI" panose="020B0604030504040204" pitchFamily="50" charset="-128"/>
              </a:rPr>
              <a:t>HMD</a:t>
            </a:r>
            <a:r>
              <a:rPr lang="ja-JP" altLang="en-US" sz="2000" dirty="0">
                <a:latin typeface="Meiryo UI" panose="020B0604030504040204" pitchFamily="50" charset="-128"/>
                <a:ea typeface="Meiryo UI" panose="020B0604030504040204" pitchFamily="50" charset="-128"/>
              </a:rPr>
              <a:t>を装着してもらい、それに付いているカメラを通してライブ映像を見てもらいます。その後、あるタイミングで気付かれないようにライブ映像を過去に同じ場所で撮影したパノラマビデオの映像に差し替えてしまうのですが、すると、先ほどまで見ていたライブ映像と過去のビデオ映像の区別がつかなくなったユーザーが、過去の映像を「今起こっていること」として認識してしまうわけです。ですので、</a:t>
            </a:r>
            <a:r>
              <a:rPr lang="en-US" altLang="ja-JP" sz="2000" dirty="0">
                <a:latin typeface="Meiryo UI" panose="020B0604030504040204" pitchFamily="50" charset="-128"/>
                <a:ea typeface="Meiryo UI" panose="020B0604030504040204" pitchFamily="50" charset="-128"/>
              </a:rPr>
              <a:t>SR</a:t>
            </a:r>
            <a:r>
              <a:rPr lang="ja-JP" altLang="en-US" sz="2000" dirty="0">
                <a:latin typeface="Meiryo UI" panose="020B0604030504040204" pitchFamily="50" charset="-128"/>
                <a:ea typeface="Meiryo UI" panose="020B0604030504040204" pitchFamily="50" charset="-128"/>
              </a:rPr>
              <a:t>とは現実とバーチャルの世界をシームレスにつなぐ、いわば</a:t>
            </a:r>
            <a:r>
              <a:rPr lang="en-US" altLang="ja-JP" sz="2000" dirty="0">
                <a:latin typeface="Meiryo UI" panose="020B0604030504040204" pitchFamily="50" charset="-128"/>
                <a:ea typeface="Meiryo UI" panose="020B0604030504040204" pitchFamily="50" charset="-128"/>
              </a:rPr>
              <a:t>VR</a:t>
            </a:r>
            <a:r>
              <a:rPr lang="ja-JP" altLang="en-US" sz="2000" dirty="0">
                <a:latin typeface="Meiryo UI" panose="020B0604030504040204" pitchFamily="50" charset="-128"/>
                <a:ea typeface="Meiryo UI" panose="020B0604030504040204" pitchFamily="50" charset="-128"/>
              </a:rPr>
              <a:t>の進化系のようなシステムだと思っています。</a:t>
            </a:r>
          </a:p>
        </p:txBody>
      </p:sp>
    </p:spTree>
    <p:extLst>
      <p:ext uri="{BB962C8B-B14F-4D97-AF65-F5344CB8AC3E}">
        <p14:creationId xmlns:p14="http://schemas.microsoft.com/office/powerpoint/2010/main" val="29865194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12192000" cy="584775"/>
          </a:xfrm>
          <a:prstGeom prst="rect">
            <a:avLst/>
          </a:prstGeom>
        </p:spPr>
        <p:txBody>
          <a:bodyPr wrap="square">
            <a:spAutoFit/>
          </a:bodyPr>
          <a:lstStyle/>
          <a:p>
            <a:pPr algn="ctr"/>
            <a:r>
              <a:rPr lang="ja-JP" altLang="en-US" sz="3200" b="1" dirty="0">
                <a:latin typeface="Meiryo UI" panose="020B0604030504040204" pitchFamily="50" charset="-128"/>
                <a:ea typeface="Meiryo UI" panose="020B0604030504040204" pitchFamily="50" charset="-128"/>
              </a:rPr>
              <a:t>米国の</a:t>
            </a:r>
            <a:r>
              <a:rPr lang="en-US" altLang="ja-JP" sz="3200" b="1" dirty="0">
                <a:latin typeface="Meiryo UI" panose="020B0604030504040204" pitchFamily="50" charset="-128"/>
                <a:ea typeface="Meiryo UI" panose="020B0604030504040204" pitchFamily="50" charset="-128"/>
              </a:rPr>
              <a:t>Brain Initiative</a:t>
            </a:r>
            <a:endParaRPr lang="ja-JP" altLang="en-US" sz="3200" b="1" dirty="0">
              <a:latin typeface="Meiryo UI" panose="020B0604030504040204" pitchFamily="50" charset="-128"/>
              <a:ea typeface="Meiryo UI" panose="020B0604030504040204" pitchFamily="50" charset="-128"/>
            </a:endParaRPr>
          </a:p>
        </p:txBody>
      </p:sp>
      <p:sp>
        <p:nvSpPr>
          <p:cNvPr id="4" name="AutoShape 2" descr="「ポール・アレン」の画像検索結果"/>
          <p:cNvSpPr>
            <a:spLocks noChangeAspect="1" noChangeArrowheads="1"/>
          </p:cNvSpPr>
          <p:nvPr/>
        </p:nvSpPr>
        <p:spPr bwMode="auto">
          <a:xfrm>
            <a:off x="-31750" y="-136525"/>
            <a:ext cx="1400175" cy="1771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5" name="object 5"/>
          <p:cNvSpPr/>
          <p:nvPr/>
        </p:nvSpPr>
        <p:spPr>
          <a:xfrm>
            <a:off x="2198473" y="2385062"/>
            <a:ext cx="9144000" cy="2420620"/>
          </a:xfrm>
          <a:custGeom>
            <a:avLst/>
            <a:gdLst/>
            <a:ahLst/>
            <a:cxnLst/>
            <a:rect l="l" t="t" r="r" b="b"/>
            <a:pathLst>
              <a:path w="9144000" h="2420620">
                <a:moveTo>
                  <a:pt x="7933956" y="0"/>
                </a:moveTo>
                <a:lnTo>
                  <a:pt x="7933956" y="605027"/>
                </a:lnTo>
                <a:lnTo>
                  <a:pt x="0" y="605027"/>
                </a:lnTo>
                <a:lnTo>
                  <a:pt x="605040" y="1210068"/>
                </a:lnTo>
                <a:lnTo>
                  <a:pt x="0" y="1815071"/>
                </a:lnTo>
                <a:lnTo>
                  <a:pt x="7933956" y="1815071"/>
                </a:lnTo>
                <a:lnTo>
                  <a:pt x="7933956" y="2420111"/>
                </a:lnTo>
                <a:lnTo>
                  <a:pt x="9144000" y="1210068"/>
                </a:lnTo>
                <a:lnTo>
                  <a:pt x="7933956" y="0"/>
                </a:lnTo>
                <a:close/>
              </a:path>
            </a:pathLst>
          </a:custGeom>
          <a:solidFill>
            <a:srgbClr val="D0D8E8"/>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16" name="object 6"/>
          <p:cNvSpPr txBox="1"/>
          <p:nvPr/>
        </p:nvSpPr>
        <p:spPr>
          <a:xfrm>
            <a:off x="141328" y="1966816"/>
            <a:ext cx="2704271" cy="457176"/>
          </a:xfrm>
          <a:prstGeom prst="rect">
            <a:avLst/>
          </a:prstGeom>
        </p:spPr>
        <p:txBody>
          <a:bodyPr vert="horz" wrap="square" lIns="0" tIns="13335" rIns="0" bIns="0" rtlCol="0">
            <a:spAutoFit/>
          </a:bodyPr>
          <a:lstStyle/>
          <a:p>
            <a:pPr marL="189230" algn="ctr">
              <a:lnSpc>
                <a:spcPct val="100000"/>
              </a:lnSpc>
              <a:spcBef>
                <a:spcPts val="105"/>
              </a:spcBef>
            </a:pPr>
            <a:r>
              <a:rPr sz="1400" b="1" spc="-145" dirty="0">
                <a:latin typeface="游ゴシック" panose="020B0400000000000000" pitchFamily="50" charset="-128"/>
                <a:ea typeface="游ゴシック" panose="020B0400000000000000" pitchFamily="50" charset="-128"/>
                <a:cs typeface="Arial"/>
              </a:rPr>
              <a:t>BRAIN</a:t>
            </a:r>
            <a:r>
              <a:rPr lang="en-US" sz="1400" b="1" spc="-145" dirty="0">
                <a:latin typeface="游ゴシック" panose="020B0400000000000000" pitchFamily="50" charset="-128"/>
                <a:ea typeface="游ゴシック" panose="020B0400000000000000" pitchFamily="50" charset="-128"/>
                <a:cs typeface="Arial"/>
              </a:rPr>
              <a:t> </a:t>
            </a:r>
            <a:r>
              <a:rPr sz="1400" b="1" spc="-55" dirty="0">
                <a:latin typeface="游ゴシック" panose="020B0400000000000000" pitchFamily="50" charset="-128"/>
                <a:ea typeface="游ゴシック" panose="020B0400000000000000" pitchFamily="50" charset="-128"/>
                <a:cs typeface="Arial"/>
              </a:rPr>
              <a:t>Initiative  </a:t>
            </a:r>
            <a:r>
              <a:rPr sz="1400" b="1" spc="-95" dirty="0">
                <a:latin typeface="游ゴシック" panose="020B0400000000000000" pitchFamily="50" charset="-128"/>
                <a:ea typeface="游ゴシック" panose="020B0400000000000000" pitchFamily="50" charset="-128"/>
                <a:cs typeface="Arial"/>
              </a:rPr>
              <a:t>an</a:t>
            </a:r>
            <a:r>
              <a:rPr sz="1400" b="1" spc="-105" dirty="0">
                <a:latin typeface="游ゴシック" panose="020B0400000000000000" pitchFamily="50" charset="-128"/>
                <a:ea typeface="游ゴシック" panose="020B0400000000000000" pitchFamily="50" charset="-128"/>
                <a:cs typeface="Arial"/>
              </a:rPr>
              <a:t>noun</a:t>
            </a:r>
            <a:r>
              <a:rPr sz="1400" b="1" spc="-195" dirty="0">
                <a:latin typeface="游ゴシック" panose="020B0400000000000000" pitchFamily="50" charset="-128"/>
                <a:ea typeface="游ゴシック" panose="020B0400000000000000" pitchFamily="50" charset="-128"/>
                <a:cs typeface="Arial"/>
              </a:rPr>
              <a:t>c</a:t>
            </a:r>
            <a:r>
              <a:rPr sz="1400" b="1" spc="-90" dirty="0">
                <a:latin typeface="游ゴシック" panose="020B0400000000000000" pitchFamily="50" charset="-128"/>
                <a:ea typeface="游ゴシック" panose="020B0400000000000000" pitchFamily="50" charset="-128"/>
                <a:cs typeface="Arial"/>
              </a:rPr>
              <a:t>e</a:t>
            </a:r>
            <a:r>
              <a:rPr sz="1400" b="1" spc="-65" dirty="0">
                <a:latin typeface="游ゴシック" panose="020B0400000000000000" pitchFamily="50" charset="-128"/>
                <a:ea typeface="游ゴシック" panose="020B0400000000000000" pitchFamily="50" charset="-128"/>
                <a:cs typeface="Arial"/>
              </a:rPr>
              <a:t>d </a:t>
            </a:r>
            <a:endParaRPr lang="en-US" sz="1400" b="1" spc="-65" dirty="0">
              <a:latin typeface="游ゴシック" panose="020B0400000000000000" pitchFamily="50" charset="-128"/>
              <a:ea typeface="游ゴシック" panose="020B0400000000000000" pitchFamily="50" charset="-128"/>
              <a:cs typeface="Arial"/>
            </a:endParaRPr>
          </a:p>
          <a:p>
            <a:pPr marL="189230" algn="ctr">
              <a:lnSpc>
                <a:spcPct val="100000"/>
              </a:lnSpc>
              <a:spcBef>
                <a:spcPts val="105"/>
              </a:spcBef>
            </a:pPr>
            <a:r>
              <a:rPr sz="1400" i="1" spc="-35" dirty="0">
                <a:latin typeface="游ゴシック" panose="020B0400000000000000" pitchFamily="50" charset="-128"/>
                <a:ea typeface="游ゴシック" panose="020B0400000000000000" pitchFamily="50" charset="-128"/>
                <a:cs typeface="Arial"/>
              </a:rPr>
              <a:t>April</a:t>
            </a:r>
            <a:r>
              <a:rPr sz="1400" i="1" spc="-110" dirty="0">
                <a:latin typeface="游ゴシック" panose="020B0400000000000000" pitchFamily="50" charset="-128"/>
                <a:ea typeface="游ゴシック" panose="020B0400000000000000" pitchFamily="50" charset="-128"/>
                <a:cs typeface="Arial"/>
              </a:rPr>
              <a:t> </a:t>
            </a:r>
            <a:r>
              <a:rPr sz="1400" i="1" spc="-75" dirty="0">
                <a:latin typeface="游ゴシック" panose="020B0400000000000000" pitchFamily="50" charset="-128"/>
                <a:ea typeface="游ゴシック" panose="020B0400000000000000" pitchFamily="50" charset="-128"/>
                <a:cs typeface="Arial"/>
              </a:rPr>
              <a:t>2013</a:t>
            </a:r>
            <a:endParaRPr sz="1400" dirty="0">
              <a:latin typeface="游ゴシック" panose="020B0400000000000000" pitchFamily="50" charset="-128"/>
              <a:ea typeface="游ゴシック" panose="020B0400000000000000" pitchFamily="50" charset="-128"/>
              <a:cs typeface="Arial"/>
            </a:endParaRPr>
          </a:p>
        </p:txBody>
      </p:sp>
      <p:sp>
        <p:nvSpPr>
          <p:cNvPr id="17" name="object 7"/>
          <p:cNvSpPr/>
          <p:nvPr/>
        </p:nvSpPr>
        <p:spPr>
          <a:xfrm>
            <a:off x="2705964" y="1973581"/>
            <a:ext cx="925068" cy="640079"/>
          </a:xfrm>
          <a:prstGeom prst="rect">
            <a:avLst/>
          </a:prstGeom>
          <a:blipFill>
            <a:blip r:embed="rId3"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19" name="object 8"/>
          <p:cNvSpPr txBox="1"/>
          <p:nvPr/>
        </p:nvSpPr>
        <p:spPr>
          <a:xfrm>
            <a:off x="2408538" y="4376360"/>
            <a:ext cx="1820404" cy="659155"/>
          </a:xfrm>
          <a:prstGeom prst="rect">
            <a:avLst/>
          </a:prstGeom>
        </p:spPr>
        <p:txBody>
          <a:bodyPr vert="horz" wrap="square" lIns="0" tIns="12700" rIns="0" bIns="0" rtlCol="0">
            <a:spAutoFit/>
          </a:bodyPr>
          <a:lstStyle/>
          <a:p>
            <a:pPr marL="12700" algn="ctr">
              <a:lnSpc>
                <a:spcPct val="100000"/>
              </a:lnSpc>
              <a:spcBef>
                <a:spcPts val="100"/>
              </a:spcBef>
            </a:pPr>
            <a:r>
              <a:rPr sz="1400" b="1" i="1" spc="-30" dirty="0">
                <a:latin typeface="游ゴシック" panose="020B0400000000000000" pitchFamily="50" charset="-128"/>
                <a:ea typeface="游ゴシック" panose="020B0400000000000000" pitchFamily="50" charset="-128"/>
                <a:cs typeface="Trebuchet MS"/>
              </a:rPr>
              <a:t>BRAIN</a:t>
            </a:r>
            <a:r>
              <a:rPr sz="1400" b="1" i="1" spc="-190" dirty="0">
                <a:latin typeface="游ゴシック" panose="020B0400000000000000" pitchFamily="50" charset="-128"/>
                <a:ea typeface="游ゴシック" panose="020B0400000000000000" pitchFamily="50" charset="-128"/>
                <a:cs typeface="Trebuchet MS"/>
              </a:rPr>
              <a:t> </a:t>
            </a:r>
            <a:r>
              <a:rPr sz="1400" b="1" i="1" spc="-114" dirty="0">
                <a:latin typeface="游ゴシック" panose="020B0400000000000000" pitchFamily="50" charset="-128"/>
                <a:ea typeface="游ゴシック" panose="020B0400000000000000" pitchFamily="50" charset="-128"/>
                <a:cs typeface="Trebuchet MS"/>
              </a:rPr>
              <a:t>2025</a:t>
            </a:r>
            <a:endParaRPr sz="1400" dirty="0">
              <a:latin typeface="游ゴシック" panose="020B0400000000000000" pitchFamily="50" charset="-128"/>
              <a:ea typeface="游ゴシック" panose="020B0400000000000000" pitchFamily="50" charset="-128"/>
              <a:cs typeface="Trebuchet MS"/>
            </a:endParaRPr>
          </a:p>
          <a:p>
            <a:pPr marL="85725" marR="78105" indent="-1270" algn="ctr">
              <a:lnSpc>
                <a:spcPct val="100000"/>
              </a:lnSpc>
              <a:spcBef>
                <a:spcPts val="5"/>
              </a:spcBef>
            </a:pPr>
            <a:r>
              <a:rPr sz="1400" b="1" spc="-95" dirty="0">
                <a:latin typeface="游ゴシック" panose="020B0400000000000000" pitchFamily="50" charset="-128"/>
                <a:ea typeface="游ゴシック" panose="020B0400000000000000" pitchFamily="50" charset="-128"/>
                <a:cs typeface="Arial"/>
              </a:rPr>
              <a:t>Report  released</a:t>
            </a:r>
            <a:endParaRPr lang="en-US" sz="1400" b="1" spc="-95" dirty="0">
              <a:latin typeface="游ゴシック" panose="020B0400000000000000" pitchFamily="50" charset="-128"/>
              <a:ea typeface="游ゴシック" panose="020B0400000000000000" pitchFamily="50" charset="-128"/>
              <a:cs typeface="Arial"/>
            </a:endParaRPr>
          </a:p>
          <a:p>
            <a:pPr marL="85725" marR="78105" indent="-1270" algn="ctr">
              <a:lnSpc>
                <a:spcPct val="100000"/>
              </a:lnSpc>
              <a:spcBef>
                <a:spcPts val="5"/>
              </a:spcBef>
            </a:pPr>
            <a:r>
              <a:rPr sz="1400" i="1" spc="-125" dirty="0">
                <a:latin typeface="游ゴシック" panose="020B0400000000000000" pitchFamily="50" charset="-128"/>
                <a:ea typeface="游ゴシック" panose="020B0400000000000000" pitchFamily="50" charset="-128"/>
                <a:cs typeface="Arial"/>
              </a:rPr>
              <a:t>June</a:t>
            </a:r>
            <a:r>
              <a:rPr sz="1400" i="1" spc="-140" dirty="0">
                <a:latin typeface="游ゴシック" panose="020B0400000000000000" pitchFamily="50" charset="-128"/>
                <a:ea typeface="游ゴシック" panose="020B0400000000000000" pitchFamily="50" charset="-128"/>
                <a:cs typeface="Arial"/>
              </a:rPr>
              <a:t> </a:t>
            </a:r>
            <a:r>
              <a:rPr sz="1400" i="1" spc="-75" dirty="0">
                <a:latin typeface="游ゴシック" panose="020B0400000000000000" pitchFamily="50" charset="-128"/>
                <a:ea typeface="游ゴシック" panose="020B0400000000000000" pitchFamily="50" charset="-128"/>
                <a:cs typeface="Arial"/>
              </a:rPr>
              <a:t>2014</a:t>
            </a:r>
            <a:endParaRPr sz="1400" dirty="0">
              <a:latin typeface="游ゴシック" panose="020B0400000000000000" pitchFamily="50" charset="-128"/>
              <a:ea typeface="游ゴシック" panose="020B0400000000000000" pitchFamily="50" charset="-128"/>
              <a:cs typeface="Arial"/>
            </a:endParaRPr>
          </a:p>
        </p:txBody>
      </p:sp>
      <p:sp>
        <p:nvSpPr>
          <p:cNvPr id="20" name="object 9"/>
          <p:cNvSpPr/>
          <p:nvPr/>
        </p:nvSpPr>
        <p:spPr>
          <a:xfrm>
            <a:off x="2927704" y="5178116"/>
            <a:ext cx="880873" cy="1048949"/>
          </a:xfrm>
          <a:prstGeom prst="rect">
            <a:avLst/>
          </a:prstGeom>
          <a:blipFill>
            <a:blip r:embed="rId4"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21" name="object 10"/>
          <p:cNvSpPr txBox="1"/>
          <p:nvPr/>
        </p:nvSpPr>
        <p:spPr>
          <a:xfrm>
            <a:off x="3853130" y="1836599"/>
            <a:ext cx="1086485" cy="880110"/>
          </a:xfrm>
          <a:prstGeom prst="rect">
            <a:avLst/>
          </a:prstGeom>
        </p:spPr>
        <p:txBody>
          <a:bodyPr vert="horz" wrap="square" lIns="0" tIns="13335" rIns="0" bIns="0" rtlCol="0">
            <a:spAutoFit/>
          </a:bodyPr>
          <a:lstStyle/>
          <a:p>
            <a:pPr marL="12700" marR="5080" algn="ctr">
              <a:lnSpc>
                <a:spcPct val="100000"/>
              </a:lnSpc>
              <a:spcBef>
                <a:spcPts val="105"/>
              </a:spcBef>
            </a:pPr>
            <a:r>
              <a:rPr sz="1400" b="1" spc="-95" dirty="0">
                <a:latin typeface="游ゴシック" panose="020B0400000000000000" pitchFamily="50" charset="-128"/>
                <a:ea typeface="游ゴシック" panose="020B0400000000000000" pitchFamily="50" charset="-128"/>
                <a:cs typeface="Arial"/>
              </a:rPr>
              <a:t>1st </a:t>
            </a:r>
            <a:r>
              <a:rPr sz="1400" b="1" spc="-85" dirty="0">
                <a:latin typeface="游ゴシック" panose="020B0400000000000000" pitchFamily="50" charset="-128"/>
                <a:ea typeface="游ゴシック" panose="020B0400000000000000" pitchFamily="50" charset="-128"/>
                <a:cs typeface="Arial"/>
              </a:rPr>
              <a:t>meeting</a:t>
            </a:r>
            <a:r>
              <a:rPr sz="1400" b="1" spc="-160" dirty="0">
                <a:latin typeface="游ゴシック" panose="020B0400000000000000" pitchFamily="50" charset="-128"/>
                <a:ea typeface="游ゴシック" panose="020B0400000000000000" pitchFamily="50" charset="-128"/>
                <a:cs typeface="Arial"/>
              </a:rPr>
              <a:t> </a:t>
            </a:r>
            <a:r>
              <a:rPr sz="1400" b="1" spc="-65" dirty="0">
                <a:latin typeface="游ゴシック" panose="020B0400000000000000" pitchFamily="50" charset="-128"/>
                <a:ea typeface="游ゴシック" panose="020B0400000000000000" pitchFamily="50" charset="-128"/>
                <a:cs typeface="Arial"/>
              </a:rPr>
              <a:t>of  </a:t>
            </a:r>
            <a:r>
              <a:rPr sz="1400" b="1" spc="-50" dirty="0">
                <a:latin typeface="游ゴシック" panose="020B0400000000000000" pitchFamily="50" charset="-128"/>
                <a:ea typeface="游ゴシック" panose="020B0400000000000000" pitchFamily="50" charset="-128"/>
                <a:cs typeface="Arial"/>
              </a:rPr>
              <a:t>the </a:t>
            </a:r>
            <a:r>
              <a:rPr sz="1400" b="1" spc="-145" dirty="0">
                <a:latin typeface="游ゴシック" panose="020B0400000000000000" pitchFamily="50" charset="-128"/>
                <a:ea typeface="游ゴシック" panose="020B0400000000000000" pitchFamily="50" charset="-128"/>
                <a:cs typeface="Arial"/>
              </a:rPr>
              <a:t>BRAIN  </a:t>
            </a:r>
            <a:r>
              <a:rPr sz="1400" b="1" spc="-125" dirty="0">
                <a:latin typeface="游ゴシック" panose="020B0400000000000000" pitchFamily="50" charset="-128"/>
                <a:ea typeface="游ゴシック" panose="020B0400000000000000" pitchFamily="50" charset="-128"/>
                <a:cs typeface="Arial"/>
              </a:rPr>
              <a:t>MCWG</a:t>
            </a:r>
            <a:endParaRPr sz="1400" dirty="0">
              <a:latin typeface="游ゴシック" panose="020B0400000000000000" pitchFamily="50" charset="-128"/>
              <a:ea typeface="游ゴシック" panose="020B0400000000000000" pitchFamily="50" charset="-128"/>
              <a:cs typeface="Arial"/>
            </a:endParaRPr>
          </a:p>
          <a:p>
            <a:pPr marL="1270" algn="ctr">
              <a:lnSpc>
                <a:spcPct val="100000"/>
              </a:lnSpc>
            </a:pPr>
            <a:r>
              <a:rPr sz="1400" i="1" spc="-65" dirty="0">
                <a:latin typeface="游ゴシック" panose="020B0400000000000000" pitchFamily="50" charset="-128"/>
                <a:ea typeface="游ゴシック" panose="020B0400000000000000" pitchFamily="50" charset="-128"/>
                <a:cs typeface="Arial"/>
              </a:rPr>
              <a:t>August</a:t>
            </a:r>
            <a:r>
              <a:rPr sz="1400" i="1" spc="-100" dirty="0">
                <a:latin typeface="游ゴシック" panose="020B0400000000000000" pitchFamily="50" charset="-128"/>
                <a:ea typeface="游ゴシック" panose="020B0400000000000000" pitchFamily="50" charset="-128"/>
                <a:cs typeface="Arial"/>
              </a:rPr>
              <a:t> </a:t>
            </a:r>
            <a:r>
              <a:rPr sz="1400" i="1" spc="-75" dirty="0">
                <a:latin typeface="游ゴシック" panose="020B0400000000000000" pitchFamily="50" charset="-128"/>
                <a:ea typeface="游ゴシック" panose="020B0400000000000000" pitchFamily="50" charset="-128"/>
                <a:cs typeface="Arial"/>
              </a:rPr>
              <a:t>2014</a:t>
            </a:r>
            <a:endParaRPr sz="1400" dirty="0">
              <a:latin typeface="游ゴシック" panose="020B0400000000000000" pitchFamily="50" charset="-128"/>
              <a:ea typeface="游ゴシック" panose="020B0400000000000000" pitchFamily="50" charset="-128"/>
              <a:cs typeface="Arial"/>
            </a:endParaRPr>
          </a:p>
        </p:txBody>
      </p:sp>
      <p:sp>
        <p:nvSpPr>
          <p:cNvPr id="22" name="object 11"/>
          <p:cNvSpPr txBox="1"/>
          <p:nvPr/>
        </p:nvSpPr>
        <p:spPr>
          <a:xfrm>
            <a:off x="4162909" y="4403204"/>
            <a:ext cx="1636774" cy="659155"/>
          </a:xfrm>
          <a:prstGeom prst="rect">
            <a:avLst/>
          </a:prstGeom>
        </p:spPr>
        <p:txBody>
          <a:bodyPr vert="horz" wrap="square" lIns="0" tIns="12700" rIns="0" bIns="0" rtlCol="0">
            <a:spAutoFit/>
          </a:bodyPr>
          <a:lstStyle/>
          <a:p>
            <a:pPr marL="12700" algn="ctr">
              <a:lnSpc>
                <a:spcPct val="100000"/>
              </a:lnSpc>
              <a:spcBef>
                <a:spcPts val="100"/>
              </a:spcBef>
            </a:pPr>
            <a:r>
              <a:rPr sz="1400" b="1" spc="-95" dirty="0">
                <a:latin typeface="游ゴシック" panose="020B0400000000000000" pitchFamily="50" charset="-128"/>
                <a:ea typeface="游ゴシック" panose="020B0400000000000000" pitchFamily="50" charset="-128"/>
                <a:cs typeface="Arial"/>
              </a:rPr>
              <a:t>1st </a:t>
            </a:r>
            <a:r>
              <a:rPr sz="1400" b="1" spc="-80" dirty="0">
                <a:latin typeface="游ゴシック" panose="020B0400000000000000" pitchFamily="50" charset="-128"/>
                <a:ea typeface="游ゴシック" panose="020B0400000000000000" pitchFamily="50" charset="-128"/>
                <a:cs typeface="Arial"/>
              </a:rPr>
              <a:t>NIH</a:t>
            </a:r>
            <a:r>
              <a:rPr sz="1400" b="1" spc="-120" dirty="0">
                <a:latin typeface="游ゴシック" panose="020B0400000000000000" pitchFamily="50" charset="-128"/>
                <a:ea typeface="游ゴシック" panose="020B0400000000000000" pitchFamily="50" charset="-128"/>
                <a:cs typeface="Arial"/>
              </a:rPr>
              <a:t> </a:t>
            </a:r>
            <a:r>
              <a:rPr sz="1400" b="1" spc="-145" dirty="0">
                <a:latin typeface="游ゴシック" panose="020B0400000000000000" pitchFamily="50" charset="-128"/>
                <a:ea typeface="游ゴシック" panose="020B0400000000000000" pitchFamily="50" charset="-128"/>
                <a:cs typeface="Arial"/>
              </a:rPr>
              <a:t>BRAIN</a:t>
            </a:r>
            <a:endParaRPr sz="1400" dirty="0">
              <a:latin typeface="游ゴシック" panose="020B0400000000000000" pitchFamily="50" charset="-128"/>
              <a:ea typeface="游ゴシック" panose="020B0400000000000000" pitchFamily="50" charset="-128"/>
              <a:cs typeface="Arial"/>
            </a:endParaRPr>
          </a:p>
          <a:p>
            <a:pPr marL="147955" marR="140970" indent="1905" algn="ctr">
              <a:lnSpc>
                <a:spcPct val="100000"/>
              </a:lnSpc>
              <a:spcBef>
                <a:spcPts val="5"/>
              </a:spcBef>
            </a:pPr>
            <a:r>
              <a:rPr sz="1400" b="1" spc="-105" dirty="0">
                <a:latin typeface="游ゴシック" panose="020B0400000000000000" pitchFamily="50" charset="-128"/>
                <a:ea typeface="游ゴシック" panose="020B0400000000000000" pitchFamily="50" charset="-128"/>
                <a:cs typeface="Arial"/>
              </a:rPr>
              <a:t>awards  </a:t>
            </a:r>
            <a:r>
              <a:rPr sz="1400" i="1" spc="-160" dirty="0">
                <a:latin typeface="游ゴシック" panose="020B0400000000000000" pitchFamily="50" charset="-128"/>
                <a:ea typeface="游ゴシック" panose="020B0400000000000000" pitchFamily="50" charset="-128"/>
                <a:cs typeface="Arial"/>
              </a:rPr>
              <a:t>Se</a:t>
            </a:r>
            <a:r>
              <a:rPr sz="1400" i="1" spc="-150" dirty="0">
                <a:latin typeface="游ゴシック" panose="020B0400000000000000" pitchFamily="50" charset="-128"/>
                <a:ea typeface="游ゴシック" panose="020B0400000000000000" pitchFamily="50" charset="-128"/>
                <a:cs typeface="Arial"/>
              </a:rPr>
              <a:t>p</a:t>
            </a:r>
            <a:r>
              <a:rPr sz="1400" i="1" spc="65" dirty="0">
                <a:latin typeface="游ゴシック" panose="020B0400000000000000" pitchFamily="50" charset="-128"/>
                <a:ea typeface="游ゴシック" panose="020B0400000000000000" pitchFamily="50" charset="-128"/>
                <a:cs typeface="Arial"/>
              </a:rPr>
              <a:t>t</a:t>
            </a:r>
            <a:r>
              <a:rPr sz="1400" i="1" spc="-70" dirty="0">
                <a:latin typeface="游ゴシック" panose="020B0400000000000000" pitchFamily="50" charset="-128"/>
                <a:ea typeface="游ゴシック" panose="020B0400000000000000" pitchFamily="50" charset="-128"/>
                <a:cs typeface="Arial"/>
              </a:rPr>
              <a:t>e</a:t>
            </a:r>
            <a:r>
              <a:rPr sz="1400" i="1" spc="-95" dirty="0">
                <a:latin typeface="游ゴシック" panose="020B0400000000000000" pitchFamily="50" charset="-128"/>
                <a:ea typeface="游ゴシック" panose="020B0400000000000000" pitchFamily="50" charset="-128"/>
                <a:cs typeface="Arial"/>
              </a:rPr>
              <a:t>m</a:t>
            </a:r>
            <a:r>
              <a:rPr sz="1400" i="1" spc="-65" dirty="0">
                <a:latin typeface="游ゴシック" panose="020B0400000000000000" pitchFamily="50" charset="-128"/>
                <a:ea typeface="游ゴシック" panose="020B0400000000000000" pitchFamily="50" charset="-128"/>
                <a:cs typeface="Arial"/>
              </a:rPr>
              <a:t>b</a:t>
            </a:r>
            <a:r>
              <a:rPr sz="1400" i="1" spc="-45" dirty="0">
                <a:latin typeface="游ゴシック" panose="020B0400000000000000" pitchFamily="50" charset="-128"/>
                <a:ea typeface="游ゴシック" panose="020B0400000000000000" pitchFamily="50" charset="-128"/>
                <a:cs typeface="Arial"/>
              </a:rPr>
              <a:t>er </a:t>
            </a:r>
            <a:r>
              <a:rPr sz="1400" i="1" spc="-30" dirty="0">
                <a:latin typeface="游ゴシック" panose="020B0400000000000000" pitchFamily="50" charset="-128"/>
                <a:ea typeface="游ゴシック" panose="020B0400000000000000" pitchFamily="50" charset="-128"/>
                <a:cs typeface="Arial"/>
              </a:rPr>
              <a:t> </a:t>
            </a:r>
            <a:r>
              <a:rPr sz="1400" i="1" spc="-75" dirty="0">
                <a:latin typeface="游ゴシック" panose="020B0400000000000000" pitchFamily="50" charset="-128"/>
                <a:ea typeface="游ゴシック" panose="020B0400000000000000" pitchFamily="50" charset="-128"/>
                <a:cs typeface="Arial"/>
              </a:rPr>
              <a:t>2014</a:t>
            </a:r>
            <a:endParaRPr sz="1400" dirty="0">
              <a:latin typeface="游ゴシック" panose="020B0400000000000000" pitchFamily="50" charset="-128"/>
              <a:ea typeface="游ゴシック" panose="020B0400000000000000" pitchFamily="50" charset="-128"/>
              <a:cs typeface="Arial"/>
            </a:endParaRPr>
          </a:p>
        </p:txBody>
      </p:sp>
      <p:sp>
        <p:nvSpPr>
          <p:cNvPr id="23" name="object 12"/>
          <p:cNvSpPr/>
          <p:nvPr/>
        </p:nvSpPr>
        <p:spPr>
          <a:xfrm>
            <a:off x="4373198" y="5133016"/>
            <a:ext cx="1037327" cy="1157964"/>
          </a:xfrm>
          <a:prstGeom prst="rect">
            <a:avLst/>
          </a:prstGeom>
          <a:blipFill>
            <a:blip r:embed="rId5"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24" name="object 13"/>
          <p:cNvSpPr txBox="1"/>
          <p:nvPr/>
        </p:nvSpPr>
        <p:spPr>
          <a:xfrm>
            <a:off x="5175289" y="1836599"/>
            <a:ext cx="1130808" cy="875240"/>
          </a:xfrm>
          <a:prstGeom prst="rect">
            <a:avLst/>
          </a:prstGeom>
        </p:spPr>
        <p:txBody>
          <a:bodyPr vert="horz" wrap="square" lIns="0" tIns="13335" rIns="0" bIns="0" rtlCol="0">
            <a:spAutoFit/>
          </a:bodyPr>
          <a:lstStyle/>
          <a:p>
            <a:pPr marL="12700">
              <a:lnSpc>
                <a:spcPct val="100000"/>
              </a:lnSpc>
              <a:spcBef>
                <a:spcPts val="105"/>
              </a:spcBef>
            </a:pPr>
            <a:r>
              <a:rPr sz="1400" b="1" spc="-95" dirty="0">
                <a:latin typeface="游ゴシック" panose="020B0400000000000000" pitchFamily="50" charset="-128"/>
                <a:ea typeface="游ゴシック" panose="020B0400000000000000" pitchFamily="50" charset="-128"/>
                <a:cs typeface="Arial"/>
              </a:rPr>
              <a:t>1st </a:t>
            </a:r>
            <a:r>
              <a:rPr sz="1400" b="1" spc="-145" dirty="0">
                <a:latin typeface="游ゴシック" panose="020B0400000000000000" pitchFamily="50" charset="-128"/>
                <a:ea typeface="游ゴシック" panose="020B0400000000000000" pitchFamily="50" charset="-128"/>
                <a:cs typeface="Arial"/>
              </a:rPr>
              <a:t>BRAIN</a:t>
            </a:r>
            <a:r>
              <a:rPr sz="1400" b="1" spc="-130" dirty="0">
                <a:latin typeface="游ゴシック" panose="020B0400000000000000" pitchFamily="50" charset="-128"/>
                <a:ea typeface="游ゴシック" panose="020B0400000000000000" pitchFamily="50" charset="-128"/>
                <a:cs typeface="Arial"/>
              </a:rPr>
              <a:t> </a:t>
            </a:r>
            <a:r>
              <a:rPr sz="1400" b="1" spc="-110" dirty="0">
                <a:latin typeface="游ゴシック" panose="020B0400000000000000" pitchFamily="50" charset="-128"/>
                <a:ea typeface="游ゴシック" panose="020B0400000000000000" pitchFamily="50" charset="-128"/>
                <a:cs typeface="Arial"/>
              </a:rPr>
              <a:t>PI</a:t>
            </a:r>
            <a:endParaRPr sz="1400" dirty="0">
              <a:latin typeface="游ゴシック" panose="020B0400000000000000" pitchFamily="50" charset="-128"/>
              <a:ea typeface="游ゴシック" panose="020B0400000000000000" pitchFamily="50" charset="-128"/>
              <a:cs typeface="Arial"/>
            </a:endParaRPr>
          </a:p>
          <a:p>
            <a:pPr marL="94615" marR="88265" indent="1905" algn="ctr">
              <a:lnSpc>
                <a:spcPct val="100000"/>
              </a:lnSpc>
            </a:pPr>
            <a:r>
              <a:rPr sz="1400" b="1" spc="-60" dirty="0">
                <a:latin typeface="游ゴシック" panose="020B0400000000000000" pitchFamily="50" charset="-128"/>
                <a:ea typeface="游ゴシック" panose="020B0400000000000000" pitchFamily="50" charset="-128"/>
                <a:cs typeface="Arial"/>
              </a:rPr>
              <a:t>Meeting  </a:t>
            </a:r>
            <a:r>
              <a:rPr sz="1400" i="1" spc="-114" dirty="0">
                <a:latin typeface="游ゴシック" panose="020B0400000000000000" pitchFamily="50" charset="-128"/>
                <a:ea typeface="游ゴシック" panose="020B0400000000000000" pitchFamily="50" charset="-128"/>
                <a:cs typeface="Arial"/>
              </a:rPr>
              <a:t>N</a:t>
            </a:r>
            <a:r>
              <a:rPr sz="1400" i="1" spc="-65" dirty="0">
                <a:latin typeface="游ゴシック" panose="020B0400000000000000" pitchFamily="50" charset="-128"/>
                <a:ea typeface="游ゴシック" panose="020B0400000000000000" pitchFamily="50" charset="-128"/>
                <a:cs typeface="Arial"/>
              </a:rPr>
              <a:t>o</a:t>
            </a:r>
            <a:r>
              <a:rPr sz="1400" i="1" spc="-80" dirty="0">
                <a:latin typeface="游ゴシック" panose="020B0400000000000000" pitchFamily="50" charset="-128"/>
                <a:ea typeface="游ゴシック" panose="020B0400000000000000" pitchFamily="50" charset="-128"/>
                <a:cs typeface="Arial"/>
              </a:rPr>
              <a:t>v</a:t>
            </a:r>
            <a:r>
              <a:rPr sz="1400" i="1" spc="-110" dirty="0">
                <a:latin typeface="游ゴシック" panose="020B0400000000000000" pitchFamily="50" charset="-128"/>
                <a:ea typeface="游ゴシック" panose="020B0400000000000000" pitchFamily="50" charset="-128"/>
                <a:cs typeface="Arial"/>
              </a:rPr>
              <a:t>e</a:t>
            </a:r>
            <a:r>
              <a:rPr sz="1400" i="1" spc="-55" dirty="0">
                <a:latin typeface="游ゴシック" panose="020B0400000000000000" pitchFamily="50" charset="-128"/>
                <a:ea typeface="游ゴシック" panose="020B0400000000000000" pitchFamily="50" charset="-128"/>
                <a:cs typeface="Arial"/>
              </a:rPr>
              <a:t>m</a:t>
            </a:r>
            <a:r>
              <a:rPr sz="1400" i="1" spc="-90" dirty="0">
                <a:latin typeface="游ゴシック" panose="020B0400000000000000" pitchFamily="50" charset="-128"/>
                <a:ea typeface="游ゴシック" panose="020B0400000000000000" pitchFamily="50" charset="-128"/>
                <a:cs typeface="Arial"/>
              </a:rPr>
              <a:t>b</a:t>
            </a:r>
            <a:r>
              <a:rPr sz="1400" i="1" spc="-85" dirty="0">
                <a:latin typeface="游ゴシック" panose="020B0400000000000000" pitchFamily="50" charset="-128"/>
                <a:ea typeface="游ゴシック" panose="020B0400000000000000" pitchFamily="50" charset="-128"/>
                <a:cs typeface="Arial"/>
              </a:rPr>
              <a:t>e</a:t>
            </a:r>
            <a:r>
              <a:rPr sz="1400" i="1" spc="10" dirty="0">
                <a:latin typeface="游ゴシック" panose="020B0400000000000000" pitchFamily="50" charset="-128"/>
                <a:ea typeface="游ゴシック" panose="020B0400000000000000" pitchFamily="50" charset="-128"/>
                <a:cs typeface="Arial"/>
              </a:rPr>
              <a:t>r  </a:t>
            </a:r>
            <a:r>
              <a:rPr sz="1400" i="1" spc="-75" dirty="0">
                <a:latin typeface="游ゴシック" panose="020B0400000000000000" pitchFamily="50" charset="-128"/>
                <a:ea typeface="游ゴシック" panose="020B0400000000000000" pitchFamily="50" charset="-128"/>
                <a:cs typeface="Arial"/>
              </a:rPr>
              <a:t>2014</a:t>
            </a:r>
            <a:endParaRPr sz="1400" dirty="0">
              <a:latin typeface="游ゴシック" panose="020B0400000000000000" pitchFamily="50" charset="-128"/>
              <a:ea typeface="游ゴシック" panose="020B0400000000000000" pitchFamily="50" charset="-128"/>
              <a:cs typeface="Arial"/>
            </a:endParaRPr>
          </a:p>
        </p:txBody>
      </p:sp>
      <p:sp>
        <p:nvSpPr>
          <p:cNvPr id="25" name="object 14"/>
          <p:cNvSpPr/>
          <p:nvPr/>
        </p:nvSpPr>
        <p:spPr>
          <a:xfrm>
            <a:off x="5239266" y="940280"/>
            <a:ext cx="877906" cy="750866"/>
          </a:xfrm>
          <a:prstGeom prst="rect">
            <a:avLst/>
          </a:prstGeom>
          <a:blipFill>
            <a:blip r:embed="rId6"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26" name="object 15"/>
          <p:cNvSpPr/>
          <p:nvPr/>
        </p:nvSpPr>
        <p:spPr>
          <a:xfrm>
            <a:off x="5237563" y="1077647"/>
            <a:ext cx="261495" cy="262099"/>
          </a:xfrm>
          <a:prstGeom prst="rect">
            <a:avLst/>
          </a:prstGeom>
          <a:blipFill>
            <a:blip r:embed="rId7"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27" name="object 16"/>
          <p:cNvSpPr/>
          <p:nvPr/>
        </p:nvSpPr>
        <p:spPr>
          <a:xfrm>
            <a:off x="5237028" y="1184315"/>
            <a:ext cx="94890" cy="112217"/>
          </a:xfrm>
          <a:prstGeom prst="rect">
            <a:avLst/>
          </a:prstGeom>
          <a:blipFill>
            <a:blip r:embed="rId8"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28" name="object 17"/>
          <p:cNvSpPr txBox="1"/>
          <p:nvPr/>
        </p:nvSpPr>
        <p:spPr>
          <a:xfrm>
            <a:off x="5806318" y="4440937"/>
            <a:ext cx="1014111" cy="1093470"/>
          </a:xfrm>
          <a:prstGeom prst="rect">
            <a:avLst/>
          </a:prstGeom>
        </p:spPr>
        <p:txBody>
          <a:bodyPr vert="horz" wrap="square" lIns="0" tIns="12700" rIns="0" bIns="0" rtlCol="0">
            <a:spAutoFit/>
          </a:bodyPr>
          <a:lstStyle/>
          <a:p>
            <a:pPr marL="26034" algn="ctr">
              <a:lnSpc>
                <a:spcPct val="100000"/>
              </a:lnSpc>
              <a:spcBef>
                <a:spcPts val="100"/>
              </a:spcBef>
            </a:pPr>
            <a:r>
              <a:rPr sz="1400" b="1" spc="-95" dirty="0">
                <a:latin typeface="游ゴシック" panose="020B0400000000000000" pitchFamily="50" charset="-128"/>
                <a:ea typeface="游ゴシック" panose="020B0400000000000000" pitchFamily="50" charset="-128"/>
                <a:cs typeface="Arial"/>
              </a:rPr>
              <a:t>1st</a:t>
            </a:r>
            <a:r>
              <a:rPr sz="1400" b="1" spc="-125" dirty="0">
                <a:latin typeface="游ゴシック" panose="020B0400000000000000" pitchFamily="50" charset="-128"/>
                <a:ea typeface="游ゴシック" panose="020B0400000000000000" pitchFamily="50" charset="-128"/>
                <a:cs typeface="Arial"/>
              </a:rPr>
              <a:t> </a:t>
            </a:r>
            <a:r>
              <a:rPr sz="1400" b="1" spc="-145" dirty="0">
                <a:latin typeface="游ゴシック" panose="020B0400000000000000" pitchFamily="50" charset="-128"/>
                <a:ea typeface="游ゴシック" panose="020B0400000000000000" pitchFamily="50" charset="-128"/>
                <a:cs typeface="Arial"/>
              </a:rPr>
              <a:t>BRAIN</a:t>
            </a:r>
            <a:endParaRPr sz="1400" dirty="0">
              <a:latin typeface="游ゴシック" panose="020B0400000000000000" pitchFamily="50" charset="-128"/>
              <a:ea typeface="游ゴシック" panose="020B0400000000000000" pitchFamily="50" charset="-128"/>
              <a:cs typeface="Arial"/>
            </a:endParaRPr>
          </a:p>
          <a:p>
            <a:pPr marL="12700" marR="5080" indent="51435" algn="ctr">
              <a:lnSpc>
                <a:spcPct val="100000"/>
              </a:lnSpc>
              <a:spcBef>
                <a:spcPts val="5"/>
              </a:spcBef>
            </a:pPr>
            <a:r>
              <a:rPr sz="1400" b="1" spc="-55" dirty="0">
                <a:latin typeface="游ゴシック" panose="020B0400000000000000" pitchFamily="50" charset="-128"/>
                <a:ea typeface="游ゴシック" panose="020B0400000000000000" pitchFamily="50" charset="-128"/>
                <a:cs typeface="Arial"/>
              </a:rPr>
              <a:t>Initiative  </a:t>
            </a:r>
            <a:r>
              <a:rPr sz="1400" b="1" spc="-95" dirty="0">
                <a:latin typeface="游ゴシック" panose="020B0400000000000000" pitchFamily="50" charset="-128"/>
                <a:ea typeface="游ゴシック" panose="020B0400000000000000" pitchFamily="50" charset="-128"/>
                <a:cs typeface="Arial"/>
              </a:rPr>
              <a:t>Alliance  </a:t>
            </a:r>
            <a:r>
              <a:rPr sz="1400" b="1" spc="-105" dirty="0">
                <a:latin typeface="游ゴシック" panose="020B0400000000000000" pitchFamily="50" charset="-128"/>
                <a:ea typeface="游ゴシック" panose="020B0400000000000000" pitchFamily="50" charset="-128"/>
                <a:cs typeface="Arial"/>
              </a:rPr>
              <a:t>d</a:t>
            </a:r>
            <a:r>
              <a:rPr sz="1400" b="1" spc="-135" dirty="0">
                <a:latin typeface="游ゴシック" panose="020B0400000000000000" pitchFamily="50" charset="-128"/>
                <a:ea typeface="游ゴシック" panose="020B0400000000000000" pitchFamily="50" charset="-128"/>
                <a:cs typeface="Arial"/>
              </a:rPr>
              <a:t>is</a:t>
            </a:r>
            <a:r>
              <a:rPr sz="1400" b="1" spc="-195" dirty="0">
                <a:latin typeface="游ゴシック" panose="020B0400000000000000" pitchFamily="50" charset="-128"/>
                <a:ea typeface="游ゴシック" panose="020B0400000000000000" pitchFamily="50" charset="-128"/>
                <a:cs typeface="Arial"/>
              </a:rPr>
              <a:t>c</a:t>
            </a:r>
            <a:r>
              <a:rPr sz="1400" b="1" spc="-105" dirty="0">
                <a:latin typeface="游ゴシック" panose="020B0400000000000000" pitchFamily="50" charset="-128"/>
                <a:ea typeface="游ゴシック" panose="020B0400000000000000" pitchFamily="50" charset="-128"/>
                <a:cs typeface="Arial"/>
              </a:rPr>
              <a:t>u</a:t>
            </a:r>
            <a:r>
              <a:rPr sz="1400" b="1" spc="-220" dirty="0">
                <a:latin typeface="游ゴシック" panose="020B0400000000000000" pitchFamily="50" charset="-128"/>
                <a:ea typeface="游ゴシック" panose="020B0400000000000000" pitchFamily="50" charset="-128"/>
                <a:cs typeface="Arial"/>
              </a:rPr>
              <a:t>ss</a:t>
            </a:r>
            <a:r>
              <a:rPr sz="1400" b="1" spc="-75" dirty="0">
                <a:latin typeface="游ゴシック" panose="020B0400000000000000" pitchFamily="50" charset="-128"/>
                <a:ea typeface="游ゴシック" panose="020B0400000000000000" pitchFamily="50" charset="-128"/>
                <a:cs typeface="Arial"/>
              </a:rPr>
              <a:t>io</a:t>
            </a:r>
            <a:r>
              <a:rPr sz="1400" b="1" spc="-65" dirty="0">
                <a:latin typeface="游ゴシック" panose="020B0400000000000000" pitchFamily="50" charset="-128"/>
                <a:ea typeface="游ゴシック" panose="020B0400000000000000" pitchFamily="50" charset="-128"/>
                <a:cs typeface="Arial"/>
              </a:rPr>
              <a:t>n  </a:t>
            </a:r>
            <a:r>
              <a:rPr sz="1400" i="1" spc="-95" dirty="0">
                <a:latin typeface="游ゴシック" panose="020B0400000000000000" pitchFamily="50" charset="-128"/>
                <a:ea typeface="游ゴシック" panose="020B0400000000000000" pitchFamily="50" charset="-128"/>
                <a:cs typeface="Arial"/>
              </a:rPr>
              <a:t>July</a:t>
            </a:r>
            <a:r>
              <a:rPr sz="1400" i="1" spc="-100" dirty="0">
                <a:latin typeface="游ゴシック" panose="020B0400000000000000" pitchFamily="50" charset="-128"/>
                <a:ea typeface="游ゴシック" panose="020B0400000000000000" pitchFamily="50" charset="-128"/>
                <a:cs typeface="Arial"/>
              </a:rPr>
              <a:t> </a:t>
            </a:r>
            <a:r>
              <a:rPr sz="1400" i="1" spc="-75" dirty="0">
                <a:latin typeface="游ゴシック" panose="020B0400000000000000" pitchFamily="50" charset="-128"/>
                <a:ea typeface="游ゴシック" panose="020B0400000000000000" pitchFamily="50" charset="-128"/>
                <a:cs typeface="Arial"/>
              </a:rPr>
              <a:t>2015</a:t>
            </a:r>
            <a:endParaRPr sz="1400" dirty="0">
              <a:latin typeface="游ゴシック" panose="020B0400000000000000" pitchFamily="50" charset="-128"/>
              <a:ea typeface="游ゴシック" panose="020B0400000000000000" pitchFamily="50" charset="-128"/>
              <a:cs typeface="Arial"/>
            </a:endParaRPr>
          </a:p>
        </p:txBody>
      </p:sp>
      <p:sp>
        <p:nvSpPr>
          <p:cNvPr id="29" name="object 18"/>
          <p:cNvSpPr/>
          <p:nvPr/>
        </p:nvSpPr>
        <p:spPr>
          <a:xfrm>
            <a:off x="5755488" y="5661661"/>
            <a:ext cx="1005839" cy="839724"/>
          </a:xfrm>
          <a:prstGeom prst="rect">
            <a:avLst/>
          </a:prstGeom>
          <a:blipFill>
            <a:blip r:embed="rId9"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grpSp>
        <p:nvGrpSpPr>
          <p:cNvPr id="30" name="グループ化 29"/>
          <p:cNvGrpSpPr/>
          <p:nvPr/>
        </p:nvGrpSpPr>
        <p:grpSpPr>
          <a:xfrm>
            <a:off x="5755488" y="5661661"/>
            <a:ext cx="989076" cy="839725"/>
            <a:chOff x="4879188" y="5661661"/>
            <a:chExt cx="989076" cy="839725"/>
          </a:xfrm>
        </p:grpSpPr>
        <p:sp>
          <p:nvSpPr>
            <p:cNvPr id="31" name="object 19"/>
            <p:cNvSpPr/>
            <p:nvPr/>
          </p:nvSpPr>
          <p:spPr>
            <a:xfrm>
              <a:off x="4879188" y="5661661"/>
              <a:ext cx="978369" cy="629319"/>
            </a:xfrm>
            <a:prstGeom prst="rect">
              <a:avLst/>
            </a:prstGeom>
            <a:blipFill>
              <a:blip r:embed="rId10"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32" name="object 20"/>
            <p:cNvSpPr/>
            <p:nvPr/>
          </p:nvSpPr>
          <p:spPr>
            <a:xfrm>
              <a:off x="4879188" y="6227066"/>
              <a:ext cx="989076" cy="274320"/>
            </a:xfrm>
            <a:prstGeom prst="rect">
              <a:avLst/>
            </a:prstGeom>
            <a:blipFill>
              <a:blip r:embed="rId11"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grpSp>
      <p:sp>
        <p:nvSpPr>
          <p:cNvPr id="33" name="object 21"/>
          <p:cNvSpPr txBox="1"/>
          <p:nvPr/>
        </p:nvSpPr>
        <p:spPr>
          <a:xfrm>
            <a:off x="6411252" y="1836599"/>
            <a:ext cx="983013" cy="880110"/>
          </a:xfrm>
          <a:prstGeom prst="rect">
            <a:avLst/>
          </a:prstGeom>
        </p:spPr>
        <p:txBody>
          <a:bodyPr vert="horz" wrap="square" lIns="0" tIns="13335" rIns="0" bIns="0" rtlCol="0">
            <a:spAutoFit/>
          </a:bodyPr>
          <a:lstStyle/>
          <a:p>
            <a:pPr marL="12700" marR="5080" indent="-1270" algn="ctr">
              <a:lnSpc>
                <a:spcPct val="100000"/>
              </a:lnSpc>
              <a:spcBef>
                <a:spcPts val="105"/>
              </a:spcBef>
            </a:pPr>
            <a:r>
              <a:rPr sz="1400" b="1" spc="-95" dirty="0">
                <a:latin typeface="游ゴシック" panose="020B0400000000000000" pitchFamily="50" charset="-128"/>
                <a:ea typeface="游ゴシック" panose="020B0400000000000000" pitchFamily="50" charset="-128"/>
                <a:cs typeface="Arial"/>
              </a:rPr>
              <a:t>N</a:t>
            </a:r>
            <a:r>
              <a:rPr sz="1400" b="1" spc="-85" dirty="0">
                <a:latin typeface="游ゴシック" panose="020B0400000000000000" pitchFamily="50" charset="-128"/>
                <a:ea typeface="游ゴシック" panose="020B0400000000000000" pitchFamily="50" charset="-128"/>
                <a:cs typeface="Arial"/>
              </a:rPr>
              <a:t>eu</a:t>
            </a:r>
            <a:r>
              <a:rPr sz="1400" b="1" spc="-65" dirty="0">
                <a:latin typeface="游ゴシック" panose="020B0400000000000000" pitchFamily="50" charset="-128"/>
                <a:ea typeface="游ゴシック" panose="020B0400000000000000" pitchFamily="50" charset="-128"/>
                <a:cs typeface="Arial"/>
              </a:rPr>
              <a:t>r</a:t>
            </a:r>
            <a:r>
              <a:rPr sz="1400" b="1" spc="-105" dirty="0">
                <a:latin typeface="游ゴシック" panose="020B0400000000000000" pitchFamily="50" charset="-128"/>
                <a:ea typeface="游ゴシック" panose="020B0400000000000000" pitchFamily="50" charset="-128"/>
                <a:cs typeface="Arial"/>
              </a:rPr>
              <a:t>o</a:t>
            </a:r>
            <a:r>
              <a:rPr sz="1400" b="1" spc="-90" dirty="0">
                <a:latin typeface="游ゴシック" panose="020B0400000000000000" pitchFamily="50" charset="-128"/>
                <a:ea typeface="游ゴシック" panose="020B0400000000000000" pitchFamily="50" charset="-128"/>
                <a:cs typeface="Arial"/>
              </a:rPr>
              <a:t>e</a:t>
            </a:r>
            <a:r>
              <a:rPr sz="1400" b="1" spc="25" dirty="0">
                <a:latin typeface="游ゴシック" panose="020B0400000000000000" pitchFamily="50" charset="-128"/>
                <a:ea typeface="游ゴシック" panose="020B0400000000000000" pitchFamily="50" charset="-128"/>
                <a:cs typeface="Arial"/>
              </a:rPr>
              <a:t>t</a:t>
            </a:r>
            <a:r>
              <a:rPr sz="1400" b="1" spc="-114" dirty="0">
                <a:latin typeface="游ゴシック" panose="020B0400000000000000" pitchFamily="50" charset="-128"/>
                <a:ea typeface="游ゴシック" panose="020B0400000000000000" pitchFamily="50" charset="-128"/>
                <a:cs typeface="Arial"/>
              </a:rPr>
              <a:t>h</a:t>
            </a:r>
            <a:r>
              <a:rPr sz="1400" b="1" spc="-45" dirty="0">
                <a:latin typeface="游ゴシック" panose="020B0400000000000000" pitchFamily="50" charset="-128"/>
                <a:ea typeface="游ゴシック" panose="020B0400000000000000" pitchFamily="50" charset="-128"/>
                <a:cs typeface="Arial"/>
              </a:rPr>
              <a:t>i</a:t>
            </a:r>
            <a:r>
              <a:rPr sz="1400" b="1" spc="-155" dirty="0">
                <a:latin typeface="游ゴシック" panose="020B0400000000000000" pitchFamily="50" charset="-128"/>
                <a:ea typeface="游ゴシック" panose="020B0400000000000000" pitchFamily="50" charset="-128"/>
                <a:cs typeface="Arial"/>
              </a:rPr>
              <a:t>cs  </a:t>
            </a:r>
            <a:r>
              <a:rPr sz="1400" b="1" spc="-100" dirty="0">
                <a:latin typeface="游ゴシック" panose="020B0400000000000000" pitchFamily="50" charset="-128"/>
                <a:ea typeface="游ゴシック" panose="020B0400000000000000" pitchFamily="50" charset="-128"/>
                <a:cs typeface="Arial"/>
              </a:rPr>
              <a:t>Division  established  </a:t>
            </a:r>
            <a:r>
              <a:rPr sz="1400" i="1" spc="-65" dirty="0">
                <a:latin typeface="游ゴシック" panose="020B0400000000000000" pitchFamily="50" charset="-128"/>
                <a:ea typeface="游ゴシック" panose="020B0400000000000000" pitchFamily="50" charset="-128"/>
                <a:cs typeface="Arial"/>
              </a:rPr>
              <a:t>August</a:t>
            </a:r>
            <a:r>
              <a:rPr sz="1400" i="1" spc="-155" dirty="0">
                <a:latin typeface="游ゴシック" panose="020B0400000000000000" pitchFamily="50" charset="-128"/>
                <a:ea typeface="游ゴシック" panose="020B0400000000000000" pitchFamily="50" charset="-128"/>
                <a:cs typeface="Arial"/>
              </a:rPr>
              <a:t> </a:t>
            </a:r>
            <a:r>
              <a:rPr sz="1400" i="1" spc="-75" dirty="0">
                <a:latin typeface="游ゴシック" panose="020B0400000000000000" pitchFamily="50" charset="-128"/>
                <a:ea typeface="游ゴシック" panose="020B0400000000000000" pitchFamily="50" charset="-128"/>
                <a:cs typeface="Arial"/>
              </a:rPr>
              <a:t>2015</a:t>
            </a:r>
            <a:endParaRPr sz="1400" dirty="0">
              <a:latin typeface="游ゴシック" panose="020B0400000000000000" pitchFamily="50" charset="-128"/>
              <a:ea typeface="游ゴシック" panose="020B0400000000000000" pitchFamily="50" charset="-128"/>
              <a:cs typeface="Arial"/>
            </a:endParaRPr>
          </a:p>
        </p:txBody>
      </p:sp>
      <p:sp>
        <p:nvSpPr>
          <p:cNvPr id="34" name="object 22"/>
          <p:cNvSpPr/>
          <p:nvPr/>
        </p:nvSpPr>
        <p:spPr>
          <a:xfrm>
            <a:off x="6479388" y="900685"/>
            <a:ext cx="795527" cy="885443"/>
          </a:xfrm>
          <a:prstGeom prst="rect">
            <a:avLst/>
          </a:prstGeom>
          <a:blipFill>
            <a:blip r:embed="rId12"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35" name="object 23"/>
          <p:cNvSpPr txBox="1"/>
          <p:nvPr/>
        </p:nvSpPr>
        <p:spPr>
          <a:xfrm>
            <a:off x="6990030" y="4421977"/>
            <a:ext cx="1050925" cy="1520929"/>
          </a:xfrm>
          <a:prstGeom prst="rect">
            <a:avLst/>
          </a:prstGeom>
        </p:spPr>
        <p:txBody>
          <a:bodyPr vert="horz" wrap="square" lIns="0" tIns="12700" rIns="0" bIns="0" rtlCol="0">
            <a:spAutoFit/>
          </a:bodyPr>
          <a:lstStyle/>
          <a:p>
            <a:pPr marL="12700" marR="5080" algn="ctr">
              <a:lnSpc>
                <a:spcPct val="100000"/>
              </a:lnSpc>
              <a:spcBef>
                <a:spcPts val="100"/>
              </a:spcBef>
            </a:pPr>
            <a:r>
              <a:rPr sz="1400" b="1" spc="-195" dirty="0">
                <a:latin typeface="游ゴシック" panose="020B0400000000000000" pitchFamily="50" charset="-128"/>
                <a:ea typeface="游ゴシック" panose="020B0400000000000000" pitchFamily="50" charset="-128"/>
                <a:cs typeface="Arial"/>
              </a:rPr>
              <a:t>P</a:t>
            </a:r>
            <a:r>
              <a:rPr sz="1400" b="1" spc="-105" dirty="0">
                <a:latin typeface="游ゴシック" panose="020B0400000000000000" pitchFamily="50" charset="-128"/>
                <a:ea typeface="游ゴシック" panose="020B0400000000000000" pitchFamily="50" charset="-128"/>
                <a:cs typeface="Arial"/>
              </a:rPr>
              <a:t>ub</a:t>
            </a:r>
            <a:r>
              <a:rPr sz="1400" b="1" spc="-70" dirty="0">
                <a:latin typeface="游ゴシック" panose="020B0400000000000000" pitchFamily="50" charset="-128"/>
                <a:ea typeface="游ゴシック" panose="020B0400000000000000" pitchFamily="50" charset="-128"/>
                <a:cs typeface="Arial"/>
              </a:rPr>
              <a:t>li</a:t>
            </a:r>
            <a:r>
              <a:rPr sz="1400" b="1" spc="-145" dirty="0">
                <a:latin typeface="游ゴシック" panose="020B0400000000000000" pitchFamily="50" charset="-128"/>
                <a:ea typeface="游ゴシック" panose="020B0400000000000000" pitchFamily="50" charset="-128"/>
                <a:cs typeface="Arial"/>
              </a:rPr>
              <a:t>c</a:t>
            </a:r>
            <a:r>
              <a:rPr sz="1400" b="1" spc="-40" dirty="0">
                <a:latin typeface="游ゴシック" panose="020B0400000000000000" pitchFamily="50" charset="-128"/>
                <a:ea typeface="游ゴシック" panose="020B0400000000000000" pitchFamily="50" charset="-128"/>
                <a:cs typeface="Arial"/>
              </a:rPr>
              <a:t>-</a:t>
            </a:r>
            <a:r>
              <a:rPr sz="1400" b="1" spc="-195" dirty="0">
                <a:latin typeface="游ゴシック" panose="020B0400000000000000" pitchFamily="50" charset="-128"/>
                <a:ea typeface="游ゴシック" panose="020B0400000000000000" pitchFamily="50" charset="-128"/>
                <a:cs typeface="Arial"/>
              </a:rPr>
              <a:t>P</a:t>
            </a:r>
            <a:r>
              <a:rPr sz="1400" b="1" spc="-45" dirty="0">
                <a:latin typeface="游ゴシック" panose="020B0400000000000000" pitchFamily="50" charset="-128"/>
                <a:ea typeface="游ゴシック" panose="020B0400000000000000" pitchFamily="50" charset="-128"/>
                <a:cs typeface="Arial"/>
              </a:rPr>
              <a:t>ri</a:t>
            </a:r>
            <a:r>
              <a:rPr sz="1400" b="1" spc="-130" dirty="0">
                <a:latin typeface="游ゴシック" panose="020B0400000000000000" pitchFamily="50" charset="-128"/>
                <a:ea typeface="游ゴシック" panose="020B0400000000000000" pitchFamily="50" charset="-128"/>
                <a:cs typeface="Arial"/>
              </a:rPr>
              <a:t>v</a:t>
            </a:r>
            <a:r>
              <a:rPr sz="1400" b="1" spc="-110" dirty="0">
                <a:latin typeface="游ゴシック" panose="020B0400000000000000" pitchFamily="50" charset="-128"/>
                <a:ea typeface="游ゴシック" panose="020B0400000000000000" pitchFamily="50" charset="-128"/>
                <a:cs typeface="Arial"/>
              </a:rPr>
              <a:t>a</a:t>
            </a:r>
            <a:r>
              <a:rPr sz="1400" b="1" spc="10" dirty="0">
                <a:latin typeface="游ゴシック" panose="020B0400000000000000" pitchFamily="50" charset="-128"/>
                <a:ea typeface="游ゴシック" panose="020B0400000000000000" pitchFamily="50" charset="-128"/>
                <a:cs typeface="Arial"/>
              </a:rPr>
              <a:t>t</a:t>
            </a:r>
            <a:r>
              <a:rPr sz="1400" b="1" spc="-50" dirty="0">
                <a:latin typeface="游ゴシック" panose="020B0400000000000000" pitchFamily="50" charset="-128"/>
                <a:ea typeface="游ゴシック" panose="020B0400000000000000" pitchFamily="50" charset="-128"/>
                <a:cs typeface="Arial"/>
              </a:rPr>
              <a:t>e  </a:t>
            </a:r>
            <a:r>
              <a:rPr sz="1400" b="1" spc="-95" dirty="0">
                <a:latin typeface="游ゴシック" panose="020B0400000000000000" pitchFamily="50" charset="-128"/>
                <a:ea typeface="游ゴシック" panose="020B0400000000000000" pitchFamily="50" charset="-128"/>
                <a:cs typeface="Arial"/>
              </a:rPr>
              <a:t>Partnership  </a:t>
            </a:r>
            <a:r>
              <a:rPr sz="1400" b="1" spc="-120" dirty="0">
                <a:latin typeface="游ゴシック" panose="020B0400000000000000" pitchFamily="50" charset="-128"/>
                <a:ea typeface="游ゴシック" panose="020B0400000000000000" pitchFamily="50" charset="-128"/>
                <a:cs typeface="Arial"/>
              </a:rPr>
              <a:t>Program  </a:t>
            </a:r>
            <a:r>
              <a:rPr sz="1400" b="1" spc="-100" dirty="0">
                <a:latin typeface="游ゴシック" panose="020B0400000000000000" pitchFamily="50" charset="-128"/>
                <a:ea typeface="游ゴシック" panose="020B0400000000000000" pitchFamily="50" charset="-128"/>
                <a:cs typeface="Arial"/>
              </a:rPr>
              <a:t>established  </a:t>
            </a:r>
            <a:r>
              <a:rPr sz="1400" i="1" spc="-80" dirty="0">
                <a:latin typeface="游ゴシック" panose="020B0400000000000000" pitchFamily="50" charset="-128"/>
                <a:ea typeface="游ゴシック" panose="020B0400000000000000" pitchFamily="50" charset="-128"/>
                <a:cs typeface="Arial"/>
              </a:rPr>
              <a:t>September  </a:t>
            </a:r>
            <a:r>
              <a:rPr sz="1400" i="1" spc="-75" dirty="0">
                <a:latin typeface="游ゴシック" panose="020B0400000000000000" pitchFamily="50" charset="-128"/>
                <a:ea typeface="游ゴシック" panose="020B0400000000000000" pitchFamily="50" charset="-128"/>
                <a:cs typeface="Arial"/>
              </a:rPr>
              <a:t>2015</a:t>
            </a:r>
            <a:endParaRPr sz="1400" dirty="0">
              <a:latin typeface="游ゴシック" panose="020B0400000000000000" pitchFamily="50" charset="-128"/>
              <a:ea typeface="游ゴシック" panose="020B0400000000000000" pitchFamily="50" charset="-128"/>
              <a:cs typeface="Arial"/>
            </a:endParaRPr>
          </a:p>
        </p:txBody>
      </p:sp>
      <p:sp>
        <p:nvSpPr>
          <p:cNvPr id="36" name="object 24"/>
          <p:cNvSpPr txBox="1"/>
          <p:nvPr/>
        </p:nvSpPr>
        <p:spPr>
          <a:xfrm>
            <a:off x="7657615" y="1952171"/>
            <a:ext cx="1389166" cy="764697"/>
          </a:xfrm>
          <a:prstGeom prst="rect">
            <a:avLst/>
          </a:prstGeom>
        </p:spPr>
        <p:txBody>
          <a:bodyPr vert="horz" wrap="square" lIns="0" tIns="48895" rIns="0" bIns="0" rtlCol="0">
            <a:spAutoFit/>
          </a:bodyPr>
          <a:lstStyle/>
          <a:p>
            <a:pPr marL="12700" marR="5080" algn="ctr">
              <a:lnSpc>
                <a:spcPct val="83200"/>
              </a:lnSpc>
              <a:spcBef>
                <a:spcPts val="385"/>
              </a:spcBef>
            </a:pPr>
            <a:r>
              <a:rPr sz="1400" b="1" spc="-145" dirty="0">
                <a:latin typeface="游ゴシック" panose="020B0400000000000000" pitchFamily="50" charset="-128"/>
                <a:ea typeface="游ゴシック" panose="020B0400000000000000" pitchFamily="50" charset="-128"/>
                <a:cs typeface="Arial"/>
              </a:rPr>
              <a:t>BRAIN </a:t>
            </a:r>
            <a:r>
              <a:rPr sz="1400" b="1" spc="-55" dirty="0">
                <a:latin typeface="游ゴシック" panose="020B0400000000000000" pitchFamily="50" charset="-128"/>
                <a:ea typeface="游ゴシック" panose="020B0400000000000000" pitchFamily="50" charset="-128"/>
                <a:cs typeface="Arial"/>
              </a:rPr>
              <a:t>Initiative  </a:t>
            </a:r>
            <a:r>
              <a:rPr sz="1400" b="1" spc="-95" dirty="0">
                <a:latin typeface="游ゴシック" panose="020B0400000000000000" pitchFamily="50" charset="-128"/>
                <a:ea typeface="游ゴシック" panose="020B0400000000000000" pitchFamily="50" charset="-128"/>
                <a:cs typeface="Arial"/>
              </a:rPr>
              <a:t>Alliance  </a:t>
            </a:r>
            <a:r>
              <a:rPr sz="1400" b="1" spc="-85" dirty="0">
                <a:latin typeface="游ゴシック" panose="020B0400000000000000" pitchFamily="50" charset="-128"/>
                <a:ea typeface="游ゴシック" panose="020B0400000000000000" pitchFamily="50" charset="-128"/>
                <a:cs typeface="Arial"/>
              </a:rPr>
              <a:t>website  </a:t>
            </a:r>
            <a:r>
              <a:rPr sz="1400" b="1" spc="-114" dirty="0">
                <a:latin typeface="游ゴシック" panose="020B0400000000000000" pitchFamily="50" charset="-128"/>
                <a:ea typeface="游ゴシック" panose="020B0400000000000000" pitchFamily="50" charset="-128"/>
                <a:cs typeface="Arial"/>
              </a:rPr>
              <a:t>launches  </a:t>
            </a:r>
            <a:r>
              <a:rPr sz="1400" i="1" spc="-75" dirty="0">
                <a:latin typeface="游ゴシック" panose="020B0400000000000000" pitchFamily="50" charset="-128"/>
                <a:ea typeface="游ゴシック" panose="020B0400000000000000" pitchFamily="50" charset="-128"/>
                <a:cs typeface="Arial"/>
              </a:rPr>
              <a:t>November</a:t>
            </a:r>
            <a:r>
              <a:rPr sz="1400" i="1" spc="-155" dirty="0">
                <a:latin typeface="游ゴシック" panose="020B0400000000000000" pitchFamily="50" charset="-128"/>
                <a:ea typeface="游ゴシック" panose="020B0400000000000000" pitchFamily="50" charset="-128"/>
                <a:cs typeface="Arial"/>
              </a:rPr>
              <a:t> </a:t>
            </a:r>
            <a:r>
              <a:rPr sz="1400" i="1" spc="-75" dirty="0">
                <a:latin typeface="游ゴシック" panose="020B0400000000000000" pitchFamily="50" charset="-128"/>
                <a:ea typeface="游ゴシック" panose="020B0400000000000000" pitchFamily="50" charset="-128"/>
                <a:cs typeface="Arial"/>
              </a:rPr>
              <a:t>2016</a:t>
            </a:r>
            <a:endParaRPr sz="1400" dirty="0">
              <a:latin typeface="游ゴシック" panose="020B0400000000000000" pitchFamily="50" charset="-128"/>
              <a:ea typeface="游ゴシック" panose="020B0400000000000000" pitchFamily="50" charset="-128"/>
              <a:cs typeface="Arial"/>
            </a:endParaRPr>
          </a:p>
        </p:txBody>
      </p:sp>
      <p:sp>
        <p:nvSpPr>
          <p:cNvPr id="37" name="object 25"/>
          <p:cNvSpPr/>
          <p:nvPr/>
        </p:nvSpPr>
        <p:spPr>
          <a:xfrm>
            <a:off x="7895184" y="970790"/>
            <a:ext cx="903732" cy="748284"/>
          </a:xfrm>
          <a:prstGeom prst="rect">
            <a:avLst/>
          </a:prstGeom>
          <a:blipFill>
            <a:blip r:embed="rId13"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38" name="object 26"/>
          <p:cNvSpPr/>
          <p:nvPr/>
        </p:nvSpPr>
        <p:spPr>
          <a:xfrm>
            <a:off x="7927188" y="1005841"/>
            <a:ext cx="836676" cy="469391"/>
          </a:xfrm>
          <a:prstGeom prst="rect">
            <a:avLst/>
          </a:prstGeom>
          <a:blipFill>
            <a:blip r:embed="rId14"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39" name="object 27"/>
          <p:cNvSpPr/>
          <p:nvPr/>
        </p:nvSpPr>
        <p:spPr>
          <a:xfrm>
            <a:off x="8495640" y="1245110"/>
            <a:ext cx="478536" cy="745236"/>
          </a:xfrm>
          <a:prstGeom prst="rect">
            <a:avLst/>
          </a:prstGeom>
          <a:blipFill>
            <a:blip r:embed="rId15"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40" name="object 28"/>
          <p:cNvSpPr/>
          <p:nvPr/>
        </p:nvSpPr>
        <p:spPr>
          <a:xfrm>
            <a:off x="8600796" y="1350265"/>
            <a:ext cx="268224" cy="534924"/>
          </a:xfrm>
          <a:prstGeom prst="rect">
            <a:avLst/>
          </a:prstGeom>
          <a:blipFill>
            <a:blip r:embed="rId16"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41" name="object 29"/>
          <p:cNvSpPr/>
          <p:nvPr/>
        </p:nvSpPr>
        <p:spPr>
          <a:xfrm>
            <a:off x="8622132" y="1391413"/>
            <a:ext cx="224028" cy="405384"/>
          </a:xfrm>
          <a:prstGeom prst="rect">
            <a:avLst/>
          </a:prstGeom>
          <a:blipFill>
            <a:blip r:embed="rId17"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42" name="object 30"/>
          <p:cNvSpPr txBox="1"/>
          <p:nvPr/>
        </p:nvSpPr>
        <p:spPr>
          <a:xfrm>
            <a:off x="8250476" y="4421977"/>
            <a:ext cx="1592610" cy="671979"/>
          </a:xfrm>
          <a:prstGeom prst="rect">
            <a:avLst/>
          </a:prstGeom>
        </p:spPr>
        <p:txBody>
          <a:bodyPr vert="horz" wrap="square" lIns="0" tIns="12700" rIns="0" bIns="0" rtlCol="0">
            <a:spAutoFit/>
          </a:bodyPr>
          <a:lstStyle/>
          <a:p>
            <a:pPr marL="12065" marR="5080" algn="ctr">
              <a:lnSpc>
                <a:spcPct val="100000"/>
              </a:lnSpc>
              <a:spcBef>
                <a:spcPts val="100"/>
              </a:spcBef>
            </a:pPr>
            <a:r>
              <a:rPr sz="1400" b="1" spc="-70" dirty="0">
                <a:latin typeface="游ゴシック" panose="020B0400000000000000" pitchFamily="50" charset="-128"/>
                <a:ea typeface="游ゴシック" panose="020B0400000000000000" pitchFamily="50" charset="-128"/>
                <a:cs typeface="Arial"/>
              </a:rPr>
              <a:t>21</a:t>
            </a:r>
            <a:r>
              <a:rPr sz="1350" b="1" spc="-104" baseline="24691" dirty="0">
                <a:latin typeface="游ゴシック" panose="020B0400000000000000" pitchFamily="50" charset="-128"/>
                <a:ea typeface="游ゴシック" panose="020B0400000000000000" pitchFamily="50" charset="-128"/>
                <a:cs typeface="Arial"/>
              </a:rPr>
              <a:t>st </a:t>
            </a:r>
            <a:r>
              <a:rPr sz="1400" b="1" spc="-100" dirty="0">
                <a:latin typeface="游ゴシック" panose="020B0400000000000000" pitchFamily="50" charset="-128"/>
                <a:ea typeface="游ゴシック" panose="020B0400000000000000" pitchFamily="50" charset="-128"/>
                <a:cs typeface="Arial"/>
              </a:rPr>
              <a:t>Century  </a:t>
            </a:r>
            <a:r>
              <a:rPr sz="1400" b="1" spc="-145" dirty="0">
                <a:latin typeface="游ゴシック" panose="020B0400000000000000" pitchFamily="50" charset="-128"/>
                <a:ea typeface="游ゴシック" panose="020B0400000000000000" pitchFamily="50" charset="-128"/>
                <a:cs typeface="Arial"/>
              </a:rPr>
              <a:t>Cures </a:t>
            </a:r>
            <a:r>
              <a:rPr sz="1400" b="1" spc="-114" dirty="0">
                <a:latin typeface="游ゴシック" panose="020B0400000000000000" pitchFamily="50" charset="-128"/>
                <a:ea typeface="游ゴシック" panose="020B0400000000000000" pitchFamily="50" charset="-128"/>
                <a:cs typeface="Arial"/>
              </a:rPr>
              <a:t>Act  </a:t>
            </a:r>
            <a:r>
              <a:rPr sz="1400" b="1" spc="-125" dirty="0">
                <a:latin typeface="游ゴシック" panose="020B0400000000000000" pitchFamily="50" charset="-128"/>
                <a:ea typeface="游ゴシック" panose="020B0400000000000000" pitchFamily="50" charset="-128"/>
                <a:cs typeface="Arial"/>
              </a:rPr>
              <a:t>signed </a:t>
            </a:r>
            <a:r>
              <a:rPr sz="1400" b="1" spc="-65" dirty="0">
                <a:latin typeface="游ゴシック" panose="020B0400000000000000" pitchFamily="50" charset="-128"/>
                <a:ea typeface="游ゴシック" panose="020B0400000000000000" pitchFamily="50" charset="-128"/>
                <a:cs typeface="Arial"/>
              </a:rPr>
              <a:t>into law </a:t>
            </a:r>
            <a:endParaRPr lang="en-US" sz="1400" b="1" spc="-65" dirty="0">
              <a:latin typeface="游ゴシック" panose="020B0400000000000000" pitchFamily="50" charset="-128"/>
              <a:ea typeface="游ゴシック" panose="020B0400000000000000" pitchFamily="50" charset="-128"/>
              <a:cs typeface="Arial"/>
            </a:endParaRPr>
          </a:p>
          <a:p>
            <a:pPr marL="12065" marR="5080" algn="ctr">
              <a:lnSpc>
                <a:spcPct val="100000"/>
              </a:lnSpc>
              <a:spcBef>
                <a:spcPts val="100"/>
              </a:spcBef>
            </a:pPr>
            <a:r>
              <a:rPr sz="1400" i="1" spc="-90" dirty="0">
                <a:latin typeface="游ゴシック" panose="020B0400000000000000" pitchFamily="50" charset="-128"/>
                <a:ea typeface="游ゴシック" panose="020B0400000000000000" pitchFamily="50" charset="-128"/>
                <a:cs typeface="Arial"/>
              </a:rPr>
              <a:t>December</a:t>
            </a:r>
            <a:r>
              <a:rPr sz="1400" i="1" spc="-175" dirty="0">
                <a:latin typeface="游ゴシック" panose="020B0400000000000000" pitchFamily="50" charset="-128"/>
                <a:ea typeface="游ゴシック" panose="020B0400000000000000" pitchFamily="50" charset="-128"/>
                <a:cs typeface="Arial"/>
              </a:rPr>
              <a:t> </a:t>
            </a:r>
            <a:r>
              <a:rPr sz="1400" i="1" spc="-75" dirty="0">
                <a:latin typeface="游ゴシック" panose="020B0400000000000000" pitchFamily="50" charset="-128"/>
                <a:ea typeface="游ゴシック" panose="020B0400000000000000" pitchFamily="50" charset="-128"/>
                <a:cs typeface="Arial"/>
              </a:rPr>
              <a:t>2016</a:t>
            </a:r>
            <a:endParaRPr sz="1400" dirty="0">
              <a:latin typeface="游ゴシック" panose="020B0400000000000000" pitchFamily="50" charset="-128"/>
              <a:ea typeface="游ゴシック" panose="020B0400000000000000" pitchFamily="50" charset="-128"/>
              <a:cs typeface="Arial"/>
            </a:endParaRPr>
          </a:p>
        </p:txBody>
      </p:sp>
      <p:sp>
        <p:nvSpPr>
          <p:cNvPr id="43" name="object 31"/>
          <p:cNvSpPr/>
          <p:nvPr/>
        </p:nvSpPr>
        <p:spPr>
          <a:xfrm>
            <a:off x="8382809" y="5206952"/>
            <a:ext cx="1489700" cy="1128912"/>
          </a:xfrm>
          <a:prstGeom prst="rect">
            <a:avLst/>
          </a:prstGeom>
          <a:blipFill>
            <a:blip r:embed="rId18"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44" name="object 32"/>
          <p:cNvSpPr txBox="1"/>
          <p:nvPr/>
        </p:nvSpPr>
        <p:spPr>
          <a:xfrm>
            <a:off x="8927962" y="2249604"/>
            <a:ext cx="2846563" cy="444352"/>
          </a:xfrm>
          <a:prstGeom prst="rect">
            <a:avLst/>
          </a:prstGeom>
        </p:spPr>
        <p:txBody>
          <a:bodyPr vert="horz" wrap="square" lIns="0" tIns="13335" rIns="0" bIns="0" rtlCol="0">
            <a:spAutoFit/>
          </a:bodyPr>
          <a:lstStyle/>
          <a:p>
            <a:pPr marL="20320" marR="13335" algn="ctr">
              <a:lnSpc>
                <a:spcPct val="100000"/>
              </a:lnSpc>
              <a:spcBef>
                <a:spcPts val="105"/>
              </a:spcBef>
            </a:pPr>
            <a:r>
              <a:rPr sz="1400" b="1" spc="-50" dirty="0">
                <a:latin typeface="游ゴシック" panose="020B0400000000000000" pitchFamily="50" charset="-128"/>
                <a:ea typeface="游ゴシック" panose="020B0400000000000000" pitchFamily="50" charset="-128"/>
                <a:cs typeface="Arial"/>
              </a:rPr>
              <a:t>4th</a:t>
            </a:r>
            <a:r>
              <a:rPr sz="1400" b="1" spc="-160" dirty="0">
                <a:latin typeface="游ゴシック" panose="020B0400000000000000" pitchFamily="50" charset="-128"/>
                <a:ea typeface="游ゴシック" panose="020B0400000000000000" pitchFamily="50" charset="-128"/>
                <a:cs typeface="Arial"/>
              </a:rPr>
              <a:t> </a:t>
            </a:r>
            <a:r>
              <a:rPr sz="1400" b="1" spc="-85" dirty="0">
                <a:latin typeface="游ゴシック" panose="020B0400000000000000" pitchFamily="50" charset="-128"/>
                <a:ea typeface="游ゴシック" panose="020B0400000000000000" pitchFamily="50" charset="-128"/>
                <a:cs typeface="Arial"/>
              </a:rPr>
              <a:t>NIH </a:t>
            </a:r>
            <a:r>
              <a:rPr sz="1400" b="1" spc="-45" dirty="0">
                <a:latin typeface="游ゴシック" panose="020B0400000000000000" pitchFamily="50" charset="-128"/>
                <a:ea typeface="游ゴシック" panose="020B0400000000000000" pitchFamily="50" charset="-128"/>
                <a:cs typeface="Arial"/>
              </a:rPr>
              <a:t> </a:t>
            </a:r>
            <a:r>
              <a:rPr sz="1400" b="1" spc="-145" dirty="0">
                <a:latin typeface="游ゴシック" panose="020B0400000000000000" pitchFamily="50" charset="-128"/>
                <a:ea typeface="游ゴシック" panose="020B0400000000000000" pitchFamily="50" charset="-128"/>
                <a:cs typeface="Arial"/>
              </a:rPr>
              <a:t>BRAIN</a:t>
            </a:r>
            <a:r>
              <a:rPr lang="ja-JP" altLang="en-US" sz="1400" b="1" spc="-145" dirty="0">
                <a:latin typeface="游ゴシック" panose="020B0400000000000000" pitchFamily="50" charset="-128"/>
                <a:ea typeface="游ゴシック" panose="020B0400000000000000" pitchFamily="50" charset="-128"/>
                <a:cs typeface="Arial"/>
              </a:rPr>
              <a:t> </a:t>
            </a:r>
            <a:r>
              <a:rPr sz="1400" b="1" spc="-100" dirty="0">
                <a:latin typeface="游ゴシック" panose="020B0400000000000000" pitchFamily="50" charset="-128"/>
                <a:ea typeface="游ゴシック" panose="020B0400000000000000" pitchFamily="50" charset="-128"/>
                <a:cs typeface="Arial"/>
              </a:rPr>
              <a:t>awards </a:t>
            </a:r>
            <a:endParaRPr lang="en-US" sz="1400" b="1" spc="-100" dirty="0">
              <a:latin typeface="游ゴシック" panose="020B0400000000000000" pitchFamily="50" charset="-128"/>
              <a:ea typeface="游ゴシック" panose="020B0400000000000000" pitchFamily="50" charset="-128"/>
              <a:cs typeface="Arial"/>
            </a:endParaRPr>
          </a:p>
          <a:p>
            <a:pPr marL="12065" marR="5080" indent="-635" algn="ctr">
              <a:lnSpc>
                <a:spcPct val="100000"/>
              </a:lnSpc>
            </a:pPr>
            <a:r>
              <a:rPr sz="1400" i="1" spc="-40" dirty="0">
                <a:latin typeface="游ゴシック" panose="020B0400000000000000" pitchFamily="50" charset="-128"/>
                <a:ea typeface="游ゴシック" panose="020B0400000000000000" pitchFamily="50" charset="-128"/>
                <a:cs typeface="Arial"/>
              </a:rPr>
              <a:t>May,  </a:t>
            </a:r>
            <a:r>
              <a:rPr sz="1400" i="1" spc="-170" dirty="0">
                <a:latin typeface="游ゴシック" panose="020B0400000000000000" pitchFamily="50" charset="-128"/>
                <a:ea typeface="游ゴシック" panose="020B0400000000000000" pitchFamily="50" charset="-128"/>
                <a:cs typeface="Arial"/>
              </a:rPr>
              <a:t>O</a:t>
            </a:r>
            <a:r>
              <a:rPr sz="1400" i="1" spc="-120" dirty="0">
                <a:latin typeface="游ゴシック" panose="020B0400000000000000" pitchFamily="50" charset="-128"/>
                <a:ea typeface="游ゴシック" panose="020B0400000000000000" pitchFamily="50" charset="-128"/>
                <a:cs typeface="Arial"/>
              </a:rPr>
              <a:t>c</a:t>
            </a:r>
            <a:r>
              <a:rPr sz="1400" i="1" spc="75" dirty="0">
                <a:latin typeface="游ゴシック" panose="020B0400000000000000" pitchFamily="50" charset="-128"/>
                <a:ea typeface="游ゴシック" panose="020B0400000000000000" pitchFamily="50" charset="-128"/>
                <a:cs typeface="Arial"/>
              </a:rPr>
              <a:t>t</a:t>
            </a:r>
            <a:r>
              <a:rPr sz="1400" i="1" spc="-65" dirty="0">
                <a:latin typeface="游ゴシック" panose="020B0400000000000000" pitchFamily="50" charset="-128"/>
                <a:ea typeface="游ゴシック" panose="020B0400000000000000" pitchFamily="50" charset="-128"/>
                <a:cs typeface="Arial"/>
              </a:rPr>
              <a:t>o</a:t>
            </a:r>
            <a:r>
              <a:rPr sz="1400" i="1" spc="-90" dirty="0">
                <a:latin typeface="游ゴシック" panose="020B0400000000000000" pitchFamily="50" charset="-128"/>
                <a:ea typeface="游ゴシック" panose="020B0400000000000000" pitchFamily="50" charset="-128"/>
                <a:cs typeface="Arial"/>
              </a:rPr>
              <a:t>b</a:t>
            </a:r>
            <a:r>
              <a:rPr sz="1400" i="1" spc="-85" dirty="0">
                <a:latin typeface="游ゴシック" panose="020B0400000000000000" pitchFamily="50" charset="-128"/>
                <a:ea typeface="游ゴシック" panose="020B0400000000000000" pitchFamily="50" charset="-128"/>
                <a:cs typeface="Arial"/>
              </a:rPr>
              <a:t>e</a:t>
            </a:r>
            <a:r>
              <a:rPr sz="1400" i="1" spc="10" dirty="0">
                <a:latin typeface="游ゴシック" panose="020B0400000000000000" pitchFamily="50" charset="-128"/>
                <a:ea typeface="游ゴシック" panose="020B0400000000000000" pitchFamily="50" charset="-128"/>
                <a:cs typeface="Arial"/>
              </a:rPr>
              <a:t>r  </a:t>
            </a:r>
            <a:r>
              <a:rPr sz="1400" i="1" spc="-75" dirty="0">
                <a:latin typeface="游ゴシック" panose="020B0400000000000000" pitchFamily="50" charset="-128"/>
                <a:ea typeface="游ゴシック" panose="020B0400000000000000" pitchFamily="50" charset="-128"/>
                <a:cs typeface="Arial"/>
              </a:rPr>
              <a:t>2017</a:t>
            </a:r>
            <a:endParaRPr sz="1400" dirty="0">
              <a:latin typeface="游ゴシック" panose="020B0400000000000000" pitchFamily="50" charset="-128"/>
              <a:ea typeface="游ゴシック" panose="020B0400000000000000" pitchFamily="50" charset="-128"/>
              <a:cs typeface="Arial"/>
            </a:endParaRPr>
          </a:p>
        </p:txBody>
      </p:sp>
      <p:sp>
        <p:nvSpPr>
          <p:cNvPr id="45" name="object 33"/>
          <p:cNvSpPr txBox="1"/>
          <p:nvPr/>
        </p:nvSpPr>
        <p:spPr>
          <a:xfrm>
            <a:off x="9951160" y="4903633"/>
            <a:ext cx="2108005" cy="443711"/>
          </a:xfrm>
          <a:prstGeom prst="rect">
            <a:avLst/>
          </a:prstGeom>
        </p:spPr>
        <p:txBody>
          <a:bodyPr vert="horz" wrap="square" lIns="0" tIns="12700" rIns="0" bIns="0" rtlCol="0">
            <a:spAutoFit/>
          </a:bodyPr>
          <a:lstStyle/>
          <a:p>
            <a:pPr algn="ctr">
              <a:lnSpc>
                <a:spcPct val="100000"/>
              </a:lnSpc>
              <a:spcBef>
                <a:spcPts val="100"/>
              </a:spcBef>
            </a:pPr>
            <a:r>
              <a:rPr sz="1400" b="1" spc="-50" dirty="0">
                <a:latin typeface="游ゴシック" panose="020B0400000000000000" pitchFamily="50" charset="-128"/>
                <a:ea typeface="游ゴシック" panose="020B0400000000000000" pitchFamily="50" charset="-128"/>
                <a:cs typeface="Arial"/>
              </a:rPr>
              <a:t>4th </a:t>
            </a:r>
            <a:r>
              <a:rPr sz="1400" b="1" spc="-145" dirty="0">
                <a:latin typeface="游ゴシック" panose="020B0400000000000000" pitchFamily="50" charset="-128"/>
                <a:ea typeface="游ゴシック" panose="020B0400000000000000" pitchFamily="50" charset="-128"/>
                <a:cs typeface="Arial"/>
              </a:rPr>
              <a:t>BRAIN</a:t>
            </a:r>
            <a:r>
              <a:rPr sz="1400" b="1" spc="-175" dirty="0">
                <a:latin typeface="游ゴシック" panose="020B0400000000000000" pitchFamily="50" charset="-128"/>
                <a:ea typeface="游ゴシック" panose="020B0400000000000000" pitchFamily="50" charset="-128"/>
                <a:cs typeface="Arial"/>
              </a:rPr>
              <a:t> </a:t>
            </a:r>
            <a:r>
              <a:rPr sz="1400" b="1" spc="-110" dirty="0">
                <a:latin typeface="游ゴシック" panose="020B0400000000000000" pitchFamily="50" charset="-128"/>
                <a:ea typeface="游ゴシック" panose="020B0400000000000000" pitchFamily="50" charset="-128"/>
                <a:cs typeface="Arial"/>
              </a:rPr>
              <a:t>PI</a:t>
            </a:r>
            <a:r>
              <a:rPr lang="ja-JP" altLang="en-US" sz="1400" b="1" spc="-110" dirty="0">
                <a:latin typeface="游ゴシック" panose="020B0400000000000000" pitchFamily="50" charset="-128"/>
                <a:ea typeface="游ゴシック" panose="020B0400000000000000" pitchFamily="50" charset="-128"/>
                <a:cs typeface="Arial"/>
              </a:rPr>
              <a:t> </a:t>
            </a:r>
            <a:r>
              <a:rPr sz="1400" b="1" spc="-60" dirty="0">
                <a:latin typeface="游ゴシック" panose="020B0400000000000000" pitchFamily="50" charset="-128"/>
                <a:ea typeface="游ゴシック" panose="020B0400000000000000" pitchFamily="50" charset="-128"/>
                <a:cs typeface="Arial"/>
              </a:rPr>
              <a:t>Meeting</a:t>
            </a:r>
            <a:endParaRPr sz="1400" dirty="0">
              <a:latin typeface="游ゴシック" panose="020B0400000000000000" pitchFamily="50" charset="-128"/>
              <a:ea typeface="游ゴシック" panose="020B0400000000000000" pitchFamily="50" charset="-128"/>
              <a:cs typeface="Arial"/>
            </a:endParaRPr>
          </a:p>
          <a:p>
            <a:pPr algn="ctr">
              <a:lnSpc>
                <a:spcPct val="100000"/>
              </a:lnSpc>
            </a:pPr>
            <a:r>
              <a:rPr sz="1400" i="1" spc="-35" dirty="0">
                <a:latin typeface="游ゴシック" panose="020B0400000000000000" pitchFamily="50" charset="-128"/>
                <a:ea typeface="游ゴシック" panose="020B0400000000000000" pitchFamily="50" charset="-128"/>
                <a:cs typeface="Arial"/>
              </a:rPr>
              <a:t>April</a:t>
            </a:r>
            <a:r>
              <a:rPr sz="1400" i="1" spc="-100" dirty="0">
                <a:latin typeface="游ゴシック" panose="020B0400000000000000" pitchFamily="50" charset="-128"/>
                <a:ea typeface="游ゴシック" panose="020B0400000000000000" pitchFamily="50" charset="-128"/>
                <a:cs typeface="Arial"/>
              </a:rPr>
              <a:t> </a:t>
            </a:r>
            <a:r>
              <a:rPr sz="1400" i="1" spc="-75" dirty="0">
                <a:latin typeface="游ゴシック" panose="020B0400000000000000" pitchFamily="50" charset="-128"/>
                <a:ea typeface="游ゴシック" panose="020B0400000000000000" pitchFamily="50" charset="-128"/>
                <a:cs typeface="Arial"/>
              </a:rPr>
              <a:t>2018</a:t>
            </a:r>
            <a:endParaRPr sz="1400" dirty="0">
              <a:latin typeface="游ゴシック" panose="020B0400000000000000" pitchFamily="50" charset="-128"/>
              <a:ea typeface="游ゴシック" panose="020B0400000000000000" pitchFamily="50" charset="-128"/>
              <a:cs typeface="Arial"/>
            </a:endParaRPr>
          </a:p>
        </p:txBody>
      </p:sp>
      <p:sp>
        <p:nvSpPr>
          <p:cNvPr id="46" name="object 34"/>
          <p:cNvSpPr/>
          <p:nvPr/>
        </p:nvSpPr>
        <p:spPr>
          <a:xfrm>
            <a:off x="3579978" y="3303272"/>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4F81BD"/>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47" name="object 35"/>
          <p:cNvSpPr/>
          <p:nvPr/>
        </p:nvSpPr>
        <p:spPr>
          <a:xfrm>
            <a:off x="3579978" y="3303272"/>
            <a:ext cx="457200" cy="457200"/>
          </a:xfrm>
          <a:custGeom>
            <a:avLst/>
            <a:gdLst/>
            <a:ahLst/>
            <a:cxnLst/>
            <a:rect l="l" t="t" r="r" b="b"/>
            <a:pathLst>
              <a:path w="457200" h="457200">
                <a:moveTo>
                  <a:pt x="0" y="228600"/>
                </a:moveTo>
                <a:lnTo>
                  <a:pt x="4644" y="182529"/>
                </a:lnTo>
                <a:lnTo>
                  <a:pt x="17964" y="139619"/>
                </a:lnTo>
                <a:lnTo>
                  <a:pt x="39041" y="100788"/>
                </a:lnTo>
                <a:lnTo>
                  <a:pt x="66955" y="66955"/>
                </a:lnTo>
                <a:lnTo>
                  <a:pt x="100788" y="39041"/>
                </a:lnTo>
                <a:lnTo>
                  <a:pt x="139619" y="17964"/>
                </a:lnTo>
                <a:lnTo>
                  <a:pt x="182529" y="4644"/>
                </a:lnTo>
                <a:lnTo>
                  <a:pt x="228600" y="0"/>
                </a:lnTo>
                <a:lnTo>
                  <a:pt x="274670" y="4644"/>
                </a:lnTo>
                <a:lnTo>
                  <a:pt x="317580" y="17964"/>
                </a:lnTo>
                <a:lnTo>
                  <a:pt x="356411" y="39041"/>
                </a:lnTo>
                <a:lnTo>
                  <a:pt x="390244" y="66955"/>
                </a:lnTo>
                <a:lnTo>
                  <a:pt x="418158" y="100788"/>
                </a:lnTo>
                <a:lnTo>
                  <a:pt x="439235" y="139619"/>
                </a:lnTo>
                <a:lnTo>
                  <a:pt x="452555" y="182529"/>
                </a:lnTo>
                <a:lnTo>
                  <a:pt x="457200" y="228600"/>
                </a:lnTo>
                <a:lnTo>
                  <a:pt x="452555" y="274670"/>
                </a:lnTo>
                <a:lnTo>
                  <a:pt x="439235" y="317580"/>
                </a:lnTo>
                <a:lnTo>
                  <a:pt x="418158" y="356411"/>
                </a:lnTo>
                <a:lnTo>
                  <a:pt x="390244" y="390244"/>
                </a:lnTo>
                <a:lnTo>
                  <a:pt x="356411" y="418158"/>
                </a:lnTo>
                <a:lnTo>
                  <a:pt x="317580" y="439235"/>
                </a:lnTo>
                <a:lnTo>
                  <a:pt x="274670" y="452555"/>
                </a:lnTo>
                <a:lnTo>
                  <a:pt x="228600" y="457200"/>
                </a:lnTo>
                <a:lnTo>
                  <a:pt x="182529" y="452555"/>
                </a:lnTo>
                <a:lnTo>
                  <a:pt x="139619" y="439235"/>
                </a:lnTo>
                <a:lnTo>
                  <a:pt x="100788" y="418158"/>
                </a:lnTo>
                <a:lnTo>
                  <a:pt x="66955" y="390244"/>
                </a:lnTo>
                <a:lnTo>
                  <a:pt x="39041" y="356411"/>
                </a:lnTo>
                <a:lnTo>
                  <a:pt x="17964" y="317580"/>
                </a:lnTo>
                <a:lnTo>
                  <a:pt x="4644" y="274670"/>
                </a:lnTo>
                <a:lnTo>
                  <a:pt x="0" y="228600"/>
                </a:lnTo>
                <a:close/>
              </a:path>
            </a:pathLst>
          </a:custGeom>
          <a:ln w="25908">
            <a:solidFill>
              <a:srgbClr val="FFFFFF"/>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48" name="object 36"/>
          <p:cNvSpPr/>
          <p:nvPr/>
        </p:nvSpPr>
        <p:spPr>
          <a:xfrm>
            <a:off x="3752953" y="3755137"/>
            <a:ext cx="111251" cy="669036"/>
          </a:xfrm>
          <a:prstGeom prst="rect">
            <a:avLst/>
          </a:prstGeom>
          <a:blipFill>
            <a:blip r:embed="rId19"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49" name="object 37"/>
          <p:cNvSpPr/>
          <p:nvPr/>
        </p:nvSpPr>
        <p:spPr>
          <a:xfrm>
            <a:off x="3808578" y="3777236"/>
            <a:ext cx="0" cy="570865"/>
          </a:xfrm>
          <a:custGeom>
            <a:avLst/>
            <a:gdLst/>
            <a:ahLst/>
            <a:cxnLst/>
            <a:rect l="l" t="t" r="r" b="b"/>
            <a:pathLst>
              <a:path h="570864">
                <a:moveTo>
                  <a:pt x="0" y="0"/>
                </a:moveTo>
                <a:lnTo>
                  <a:pt x="0" y="570687"/>
                </a:lnTo>
              </a:path>
            </a:pathLst>
          </a:custGeom>
          <a:ln w="25908">
            <a:solidFill>
              <a:srgbClr val="4F81BD"/>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50" name="object 38"/>
          <p:cNvSpPr/>
          <p:nvPr/>
        </p:nvSpPr>
        <p:spPr>
          <a:xfrm>
            <a:off x="2883510" y="3310892"/>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4F81BD"/>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51" name="object 39"/>
          <p:cNvSpPr/>
          <p:nvPr/>
        </p:nvSpPr>
        <p:spPr>
          <a:xfrm>
            <a:off x="2883510" y="3310892"/>
            <a:ext cx="457200" cy="457200"/>
          </a:xfrm>
          <a:custGeom>
            <a:avLst/>
            <a:gdLst/>
            <a:ahLst/>
            <a:cxnLst/>
            <a:rect l="l" t="t" r="r" b="b"/>
            <a:pathLst>
              <a:path w="457200" h="457200">
                <a:moveTo>
                  <a:pt x="0" y="228600"/>
                </a:moveTo>
                <a:lnTo>
                  <a:pt x="4644" y="182529"/>
                </a:lnTo>
                <a:lnTo>
                  <a:pt x="17964" y="139619"/>
                </a:lnTo>
                <a:lnTo>
                  <a:pt x="39041" y="100788"/>
                </a:lnTo>
                <a:lnTo>
                  <a:pt x="66955" y="66955"/>
                </a:lnTo>
                <a:lnTo>
                  <a:pt x="100788" y="39041"/>
                </a:lnTo>
                <a:lnTo>
                  <a:pt x="139619" y="17964"/>
                </a:lnTo>
                <a:lnTo>
                  <a:pt x="182529" y="4644"/>
                </a:lnTo>
                <a:lnTo>
                  <a:pt x="228600" y="0"/>
                </a:lnTo>
                <a:lnTo>
                  <a:pt x="274670" y="4644"/>
                </a:lnTo>
                <a:lnTo>
                  <a:pt x="317580" y="17964"/>
                </a:lnTo>
                <a:lnTo>
                  <a:pt x="356411" y="39041"/>
                </a:lnTo>
                <a:lnTo>
                  <a:pt x="390244" y="66955"/>
                </a:lnTo>
                <a:lnTo>
                  <a:pt x="418158" y="100788"/>
                </a:lnTo>
                <a:lnTo>
                  <a:pt x="439235" y="139619"/>
                </a:lnTo>
                <a:lnTo>
                  <a:pt x="452555" y="182529"/>
                </a:lnTo>
                <a:lnTo>
                  <a:pt x="457200" y="228600"/>
                </a:lnTo>
                <a:lnTo>
                  <a:pt x="452555" y="274670"/>
                </a:lnTo>
                <a:lnTo>
                  <a:pt x="439235" y="317580"/>
                </a:lnTo>
                <a:lnTo>
                  <a:pt x="418158" y="356411"/>
                </a:lnTo>
                <a:lnTo>
                  <a:pt x="390244" y="390244"/>
                </a:lnTo>
                <a:lnTo>
                  <a:pt x="356411" y="418158"/>
                </a:lnTo>
                <a:lnTo>
                  <a:pt x="317580" y="439235"/>
                </a:lnTo>
                <a:lnTo>
                  <a:pt x="274670" y="452555"/>
                </a:lnTo>
                <a:lnTo>
                  <a:pt x="228600" y="457200"/>
                </a:lnTo>
                <a:lnTo>
                  <a:pt x="182529" y="452555"/>
                </a:lnTo>
                <a:lnTo>
                  <a:pt x="139619" y="439235"/>
                </a:lnTo>
                <a:lnTo>
                  <a:pt x="100788" y="418158"/>
                </a:lnTo>
                <a:lnTo>
                  <a:pt x="66955" y="390244"/>
                </a:lnTo>
                <a:lnTo>
                  <a:pt x="39041" y="356411"/>
                </a:lnTo>
                <a:lnTo>
                  <a:pt x="17964" y="317580"/>
                </a:lnTo>
                <a:lnTo>
                  <a:pt x="4644" y="274670"/>
                </a:lnTo>
                <a:lnTo>
                  <a:pt x="0" y="228600"/>
                </a:lnTo>
                <a:close/>
              </a:path>
            </a:pathLst>
          </a:custGeom>
          <a:ln w="25908">
            <a:solidFill>
              <a:srgbClr val="FFFFFF"/>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52" name="object 40"/>
          <p:cNvSpPr/>
          <p:nvPr/>
        </p:nvSpPr>
        <p:spPr>
          <a:xfrm>
            <a:off x="3056484" y="2700529"/>
            <a:ext cx="111252" cy="669036"/>
          </a:xfrm>
          <a:prstGeom prst="rect">
            <a:avLst/>
          </a:prstGeom>
          <a:blipFill>
            <a:blip r:embed="rId19"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53" name="object 41"/>
          <p:cNvSpPr/>
          <p:nvPr/>
        </p:nvSpPr>
        <p:spPr>
          <a:xfrm>
            <a:off x="3112111" y="2722628"/>
            <a:ext cx="0" cy="570865"/>
          </a:xfrm>
          <a:custGeom>
            <a:avLst/>
            <a:gdLst/>
            <a:ahLst/>
            <a:cxnLst/>
            <a:rect l="l" t="t" r="r" b="b"/>
            <a:pathLst>
              <a:path h="570864">
                <a:moveTo>
                  <a:pt x="0" y="0"/>
                </a:moveTo>
                <a:lnTo>
                  <a:pt x="0" y="570687"/>
                </a:lnTo>
              </a:path>
            </a:pathLst>
          </a:custGeom>
          <a:ln w="25908">
            <a:solidFill>
              <a:srgbClr val="4F81BD"/>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54" name="object 42"/>
          <p:cNvSpPr/>
          <p:nvPr/>
        </p:nvSpPr>
        <p:spPr>
          <a:xfrm>
            <a:off x="4198723" y="3310892"/>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4F81BD"/>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55" name="object 43"/>
          <p:cNvSpPr/>
          <p:nvPr/>
        </p:nvSpPr>
        <p:spPr>
          <a:xfrm>
            <a:off x="4198723" y="3310892"/>
            <a:ext cx="457200" cy="457200"/>
          </a:xfrm>
          <a:custGeom>
            <a:avLst/>
            <a:gdLst/>
            <a:ahLst/>
            <a:cxnLst/>
            <a:rect l="l" t="t" r="r" b="b"/>
            <a:pathLst>
              <a:path w="457200" h="457200">
                <a:moveTo>
                  <a:pt x="0" y="228600"/>
                </a:moveTo>
                <a:lnTo>
                  <a:pt x="4644" y="182529"/>
                </a:lnTo>
                <a:lnTo>
                  <a:pt x="17964" y="139619"/>
                </a:lnTo>
                <a:lnTo>
                  <a:pt x="39041" y="100788"/>
                </a:lnTo>
                <a:lnTo>
                  <a:pt x="66955" y="66955"/>
                </a:lnTo>
                <a:lnTo>
                  <a:pt x="100788" y="39041"/>
                </a:lnTo>
                <a:lnTo>
                  <a:pt x="139619" y="17964"/>
                </a:lnTo>
                <a:lnTo>
                  <a:pt x="182529" y="4644"/>
                </a:lnTo>
                <a:lnTo>
                  <a:pt x="228600" y="0"/>
                </a:lnTo>
                <a:lnTo>
                  <a:pt x="274670" y="4644"/>
                </a:lnTo>
                <a:lnTo>
                  <a:pt x="317580" y="17964"/>
                </a:lnTo>
                <a:lnTo>
                  <a:pt x="356411" y="39041"/>
                </a:lnTo>
                <a:lnTo>
                  <a:pt x="390244" y="66955"/>
                </a:lnTo>
                <a:lnTo>
                  <a:pt x="418158" y="100788"/>
                </a:lnTo>
                <a:lnTo>
                  <a:pt x="439235" y="139619"/>
                </a:lnTo>
                <a:lnTo>
                  <a:pt x="452555" y="182529"/>
                </a:lnTo>
                <a:lnTo>
                  <a:pt x="457200" y="228600"/>
                </a:lnTo>
                <a:lnTo>
                  <a:pt x="452555" y="274670"/>
                </a:lnTo>
                <a:lnTo>
                  <a:pt x="439235" y="317580"/>
                </a:lnTo>
                <a:lnTo>
                  <a:pt x="418158" y="356411"/>
                </a:lnTo>
                <a:lnTo>
                  <a:pt x="390244" y="390244"/>
                </a:lnTo>
                <a:lnTo>
                  <a:pt x="356411" y="418158"/>
                </a:lnTo>
                <a:lnTo>
                  <a:pt x="317580" y="439235"/>
                </a:lnTo>
                <a:lnTo>
                  <a:pt x="274670" y="452555"/>
                </a:lnTo>
                <a:lnTo>
                  <a:pt x="228600" y="457200"/>
                </a:lnTo>
                <a:lnTo>
                  <a:pt x="182529" y="452555"/>
                </a:lnTo>
                <a:lnTo>
                  <a:pt x="139619" y="439235"/>
                </a:lnTo>
                <a:lnTo>
                  <a:pt x="100788" y="418158"/>
                </a:lnTo>
                <a:lnTo>
                  <a:pt x="66955" y="390244"/>
                </a:lnTo>
                <a:lnTo>
                  <a:pt x="39041" y="356411"/>
                </a:lnTo>
                <a:lnTo>
                  <a:pt x="17964" y="317580"/>
                </a:lnTo>
                <a:lnTo>
                  <a:pt x="4644" y="274670"/>
                </a:lnTo>
                <a:lnTo>
                  <a:pt x="0" y="228600"/>
                </a:lnTo>
                <a:close/>
              </a:path>
            </a:pathLst>
          </a:custGeom>
          <a:ln w="25908">
            <a:solidFill>
              <a:srgbClr val="FFFFFF"/>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56" name="object 44"/>
          <p:cNvSpPr/>
          <p:nvPr/>
        </p:nvSpPr>
        <p:spPr>
          <a:xfrm>
            <a:off x="4368649" y="2700529"/>
            <a:ext cx="111251" cy="669036"/>
          </a:xfrm>
          <a:prstGeom prst="rect">
            <a:avLst/>
          </a:prstGeom>
          <a:blipFill>
            <a:blip r:embed="rId19"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57" name="object 45"/>
          <p:cNvSpPr/>
          <p:nvPr/>
        </p:nvSpPr>
        <p:spPr>
          <a:xfrm>
            <a:off x="4424274" y="2722628"/>
            <a:ext cx="0" cy="570865"/>
          </a:xfrm>
          <a:custGeom>
            <a:avLst/>
            <a:gdLst/>
            <a:ahLst/>
            <a:cxnLst/>
            <a:rect l="l" t="t" r="r" b="b"/>
            <a:pathLst>
              <a:path h="570864">
                <a:moveTo>
                  <a:pt x="0" y="0"/>
                </a:moveTo>
                <a:lnTo>
                  <a:pt x="0" y="570687"/>
                </a:lnTo>
              </a:path>
            </a:pathLst>
          </a:custGeom>
          <a:ln w="25908">
            <a:solidFill>
              <a:srgbClr val="4F81BD"/>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58" name="object 46"/>
          <p:cNvSpPr/>
          <p:nvPr/>
        </p:nvSpPr>
        <p:spPr>
          <a:xfrm>
            <a:off x="4882999" y="3303272"/>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00B0F0"/>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59" name="object 47"/>
          <p:cNvSpPr/>
          <p:nvPr/>
        </p:nvSpPr>
        <p:spPr>
          <a:xfrm>
            <a:off x="4882999" y="3303272"/>
            <a:ext cx="457200" cy="457200"/>
          </a:xfrm>
          <a:custGeom>
            <a:avLst/>
            <a:gdLst/>
            <a:ahLst/>
            <a:cxnLst/>
            <a:rect l="l" t="t" r="r" b="b"/>
            <a:pathLst>
              <a:path w="457200" h="457200">
                <a:moveTo>
                  <a:pt x="0" y="228600"/>
                </a:moveTo>
                <a:lnTo>
                  <a:pt x="4644" y="182529"/>
                </a:lnTo>
                <a:lnTo>
                  <a:pt x="17964" y="139619"/>
                </a:lnTo>
                <a:lnTo>
                  <a:pt x="39041" y="100788"/>
                </a:lnTo>
                <a:lnTo>
                  <a:pt x="66955" y="66955"/>
                </a:lnTo>
                <a:lnTo>
                  <a:pt x="100788" y="39041"/>
                </a:lnTo>
                <a:lnTo>
                  <a:pt x="139619" y="17964"/>
                </a:lnTo>
                <a:lnTo>
                  <a:pt x="182529" y="4644"/>
                </a:lnTo>
                <a:lnTo>
                  <a:pt x="228600" y="0"/>
                </a:lnTo>
                <a:lnTo>
                  <a:pt x="274670" y="4644"/>
                </a:lnTo>
                <a:lnTo>
                  <a:pt x="317580" y="17964"/>
                </a:lnTo>
                <a:lnTo>
                  <a:pt x="356411" y="39041"/>
                </a:lnTo>
                <a:lnTo>
                  <a:pt x="390244" y="66955"/>
                </a:lnTo>
                <a:lnTo>
                  <a:pt x="418158" y="100788"/>
                </a:lnTo>
                <a:lnTo>
                  <a:pt x="439235" y="139619"/>
                </a:lnTo>
                <a:lnTo>
                  <a:pt x="452555" y="182529"/>
                </a:lnTo>
                <a:lnTo>
                  <a:pt x="457200" y="228600"/>
                </a:lnTo>
                <a:lnTo>
                  <a:pt x="452555" y="274670"/>
                </a:lnTo>
                <a:lnTo>
                  <a:pt x="439235" y="317580"/>
                </a:lnTo>
                <a:lnTo>
                  <a:pt x="418158" y="356411"/>
                </a:lnTo>
                <a:lnTo>
                  <a:pt x="390244" y="390244"/>
                </a:lnTo>
                <a:lnTo>
                  <a:pt x="356411" y="418158"/>
                </a:lnTo>
                <a:lnTo>
                  <a:pt x="317580" y="439235"/>
                </a:lnTo>
                <a:lnTo>
                  <a:pt x="274670" y="452555"/>
                </a:lnTo>
                <a:lnTo>
                  <a:pt x="228600" y="457200"/>
                </a:lnTo>
                <a:lnTo>
                  <a:pt x="182529" y="452555"/>
                </a:lnTo>
                <a:lnTo>
                  <a:pt x="139619" y="439235"/>
                </a:lnTo>
                <a:lnTo>
                  <a:pt x="100788" y="418158"/>
                </a:lnTo>
                <a:lnTo>
                  <a:pt x="66955" y="390244"/>
                </a:lnTo>
                <a:lnTo>
                  <a:pt x="39041" y="356411"/>
                </a:lnTo>
                <a:lnTo>
                  <a:pt x="17964" y="317580"/>
                </a:lnTo>
                <a:lnTo>
                  <a:pt x="4644" y="274670"/>
                </a:lnTo>
                <a:lnTo>
                  <a:pt x="0" y="228600"/>
                </a:lnTo>
                <a:close/>
              </a:path>
            </a:pathLst>
          </a:custGeom>
          <a:ln w="25908">
            <a:solidFill>
              <a:srgbClr val="FFFFFF"/>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60" name="object 48"/>
          <p:cNvSpPr/>
          <p:nvPr/>
        </p:nvSpPr>
        <p:spPr>
          <a:xfrm>
            <a:off x="5063593" y="3755137"/>
            <a:ext cx="111251" cy="669036"/>
          </a:xfrm>
          <a:prstGeom prst="rect">
            <a:avLst/>
          </a:prstGeom>
          <a:blipFill>
            <a:blip r:embed="rId19"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61" name="object 49"/>
          <p:cNvSpPr/>
          <p:nvPr/>
        </p:nvSpPr>
        <p:spPr>
          <a:xfrm>
            <a:off x="5119218" y="3777236"/>
            <a:ext cx="0" cy="570865"/>
          </a:xfrm>
          <a:custGeom>
            <a:avLst/>
            <a:gdLst/>
            <a:ahLst/>
            <a:cxnLst/>
            <a:rect l="l" t="t" r="r" b="b"/>
            <a:pathLst>
              <a:path h="570864">
                <a:moveTo>
                  <a:pt x="0" y="0"/>
                </a:moveTo>
                <a:lnTo>
                  <a:pt x="0" y="570687"/>
                </a:lnTo>
              </a:path>
            </a:pathLst>
          </a:custGeom>
          <a:ln w="25908">
            <a:solidFill>
              <a:srgbClr val="00B0F0"/>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62" name="object 50"/>
          <p:cNvSpPr/>
          <p:nvPr/>
        </p:nvSpPr>
        <p:spPr>
          <a:xfrm>
            <a:off x="5512411" y="3310892"/>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4F81BD"/>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63" name="object 51"/>
          <p:cNvSpPr/>
          <p:nvPr/>
        </p:nvSpPr>
        <p:spPr>
          <a:xfrm>
            <a:off x="5512411" y="3310892"/>
            <a:ext cx="457200" cy="457200"/>
          </a:xfrm>
          <a:custGeom>
            <a:avLst/>
            <a:gdLst/>
            <a:ahLst/>
            <a:cxnLst/>
            <a:rect l="l" t="t" r="r" b="b"/>
            <a:pathLst>
              <a:path w="457200" h="457200">
                <a:moveTo>
                  <a:pt x="0" y="228600"/>
                </a:moveTo>
                <a:lnTo>
                  <a:pt x="4644" y="182529"/>
                </a:lnTo>
                <a:lnTo>
                  <a:pt x="17964" y="139619"/>
                </a:lnTo>
                <a:lnTo>
                  <a:pt x="39041" y="100788"/>
                </a:lnTo>
                <a:lnTo>
                  <a:pt x="66955" y="66955"/>
                </a:lnTo>
                <a:lnTo>
                  <a:pt x="100788" y="39041"/>
                </a:lnTo>
                <a:lnTo>
                  <a:pt x="139619" y="17964"/>
                </a:lnTo>
                <a:lnTo>
                  <a:pt x="182529" y="4644"/>
                </a:lnTo>
                <a:lnTo>
                  <a:pt x="228600" y="0"/>
                </a:lnTo>
                <a:lnTo>
                  <a:pt x="274670" y="4644"/>
                </a:lnTo>
                <a:lnTo>
                  <a:pt x="317580" y="17964"/>
                </a:lnTo>
                <a:lnTo>
                  <a:pt x="356411" y="39041"/>
                </a:lnTo>
                <a:lnTo>
                  <a:pt x="390244" y="66955"/>
                </a:lnTo>
                <a:lnTo>
                  <a:pt x="418158" y="100788"/>
                </a:lnTo>
                <a:lnTo>
                  <a:pt x="439235" y="139619"/>
                </a:lnTo>
                <a:lnTo>
                  <a:pt x="452555" y="182529"/>
                </a:lnTo>
                <a:lnTo>
                  <a:pt x="457200" y="228600"/>
                </a:lnTo>
                <a:lnTo>
                  <a:pt x="452555" y="274670"/>
                </a:lnTo>
                <a:lnTo>
                  <a:pt x="439235" y="317580"/>
                </a:lnTo>
                <a:lnTo>
                  <a:pt x="418158" y="356411"/>
                </a:lnTo>
                <a:lnTo>
                  <a:pt x="390244" y="390244"/>
                </a:lnTo>
                <a:lnTo>
                  <a:pt x="356411" y="418158"/>
                </a:lnTo>
                <a:lnTo>
                  <a:pt x="317580" y="439235"/>
                </a:lnTo>
                <a:lnTo>
                  <a:pt x="274670" y="452555"/>
                </a:lnTo>
                <a:lnTo>
                  <a:pt x="228600" y="457200"/>
                </a:lnTo>
                <a:lnTo>
                  <a:pt x="182529" y="452555"/>
                </a:lnTo>
                <a:lnTo>
                  <a:pt x="139619" y="439235"/>
                </a:lnTo>
                <a:lnTo>
                  <a:pt x="100788" y="418158"/>
                </a:lnTo>
                <a:lnTo>
                  <a:pt x="66955" y="390244"/>
                </a:lnTo>
                <a:lnTo>
                  <a:pt x="39041" y="356411"/>
                </a:lnTo>
                <a:lnTo>
                  <a:pt x="17964" y="317580"/>
                </a:lnTo>
                <a:lnTo>
                  <a:pt x="4644" y="274670"/>
                </a:lnTo>
                <a:lnTo>
                  <a:pt x="0" y="228600"/>
                </a:lnTo>
                <a:close/>
              </a:path>
            </a:pathLst>
          </a:custGeom>
          <a:ln w="25908">
            <a:solidFill>
              <a:srgbClr val="FFFFFF"/>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64" name="object 52"/>
          <p:cNvSpPr/>
          <p:nvPr/>
        </p:nvSpPr>
        <p:spPr>
          <a:xfrm>
            <a:off x="5688432" y="2700529"/>
            <a:ext cx="111251" cy="669036"/>
          </a:xfrm>
          <a:prstGeom prst="rect">
            <a:avLst/>
          </a:prstGeom>
          <a:blipFill>
            <a:blip r:embed="rId19"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65" name="object 53"/>
          <p:cNvSpPr/>
          <p:nvPr/>
        </p:nvSpPr>
        <p:spPr>
          <a:xfrm>
            <a:off x="5744058" y="2722628"/>
            <a:ext cx="0" cy="570865"/>
          </a:xfrm>
          <a:custGeom>
            <a:avLst/>
            <a:gdLst/>
            <a:ahLst/>
            <a:cxnLst/>
            <a:rect l="l" t="t" r="r" b="b"/>
            <a:pathLst>
              <a:path h="570864">
                <a:moveTo>
                  <a:pt x="0" y="0"/>
                </a:moveTo>
                <a:lnTo>
                  <a:pt x="0" y="570687"/>
                </a:lnTo>
              </a:path>
            </a:pathLst>
          </a:custGeom>
          <a:ln w="25908">
            <a:solidFill>
              <a:srgbClr val="4F81BD"/>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66" name="object 54"/>
          <p:cNvSpPr/>
          <p:nvPr/>
        </p:nvSpPr>
        <p:spPr>
          <a:xfrm>
            <a:off x="6187543" y="3303272"/>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4F81BD"/>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67" name="object 55"/>
          <p:cNvSpPr/>
          <p:nvPr/>
        </p:nvSpPr>
        <p:spPr>
          <a:xfrm>
            <a:off x="6187543" y="3303272"/>
            <a:ext cx="457200" cy="457200"/>
          </a:xfrm>
          <a:custGeom>
            <a:avLst/>
            <a:gdLst/>
            <a:ahLst/>
            <a:cxnLst/>
            <a:rect l="l" t="t" r="r" b="b"/>
            <a:pathLst>
              <a:path w="457200" h="457200">
                <a:moveTo>
                  <a:pt x="0" y="228600"/>
                </a:moveTo>
                <a:lnTo>
                  <a:pt x="4644" y="182529"/>
                </a:lnTo>
                <a:lnTo>
                  <a:pt x="17964" y="139619"/>
                </a:lnTo>
                <a:lnTo>
                  <a:pt x="39041" y="100788"/>
                </a:lnTo>
                <a:lnTo>
                  <a:pt x="66955" y="66955"/>
                </a:lnTo>
                <a:lnTo>
                  <a:pt x="100788" y="39041"/>
                </a:lnTo>
                <a:lnTo>
                  <a:pt x="139619" y="17964"/>
                </a:lnTo>
                <a:lnTo>
                  <a:pt x="182529" y="4644"/>
                </a:lnTo>
                <a:lnTo>
                  <a:pt x="228600" y="0"/>
                </a:lnTo>
                <a:lnTo>
                  <a:pt x="274670" y="4644"/>
                </a:lnTo>
                <a:lnTo>
                  <a:pt x="317580" y="17964"/>
                </a:lnTo>
                <a:lnTo>
                  <a:pt x="356411" y="39041"/>
                </a:lnTo>
                <a:lnTo>
                  <a:pt x="390244" y="66955"/>
                </a:lnTo>
                <a:lnTo>
                  <a:pt x="418158" y="100788"/>
                </a:lnTo>
                <a:lnTo>
                  <a:pt x="439235" y="139619"/>
                </a:lnTo>
                <a:lnTo>
                  <a:pt x="452555" y="182529"/>
                </a:lnTo>
                <a:lnTo>
                  <a:pt x="457200" y="228600"/>
                </a:lnTo>
                <a:lnTo>
                  <a:pt x="452555" y="274670"/>
                </a:lnTo>
                <a:lnTo>
                  <a:pt x="439235" y="317580"/>
                </a:lnTo>
                <a:lnTo>
                  <a:pt x="418158" y="356411"/>
                </a:lnTo>
                <a:lnTo>
                  <a:pt x="390244" y="390244"/>
                </a:lnTo>
                <a:lnTo>
                  <a:pt x="356411" y="418158"/>
                </a:lnTo>
                <a:lnTo>
                  <a:pt x="317580" y="439235"/>
                </a:lnTo>
                <a:lnTo>
                  <a:pt x="274670" y="452555"/>
                </a:lnTo>
                <a:lnTo>
                  <a:pt x="228600" y="457200"/>
                </a:lnTo>
                <a:lnTo>
                  <a:pt x="182529" y="452555"/>
                </a:lnTo>
                <a:lnTo>
                  <a:pt x="139619" y="439235"/>
                </a:lnTo>
                <a:lnTo>
                  <a:pt x="100788" y="418158"/>
                </a:lnTo>
                <a:lnTo>
                  <a:pt x="66955" y="390244"/>
                </a:lnTo>
                <a:lnTo>
                  <a:pt x="39041" y="356411"/>
                </a:lnTo>
                <a:lnTo>
                  <a:pt x="17964" y="317580"/>
                </a:lnTo>
                <a:lnTo>
                  <a:pt x="4644" y="274670"/>
                </a:lnTo>
                <a:lnTo>
                  <a:pt x="0" y="228600"/>
                </a:lnTo>
                <a:close/>
              </a:path>
            </a:pathLst>
          </a:custGeom>
          <a:ln w="25908">
            <a:solidFill>
              <a:srgbClr val="FFFFFF"/>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68" name="object 56"/>
          <p:cNvSpPr/>
          <p:nvPr/>
        </p:nvSpPr>
        <p:spPr>
          <a:xfrm>
            <a:off x="6365088" y="3755137"/>
            <a:ext cx="111251" cy="669036"/>
          </a:xfrm>
          <a:prstGeom prst="rect">
            <a:avLst/>
          </a:prstGeom>
          <a:blipFill>
            <a:blip r:embed="rId19"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69" name="object 57"/>
          <p:cNvSpPr/>
          <p:nvPr/>
        </p:nvSpPr>
        <p:spPr>
          <a:xfrm>
            <a:off x="6420714" y="3777236"/>
            <a:ext cx="0" cy="570865"/>
          </a:xfrm>
          <a:custGeom>
            <a:avLst/>
            <a:gdLst/>
            <a:ahLst/>
            <a:cxnLst/>
            <a:rect l="l" t="t" r="r" b="b"/>
            <a:pathLst>
              <a:path h="570864">
                <a:moveTo>
                  <a:pt x="0" y="0"/>
                </a:moveTo>
                <a:lnTo>
                  <a:pt x="0" y="570687"/>
                </a:lnTo>
              </a:path>
            </a:pathLst>
          </a:custGeom>
          <a:ln w="25908">
            <a:solidFill>
              <a:srgbClr val="4F81BD"/>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70" name="object 58"/>
          <p:cNvSpPr/>
          <p:nvPr/>
        </p:nvSpPr>
        <p:spPr>
          <a:xfrm>
            <a:off x="6826099" y="3310892"/>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4F81BD"/>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71" name="object 59"/>
          <p:cNvSpPr/>
          <p:nvPr/>
        </p:nvSpPr>
        <p:spPr>
          <a:xfrm>
            <a:off x="6826099" y="3310892"/>
            <a:ext cx="457200" cy="457200"/>
          </a:xfrm>
          <a:custGeom>
            <a:avLst/>
            <a:gdLst/>
            <a:ahLst/>
            <a:cxnLst/>
            <a:rect l="l" t="t" r="r" b="b"/>
            <a:pathLst>
              <a:path w="457200" h="457200">
                <a:moveTo>
                  <a:pt x="0" y="228600"/>
                </a:moveTo>
                <a:lnTo>
                  <a:pt x="4644" y="182529"/>
                </a:lnTo>
                <a:lnTo>
                  <a:pt x="17964" y="139619"/>
                </a:lnTo>
                <a:lnTo>
                  <a:pt x="39041" y="100788"/>
                </a:lnTo>
                <a:lnTo>
                  <a:pt x="66955" y="66955"/>
                </a:lnTo>
                <a:lnTo>
                  <a:pt x="100788" y="39041"/>
                </a:lnTo>
                <a:lnTo>
                  <a:pt x="139619" y="17964"/>
                </a:lnTo>
                <a:lnTo>
                  <a:pt x="182529" y="4644"/>
                </a:lnTo>
                <a:lnTo>
                  <a:pt x="228600" y="0"/>
                </a:lnTo>
                <a:lnTo>
                  <a:pt x="274670" y="4644"/>
                </a:lnTo>
                <a:lnTo>
                  <a:pt x="317580" y="17964"/>
                </a:lnTo>
                <a:lnTo>
                  <a:pt x="356411" y="39041"/>
                </a:lnTo>
                <a:lnTo>
                  <a:pt x="390244" y="66955"/>
                </a:lnTo>
                <a:lnTo>
                  <a:pt x="418158" y="100788"/>
                </a:lnTo>
                <a:lnTo>
                  <a:pt x="439235" y="139619"/>
                </a:lnTo>
                <a:lnTo>
                  <a:pt x="452555" y="182529"/>
                </a:lnTo>
                <a:lnTo>
                  <a:pt x="457200" y="228600"/>
                </a:lnTo>
                <a:lnTo>
                  <a:pt x="452555" y="274670"/>
                </a:lnTo>
                <a:lnTo>
                  <a:pt x="439235" y="317580"/>
                </a:lnTo>
                <a:lnTo>
                  <a:pt x="418158" y="356411"/>
                </a:lnTo>
                <a:lnTo>
                  <a:pt x="390244" y="390244"/>
                </a:lnTo>
                <a:lnTo>
                  <a:pt x="356411" y="418158"/>
                </a:lnTo>
                <a:lnTo>
                  <a:pt x="317580" y="439235"/>
                </a:lnTo>
                <a:lnTo>
                  <a:pt x="274670" y="452555"/>
                </a:lnTo>
                <a:lnTo>
                  <a:pt x="228600" y="457200"/>
                </a:lnTo>
                <a:lnTo>
                  <a:pt x="182529" y="452555"/>
                </a:lnTo>
                <a:lnTo>
                  <a:pt x="139619" y="439235"/>
                </a:lnTo>
                <a:lnTo>
                  <a:pt x="100788" y="418158"/>
                </a:lnTo>
                <a:lnTo>
                  <a:pt x="66955" y="390244"/>
                </a:lnTo>
                <a:lnTo>
                  <a:pt x="39041" y="356411"/>
                </a:lnTo>
                <a:lnTo>
                  <a:pt x="17964" y="317580"/>
                </a:lnTo>
                <a:lnTo>
                  <a:pt x="4644" y="274670"/>
                </a:lnTo>
                <a:lnTo>
                  <a:pt x="0" y="228600"/>
                </a:lnTo>
                <a:close/>
              </a:path>
            </a:pathLst>
          </a:custGeom>
          <a:ln w="25908">
            <a:solidFill>
              <a:srgbClr val="FFFFFF"/>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72" name="object 60"/>
          <p:cNvSpPr/>
          <p:nvPr/>
        </p:nvSpPr>
        <p:spPr>
          <a:xfrm>
            <a:off x="6991452" y="2700529"/>
            <a:ext cx="111251" cy="669036"/>
          </a:xfrm>
          <a:prstGeom prst="rect">
            <a:avLst/>
          </a:prstGeom>
          <a:blipFill>
            <a:blip r:embed="rId19"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73" name="object 61"/>
          <p:cNvSpPr/>
          <p:nvPr/>
        </p:nvSpPr>
        <p:spPr>
          <a:xfrm>
            <a:off x="7047078" y="2722628"/>
            <a:ext cx="0" cy="570865"/>
          </a:xfrm>
          <a:custGeom>
            <a:avLst/>
            <a:gdLst/>
            <a:ahLst/>
            <a:cxnLst/>
            <a:rect l="l" t="t" r="r" b="b"/>
            <a:pathLst>
              <a:path h="570864">
                <a:moveTo>
                  <a:pt x="0" y="0"/>
                </a:moveTo>
                <a:lnTo>
                  <a:pt x="0" y="570687"/>
                </a:lnTo>
              </a:path>
            </a:pathLst>
          </a:custGeom>
          <a:ln w="25908">
            <a:solidFill>
              <a:srgbClr val="4F81BD"/>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74" name="object 62"/>
          <p:cNvSpPr/>
          <p:nvPr/>
        </p:nvSpPr>
        <p:spPr>
          <a:xfrm>
            <a:off x="8141311" y="3310892"/>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4F81BD"/>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75" name="object 63"/>
          <p:cNvSpPr/>
          <p:nvPr/>
        </p:nvSpPr>
        <p:spPr>
          <a:xfrm>
            <a:off x="8141311" y="3310892"/>
            <a:ext cx="457200" cy="457200"/>
          </a:xfrm>
          <a:custGeom>
            <a:avLst/>
            <a:gdLst/>
            <a:ahLst/>
            <a:cxnLst/>
            <a:rect l="l" t="t" r="r" b="b"/>
            <a:pathLst>
              <a:path w="457200" h="457200">
                <a:moveTo>
                  <a:pt x="0" y="228600"/>
                </a:moveTo>
                <a:lnTo>
                  <a:pt x="4644" y="182529"/>
                </a:lnTo>
                <a:lnTo>
                  <a:pt x="17964" y="139619"/>
                </a:lnTo>
                <a:lnTo>
                  <a:pt x="39041" y="100788"/>
                </a:lnTo>
                <a:lnTo>
                  <a:pt x="66955" y="66955"/>
                </a:lnTo>
                <a:lnTo>
                  <a:pt x="100788" y="39041"/>
                </a:lnTo>
                <a:lnTo>
                  <a:pt x="139619" y="17964"/>
                </a:lnTo>
                <a:lnTo>
                  <a:pt x="182529" y="4644"/>
                </a:lnTo>
                <a:lnTo>
                  <a:pt x="228600" y="0"/>
                </a:lnTo>
                <a:lnTo>
                  <a:pt x="274670" y="4644"/>
                </a:lnTo>
                <a:lnTo>
                  <a:pt x="317580" y="17964"/>
                </a:lnTo>
                <a:lnTo>
                  <a:pt x="356411" y="39041"/>
                </a:lnTo>
                <a:lnTo>
                  <a:pt x="390244" y="66955"/>
                </a:lnTo>
                <a:lnTo>
                  <a:pt x="418158" y="100788"/>
                </a:lnTo>
                <a:lnTo>
                  <a:pt x="439235" y="139619"/>
                </a:lnTo>
                <a:lnTo>
                  <a:pt x="452555" y="182529"/>
                </a:lnTo>
                <a:lnTo>
                  <a:pt x="457200" y="228600"/>
                </a:lnTo>
                <a:lnTo>
                  <a:pt x="452555" y="274670"/>
                </a:lnTo>
                <a:lnTo>
                  <a:pt x="439235" y="317580"/>
                </a:lnTo>
                <a:lnTo>
                  <a:pt x="418158" y="356411"/>
                </a:lnTo>
                <a:lnTo>
                  <a:pt x="390244" y="390244"/>
                </a:lnTo>
                <a:lnTo>
                  <a:pt x="356411" y="418158"/>
                </a:lnTo>
                <a:lnTo>
                  <a:pt x="317580" y="439235"/>
                </a:lnTo>
                <a:lnTo>
                  <a:pt x="274670" y="452555"/>
                </a:lnTo>
                <a:lnTo>
                  <a:pt x="228600" y="457200"/>
                </a:lnTo>
                <a:lnTo>
                  <a:pt x="182529" y="452555"/>
                </a:lnTo>
                <a:lnTo>
                  <a:pt x="139619" y="439235"/>
                </a:lnTo>
                <a:lnTo>
                  <a:pt x="100788" y="418158"/>
                </a:lnTo>
                <a:lnTo>
                  <a:pt x="66955" y="390244"/>
                </a:lnTo>
                <a:lnTo>
                  <a:pt x="39041" y="356411"/>
                </a:lnTo>
                <a:lnTo>
                  <a:pt x="17964" y="317580"/>
                </a:lnTo>
                <a:lnTo>
                  <a:pt x="4644" y="274670"/>
                </a:lnTo>
                <a:lnTo>
                  <a:pt x="0" y="228600"/>
                </a:lnTo>
                <a:close/>
              </a:path>
            </a:pathLst>
          </a:custGeom>
          <a:ln w="25908">
            <a:solidFill>
              <a:srgbClr val="FFFFFF"/>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76" name="object 64"/>
          <p:cNvSpPr/>
          <p:nvPr/>
        </p:nvSpPr>
        <p:spPr>
          <a:xfrm>
            <a:off x="8311237" y="2700529"/>
            <a:ext cx="111251" cy="669036"/>
          </a:xfrm>
          <a:prstGeom prst="rect">
            <a:avLst/>
          </a:prstGeom>
          <a:blipFill>
            <a:blip r:embed="rId19"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77" name="object 65"/>
          <p:cNvSpPr/>
          <p:nvPr/>
        </p:nvSpPr>
        <p:spPr>
          <a:xfrm>
            <a:off x="8366863" y="2722628"/>
            <a:ext cx="0" cy="570865"/>
          </a:xfrm>
          <a:custGeom>
            <a:avLst/>
            <a:gdLst/>
            <a:ahLst/>
            <a:cxnLst/>
            <a:rect l="l" t="t" r="r" b="b"/>
            <a:pathLst>
              <a:path h="570864">
                <a:moveTo>
                  <a:pt x="0" y="0"/>
                </a:moveTo>
                <a:lnTo>
                  <a:pt x="0" y="570687"/>
                </a:lnTo>
              </a:path>
            </a:pathLst>
          </a:custGeom>
          <a:ln w="25908">
            <a:solidFill>
              <a:srgbClr val="4F81BD"/>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78" name="object 66"/>
          <p:cNvSpPr/>
          <p:nvPr/>
        </p:nvSpPr>
        <p:spPr>
          <a:xfrm>
            <a:off x="8793582" y="3303272"/>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4F81BD"/>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79" name="object 67"/>
          <p:cNvSpPr/>
          <p:nvPr/>
        </p:nvSpPr>
        <p:spPr>
          <a:xfrm>
            <a:off x="8793582" y="3303272"/>
            <a:ext cx="457200" cy="457200"/>
          </a:xfrm>
          <a:custGeom>
            <a:avLst/>
            <a:gdLst/>
            <a:ahLst/>
            <a:cxnLst/>
            <a:rect l="l" t="t" r="r" b="b"/>
            <a:pathLst>
              <a:path w="457200" h="457200">
                <a:moveTo>
                  <a:pt x="457200" y="228600"/>
                </a:moveTo>
                <a:lnTo>
                  <a:pt x="452555" y="274670"/>
                </a:lnTo>
                <a:lnTo>
                  <a:pt x="439235" y="317580"/>
                </a:lnTo>
                <a:lnTo>
                  <a:pt x="418158" y="356411"/>
                </a:lnTo>
                <a:lnTo>
                  <a:pt x="390244" y="390244"/>
                </a:lnTo>
                <a:lnTo>
                  <a:pt x="356411" y="418158"/>
                </a:lnTo>
                <a:lnTo>
                  <a:pt x="317580" y="439235"/>
                </a:lnTo>
                <a:lnTo>
                  <a:pt x="274670" y="452555"/>
                </a:lnTo>
                <a:lnTo>
                  <a:pt x="228600" y="457200"/>
                </a:lnTo>
                <a:lnTo>
                  <a:pt x="182529" y="452555"/>
                </a:lnTo>
                <a:lnTo>
                  <a:pt x="139619" y="439235"/>
                </a:lnTo>
                <a:lnTo>
                  <a:pt x="100788" y="418158"/>
                </a:lnTo>
                <a:lnTo>
                  <a:pt x="66955" y="390244"/>
                </a:lnTo>
                <a:lnTo>
                  <a:pt x="39041" y="356411"/>
                </a:lnTo>
                <a:lnTo>
                  <a:pt x="17964" y="317580"/>
                </a:lnTo>
                <a:lnTo>
                  <a:pt x="4644" y="274670"/>
                </a:lnTo>
                <a:lnTo>
                  <a:pt x="0" y="228600"/>
                </a:lnTo>
                <a:lnTo>
                  <a:pt x="4644" y="182529"/>
                </a:lnTo>
                <a:lnTo>
                  <a:pt x="17964" y="139619"/>
                </a:lnTo>
                <a:lnTo>
                  <a:pt x="39041" y="100788"/>
                </a:lnTo>
                <a:lnTo>
                  <a:pt x="66955" y="66955"/>
                </a:lnTo>
                <a:lnTo>
                  <a:pt x="100788" y="39041"/>
                </a:lnTo>
                <a:lnTo>
                  <a:pt x="139619" y="17964"/>
                </a:lnTo>
                <a:lnTo>
                  <a:pt x="182529" y="4644"/>
                </a:lnTo>
                <a:lnTo>
                  <a:pt x="228600" y="0"/>
                </a:lnTo>
                <a:lnTo>
                  <a:pt x="274670" y="4644"/>
                </a:lnTo>
                <a:lnTo>
                  <a:pt x="317580" y="17964"/>
                </a:lnTo>
                <a:lnTo>
                  <a:pt x="356411" y="39041"/>
                </a:lnTo>
                <a:lnTo>
                  <a:pt x="390244" y="66955"/>
                </a:lnTo>
                <a:lnTo>
                  <a:pt x="418158" y="100788"/>
                </a:lnTo>
                <a:lnTo>
                  <a:pt x="439235" y="139619"/>
                </a:lnTo>
                <a:lnTo>
                  <a:pt x="452555" y="182529"/>
                </a:lnTo>
                <a:lnTo>
                  <a:pt x="457200" y="228600"/>
                </a:lnTo>
                <a:close/>
              </a:path>
            </a:pathLst>
          </a:custGeom>
          <a:ln w="25908">
            <a:solidFill>
              <a:srgbClr val="FFFFFF"/>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80" name="object 68"/>
          <p:cNvSpPr/>
          <p:nvPr/>
        </p:nvSpPr>
        <p:spPr>
          <a:xfrm>
            <a:off x="8965032" y="3741422"/>
            <a:ext cx="111251" cy="669036"/>
          </a:xfrm>
          <a:prstGeom prst="rect">
            <a:avLst/>
          </a:prstGeom>
          <a:blipFill>
            <a:blip r:embed="rId20"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81" name="object 69"/>
          <p:cNvSpPr/>
          <p:nvPr/>
        </p:nvSpPr>
        <p:spPr>
          <a:xfrm>
            <a:off x="9020658" y="3777236"/>
            <a:ext cx="0" cy="570865"/>
          </a:xfrm>
          <a:custGeom>
            <a:avLst/>
            <a:gdLst/>
            <a:ahLst/>
            <a:cxnLst/>
            <a:rect l="l" t="t" r="r" b="b"/>
            <a:pathLst>
              <a:path h="570864">
                <a:moveTo>
                  <a:pt x="0" y="570687"/>
                </a:moveTo>
                <a:lnTo>
                  <a:pt x="0" y="0"/>
                </a:lnTo>
              </a:path>
            </a:pathLst>
          </a:custGeom>
          <a:ln w="25908">
            <a:solidFill>
              <a:srgbClr val="4F81BD"/>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82" name="object 70"/>
          <p:cNvSpPr/>
          <p:nvPr/>
        </p:nvSpPr>
        <p:spPr>
          <a:xfrm>
            <a:off x="10096603" y="3303272"/>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92D050"/>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83" name="object 71"/>
          <p:cNvSpPr/>
          <p:nvPr/>
        </p:nvSpPr>
        <p:spPr>
          <a:xfrm>
            <a:off x="10096603" y="3303272"/>
            <a:ext cx="457200" cy="457200"/>
          </a:xfrm>
          <a:custGeom>
            <a:avLst/>
            <a:gdLst/>
            <a:ahLst/>
            <a:cxnLst/>
            <a:rect l="l" t="t" r="r" b="b"/>
            <a:pathLst>
              <a:path w="457200" h="457200">
                <a:moveTo>
                  <a:pt x="457200" y="228600"/>
                </a:moveTo>
                <a:lnTo>
                  <a:pt x="452555" y="274670"/>
                </a:lnTo>
                <a:lnTo>
                  <a:pt x="439235" y="317580"/>
                </a:lnTo>
                <a:lnTo>
                  <a:pt x="418158" y="356411"/>
                </a:lnTo>
                <a:lnTo>
                  <a:pt x="390244" y="390244"/>
                </a:lnTo>
                <a:lnTo>
                  <a:pt x="356411" y="418158"/>
                </a:lnTo>
                <a:lnTo>
                  <a:pt x="317580" y="439235"/>
                </a:lnTo>
                <a:lnTo>
                  <a:pt x="274670" y="452555"/>
                </a:lnTo>
                <a:lnTo>
                  <a:pt x="228600" y="457200"/>
                </a:lnTo>
                <a:lnTo>
                  <a:pt x="182529" y="452555"/>
                </a:lnTo>
                <a:lnTo>
                  <a:pt x="139619" y="439235"/>
                </a:lnTo>
                <a:lnTo>
                  <a:pt x="100788" y="418158"/>
                </a:lnTo>
                <a:lnTo>
                  <a:pt x="66955" y="390244"/>
                </a:lnTo>
                <a:lnTo>
                  <a:pt x="39041" y="356411"/>
                </a:lnTo>
                <a:lnTo>
                  <a:pt x="17964" y="317580"/>
                </a:lnTo>
                <a:lnTo>
                  <a:pt x="4644" y="274670"/>
                </a:lnTo>
                <a:lnTo>
                  <a:pt x="0" y="228600"/>
                </a:lnTo>
                <a:lnTo>
                  <a:pt x="4644" y="182529"/>
                </a:lnTo>
                <a:lnTo>
                  <a:pt x="17964" y="139619"/>
                </a:lnTo>
                <a:lnTo>
                  <a:pt x="39041" y="100788"/>
                </a:lnTo>
                <a:lnTo>
                  <a:pt x="66955" y="66955"/>
                </a:lnTo>
                <a:lnTo>
                  <a:pt x="100788" y="39041"/>
                </a:lnTo>
                <a:lnTo>
                  <a:pt x="139619" y="17964"/>
                </a:lnTo>
                <a:lnTo>
                  <a:pt x="182529" y="4644"/>
                </a:lnTo>
                <a:lnTo>
                  <a:pt x="228600" y="0"/>
                </a:lnTo>
                <a:lnTo>
                  <a:pt x="274670" y="4644"/>
                </a:lnTo>
                <a:lnTo>
                  <a:pt x="317580" y="17964"/>
                </a:lnTo>
                <a:lnTo>
                  <a:pt x="356411" y="39041"/>
                </a:lnTo>
                <a:lnTo>
                  <a:pt x="390244" y="66955"/>
                </a:lnTo>
                <a:lnTo>
                  <a:pt x="418158" y="100788"/>
                </a:lnTo>
                <a:lnTo>
                  <a:pt x="439235" y="139619"/>
                </a:lnTo>
                <a:lnTo>
                  <a:pt x="452555" y="182529"/>
                </a:lnTo>
                <a:lnTo>
                  <a:pt x="457200" y="228600"/>
                </a:lnTo>
                <a:close/>
              </a:path>
            </a:pathLst>
          </a:custGeom>
          <a:ln w="25908">
            <a:solidFill>
              <a:srgbClr val="FFFFFF"/>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84" name="object 73"/>
          <p:cNvSpPr/>
          <p:nvPr/>
        </p:nvSpPr>
        <p:spPr>
          <a:xfrm>
            <a:off x="10323678" y="3777236"/>
            <a:ext cx="55625" cy="1024602"/>
          </a:xfrm>
          <a:custGeom>
            <a:avLst/>
            <a:gdLst/>
            <a:ahLst/>
            <a:cxnLst/>
            <a:rect l="l" t="t" r="r" b="b"/>
            <a:pathLst>
              <a:path h="570864">
                <a:moveTo>
                  <a:pt x="0" y="570687"/>
                </a:moveTo>
                <a:lnTo>
                  <a:pt x="0" y="0"/>
                </a:lnTo>
              </a:path>
            </a:pathLst>
          </a:custGeom>
          <a:ln w="25908">
            <a:solidFill>
              <a:srgbClr val="4F81BD"/>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85" name="object 74"/>
          <p:cNvSpPr/>
          <p:nvPr/>
        </p:nvSpPr>
        <p:spPr>
          <a:xfrm>
            <a:off x="7490563" y="3303272"/>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4F81BD"/>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86" name="object 75"/>
          <p:cNvSpPr/>
          <p:nvPr/>
        </p:nvSpPr>
        <p:spPr>
          <a:xfrm>
            <a:off x="7490563" y="3303272"/>
            <a:ext cx="457200" cy="457200"/>
          </a:xfrm>
          <a:custGeom>
            <a:avLst/>
            <a:gdLst/>
            <a:ahLst/>
            <a:cxnLst/>
            <a:rect l="l" t="t" r="r" b="b"/>
            <a:pathLst>
              <a:path w="457200" h="457200">
                <a:moveTo>
                  <a:pt x="0" y="228600"/>
                </a:moveTo>
                <a:lnTo>
                  <a:pt x="4644" y="182529"/>
                </a:lnTo>
                <a:lnTo>
                  <a:pt x="17964" y="139619"/>
                </a:lnTo>
                <a:lnTo>
                  <a:pt x="39041" y="100788"/>
                </a:lnTo>
                <a:lnTo>
                  <a:pt x="66955" y="66955"/>
                </a:lnTo>
                <a:lnTo>
                  <a:pt x="100788" y="39041"/>
                </a:lnTo>
                <a:lnTo>
                  <a:pt x="139619" y="17964"/>
                </a:lnTo>
                <a:lnTo>
                  <a:pt x="182529" y="4644"/>
                </a:lnTo>
                <a:lnTo>
                  <a:pt x="228600" y="0"/>
                </a:lnTo>
                <a:lnTo>
                  <a:pt x="274670" y="4644"/>
                </a:lnTo>
                <a:lnTo>
                  <a:pt x="317580" y="17964"/>
                </a:lnTo>
                <a:lnTo>
                  <a:pt x="356411" y="39041"/>
                </a:lnTo>
                <a:lnTo>
                  <a:pt x="390244" y="66955"/>
                </a:lnTo>
                <a:lnTo>
                  <a:pt x="418158" y="100788"/>
                </a:lnTo>
                <a:lnTo>
                  <a:pt x="439235" y="139619"/>
                </a:lnTo>
                <a:lnTo>
                  <a:pt x="452555" y="182529"/>
                </a:lnTo>
                <a:lnTo>
                  <a:pt x="457200" y="228600"/>
                </a:lnTo>
                <a:lnTo>
                  <a:pt x="452555" y="274670"/>
                </a:lnTo>
                <a:lnTo>
                  <a:pt x="439235" y="317580"/>
                </a:lnTo>
                <a:lnTo>
                  <a:pt x="418158" y="356411"/>
                </a:lnTo>
                <a:lnTo>
                  <a:pt x="390244" y="390244"/>
                </a:lnTo>
                <a:lnTo>
                  <a:pt x="356411" y="418158"/>
                </a:lnTo>
                <a:lnTo>
                  <a:pt x="317580" y="439235"/>
                </a:lnTo>
                <a:lnTo>
                  <a:pt x="274670" y="452555"/>
                </a:lnTo>
                <a:lnTo>
                  <a:pt x="228600" y="457200"/>
                </a:lnTo>
                <a:lnTo>
                  <a:pt x="182529" y="452555"/>
                </a:lnTo>
                <a:lnTo>
                  <a:pt x="139619" y="439235"/>
                </a:lnTo>
                <a:lnTo>
                  <a:pt x="100788" y="418158"/>
                </a:lnTo>
                <a:lnTo>
                  <a:pt x="66955" y="390244"/>
                </a:lnTo>
                <a:lnTo>
                  <a:pt x="39041" y="356411"/>
                </a:lnTo>
                <a:lnTo>
                  <a:pt x="17964" y="317580"/>
                </a:lnTo>
                <a:lnTo>
                  <a:pt x="4644" y="274670"/>
                </a:lnTo>
                <a:lnTo>
                  <a:pt x="0" y="228600"/>
                </a:lnTo>
                <a:close/>
              </a:path>
            </a:pathLst>
          </a:custGeom>
          <a:ln w="25908">
            <a:solidFill>
              <a:srgbClr val="FFFFFF"/>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87" name="object 76"/>
          <p:cNvSpPr/>
          <p:nvPr/>
        </p:nvSpPr>
        <p:spPr>
          <a:xfrm>
            <a:off x="7668108" y="3755137"/>
            <a:ext cx="111251" cy="669036"/>
          </a:xfrm>
          <a:prstGeom prst="rect">
            <a:avLst/>
          </a:prstGeom>
          <a:blipFill>
            <a:blip r:embed="rId19"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88" name="object 77"/>
          <p:cNvSpPr/>
          <p:nvPr/>
        </p:nvSpPr>
        <p:spPr>
          <a:xfrm>
            <a:off x="7723734" y="3777236"/>
            <a:ext cx="0" cy="570865"/>
          </a:xfrm>
          <a:custGeom>
            <a:avLst/>
            <a:gdLst/>
            <a:ahLst/>
            <a:cxnLst/>
            <a:rect l="l" t="t" r="r" b="b"/>
            <a:pathLst>
              <a:path h="570864">
                <a:moveTo>
                  <a:pt x="0" y="0"/>
                </a:moveTo>
                <a:lnTo>
                  <a:pt x="0" y="570687"/>
                </a:lnTo>
              </a:path>
            </a:pathLst>
          </a:custGeom>
          <a:ln w="25908">
            <a:solidFill>
              <a:srgbClr val="4F81BD"/>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89" name="object 78"/>
          <p:cNvSpPr/>
          <p:nvPr/>
        </p:nvSpPr>
        <p:spPr>
          <a:xfrm>
            <a:off x="9447379" y="3310892"/>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4F81BD"/>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90" name="object 79"/>
          <p:cNvSpPr/>
          <p:nvPr/>
        </p:nvSpPr>
        <p:spPr>
          <a:xfrm>
            <a:off x="9447379" y="3310892"/>
            <a:ext cx="457200" cy="457200"/>
          </a:xfrm>
          <a:custGeom>
            <a:avLst/>
            <a:gdLst/>
            <a:ahLst/>
            <a:cxnLst/>
            <a:rect l="l" t="t" r="r" b="b"/>
            <a:pathLst>
              <a:path w="457200" h="457200">
                <a:moveTo>
                  <a:pt x="0" y="228600"/>
                </a:moveTo>
                <a:lnTo>
                  <a:pt x="4644" y="182529"/>
                </a:lnTo>
                <a:lnTo>
                  <a:pt x="17964" y="139619"/>
                </a:lnTo>
                <a:lnTo>
                  <a:pt x="39041" y="100788"/>
                </a:lnTo>
                <a:lnTo>
                  <a:pt x="66955" y="66955"/>
                </a:lnTo>
                <a:lnTo>
                  <a:pt x="100788" y="39041"/>
                </a:lnTo>
                <a:lnTo>
                  <a:pt x="139619" y="17964"/>
                </a:lnTo>
                <a:lnTo>
                  <a:pt x="182529" y="4644"/>
                </a:lnTo>
                <a:lnTo>
                  <a:pt x="228600" y="0"/>
                </a:lnTo>
                <a:lnTo>
                  <a:pt x="274670" y="4644"/>
                </a:lnTo>
                <a:lnTo>
                  <a:pt x="317580" y="17964"/>
                </a:lnTo>
                <a:lnTo>
                  <a:pt x="356411" y="39041"/>
                </a:lnTo>
                <a:lnTo>
                  <a:pt x="390244" y="66955"/>
                </a:lnTo>
                <a:lnTo>
                  <a:pt x="418158" y="100788"/>
                </a:lnTo>
                <a:lnTo>
                  <a:pt x="439235" y="139619"/>
                </a:lnTo>
                <a:lnTo>
                  <a:pt x="452555" y="182529"/>
                </a:lnTo>
                <a:lnTo>
                  <a:pt x="457200" y="228600"/>
                </a:lnTo>
                <a:lnTo>
                  <a:pt x="452555" y="274670"/>
                </a:lnTo>
                <a:lnTo>
                  <a:pt x="439235" y="317580"/>
                </a:lnTo>
                <a:lnTo>
                  <a:pt x="418158" y="356411"/>
                </a:lnTo>
                <a:lnTo>
                  <a:pt x="390244" y="390244"/>
                </a:lnTo>
                <a:lnTo>
                  <a:pt x="356411" y="418158"/>
                </a:lnTo>
                <a:lnTo>
                  <a:pt x="317580" y="439235"/>
                </a:lnTo>
                <a:lnTo>
                  <a:pt x="274670" y="452555"/>
                </a:lnTo>
                <a:lnTo>
                  <a:pt x="228600" y="457200"/>
                </a:lnTo>
                <a:lnTo>
                  <a:pt x="182529" y="452555"/>
                </a:lnTo>
                <a:lnTo>
                  <a:pt x="139619" y="439235"/>
                </a:lnTo>
                <a:lnTo>
                  <a:pt x="100788" y="418158"/>
                </a:lnTo>
                <a:lnTo>
                  <a:pt x="66955" y="390244"/>
                </a:lnTo>
                <a:lnTo>
                  <a:pt x="39041" y="356411"/>
                </a:lnTo>
                <a:lnTo>
                  <a:pt x="17964" y="317580"/>
                </a:lnTo>
                <a:lnTo>
                  <a:pt x="4644" y="274670"/>
                </a:lnTo>
                <a:lnTo>
                  <a:pt x="0" y="228600"/>
                </a:lnTo>
                <a:close/>
              </a:path>
            </a:pathLst>
          </a:custGeom>
          <a:ln w="25908">
            <a:solidFill>
              <a:srgbClr val="FFFFFF"/>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91" name="object 80"/>
          <p:cNvSpPr/>
          <p:nvPr/>
        </p:nvSpPr>
        <p:spPr>
          <a:xfrm>
            <a:off x="9617304" y="2700529"/>
            <a:ext cx="111251" cy="669036"/>
          </a:xfrm>
          <a:prstGeom prst="rect">
            <a:avLst/>
          </a:prstGeom>
          <a:blipFill>
            <a:blip r:embed="rId19"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92" name="object 81"/>
          <p:cNvSpPr/>
          <p:nvPr/>
        </p:nvSpPr>
        <p:spPr>
          <a:xfrm>
            <a:off x="9672930" y="2722628"/>
            <a:ext cx="0" cy="570865"/>
          </a:xfrm>
          <a:custGeom>
            <a:avLst/>
            <a:gdLst/>
            <a:ahLst/>
            <a:cxnLst/>
            <a:rect l="l" t="t" r="r" b="b"/>
            <a:pathLst>
              <a:path h="570864">
                <a:moveTo>
                  <a:pt x="0" y="0"/>
                </a:moveTo>
                <a:lnTo>
                  <a:pt x="0" y="570687"/>
                </a:lnTo>
              </a:path>
            </a:pathLst>
          </a:custGeom>
          <a:ln w="25908">
            <a:solidFill>
              <a:srgbClr val="4F81BD"/>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94" name="object 4"/>
          <p:cNvSpPr/>
          <p:nvPr/>
        </p:nvSpPr>
        <p:spPr>
          <a:xfrm>
            <a:off x="266700" y="81818"/>
            <a:ext cx="2930315" cy="1839005"/>
          </a:xfrm>
          <a:prstGeom prst="rect">
            <a:avLst/>
          </a:prstGeom>
          <a:blipFill>
            <a:blip r:embed="rId21" cstate="print"/>
            <a:stretch>
              <a:fillRect/>
            </a:stretch>
          </a:blipFill>
        </p:spPr>
        <p:txBody>
          <a:bodyPr wrap="square" lIns="0" tIns="0" rIns="0" bIns="0" rtlCol="0"/>
          <a:lstStyle/>
          <a:p>
            <a:endParaRPr/>
          </a:p>
        </p:txBody>
      </p:sp>
      <p:sp>
        <p:nvSpPr>
          <p:cNvPr id="12" name="テキスト ボックス 11"/>
          <p:cNvSpPr txBox="1"/>
          <p:nvPr/>
        </p:nvSpPr>
        <p:spPr>
          <a:xfrm>
            <a:off x="194095" y="1698255"/>
            <a:ext cx="1601573" cy="230832"/>
          </a:xfrm>
          <a:prstGeom prst="rect">
            <a:avLst/>
          </a:prstGeom>
          <a:noFill/>
        </p:spPr>
        <p:txBody>
          <a:bodyPr wrap="square" rtlCol="0">
            <a:spAutoFit/>
          </a:bodyPr>
          <a:lstStyle/>
          <a:p>
            <a:r>
              <a:rPr kumimoji="1" lang="ja-JP" altLang="en-US" sz="900" dirty="0">
                <a:solidFill>
                  <a:schemeClr val="bg1"/>
                </a:solidFill>
                <a:latin typeface="Meiryo UI" panose="020B0604030504040204" pitchFamily="50" charset="-128"/>
                <a:ea typeface="Meiryo UI" panose="020B0604030504040204" pitchFamily="50" charset="-128"/>
              </a:rPr>
              <a:t>（出典）米大統領府</a:t>
            </a:r>
            <a:r>
              <a:rPr kumimoji="1" lang="en-US" altLang="ja-JP" sz="900" dirty="0">
                <a:solidFill>
                  <a:schemeClr val="bg1"/>
                </a:solidFill>
                <a:latin typeface="Meiryo UI" panose="020B0604030504040204" pitchFamily="50" charset="-128"/>
                <a:ea typeface="Meiryo UI" panose="020B0604030504040204" pitchFamily="50" charset="-128"/>
              </a:rPr>
              <a:t>HP</a:t>
            </a:r>
            <a:endParaRPr kumimoji="1" lang="ja-JP" altLang="en-US" sz="900" dirty="0">
              <a:solidFill>
                <a:schemeClr val="bg1"/>
              </a:solidFill>
              <a:latin typeface="Meiryo UI" panose="020B0604030504040204" pitchFamily="50" charset="-128"/>
              <a:ea typeface="Meiryo UI" panose="020B0604030504040204" pitchFamily="50" charset="-128"/>
            </a:endParaRPr>
          </a:p>
        </p:txBody>
      </p:sp>
      <p:sp>
        <p:nvSpPr>
          <p:cNvPr id="95" name="object 2"/>
          <p:cNvSpPr txBox="1">
            <a:spLocks/>
          </p:cNvSpPr>
          <p:nvPr/>
        </p:nvSpPr>
        <p:spPr>
          <a:xfrm>
            <a:off x="181608" y="3105344"/>
            <a:ext cx="2399929" cy="950260"/>
          </a:xfrm>
          <a:prstGeom prst="rect">
            <a:avLst/>
          </a:prstGeom>
        </p:spPr>
        <p:txBody>
          <a:bodyPr vert="horz" wrap="square" lIns="0" tIns="1397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110"/>
              </a:spcBef>
            </a:pPr>
            <a:r>
              <a:rPr lang="en-US" sz="2000" b="1" spc="-135" dirty="0">
                <a:latin typeface="Meiryo UI" panose="020B0604030504040204" pitchFamily="50" charset="-128"/>
                <a:ea typeface="Meiryo UI" panose="020B0604030504040204" pitchFamily="50" charset="-128"/>
              </a:rPr>
              <a:t>“The </a:t>
            </a:r>
            <a:r>
              <a:rPr lang="en-US" sz="2000" b="1" spc="-140" dirty="0">
                <a:latin typeface="Meiryo UI" panose="020B0604030504040204" pitchFamily="50" charset="-128"/>
                <a:ea typeface="Meiryo UI" panose="020B0604030504040204" pitchFamily="50" charset="-128"/>
              </a:rPr>
              <a:t>Next </a:t>
            </a:r>
          </a:p>
          <a:p>
            <a:pPr marL="12700">
              <a:lnSpc>
                <a:spcPct val="100000"/>
              </a:lnSpc>
              <a:spcBef>
                <a:spcPts val="110"/>
              </a:spcBef>
            </a:pPr>
            <a:r>
              <a:rPr lang="en-US" sz="2000" b="1" spc="55" dirty="0">
                <a:latin typeface="Meiryo UI" panose="020B0604030504040204" pitchFamily="50" charset="-128"/>
                <a:ea typeface="Meiryo UI" panose="020B0604030504040204" pitchFamily="50" charset="-128"/>
              </a:rPr>
              <a:t>Great </a:t>
            </a:r>
            <a:r>
              <a:rPr lang="en-US" sz="2000" b="1" spc="40" dirty="0">
                <a:latin typeface="Meiryo UI" panose="020B0604030504040204" pitchFamily="50" charset="-128"/>
                <a:ea typeface="Meiryo UI" panose="020B0604030504040204" pitchFamily="50" charset="-128"/>
              </a:rPr>
              <a:t>American</a:t>
            </a:r>
            <a:r>
              <a:rPr lang="en-US" sz="2000" b="1" spc="-1280" dirty="0">
                <a:latin typeface="Meiryo UI" panose="020B0604030504040204" pitchFamily="50" charset="-128"/>
                <a:ea typeface="Meiryo UI" panose="020B0604030504040204" pitchFamily="50" charset="-128"/>
              </a:rPr>
              <a:t> </a:t>
            </a:r>
            <a:r>
              <a:rPr lang="en-US" sz="2000" b="1" spc="-45" dirty="0">
                <a:latin typeface="Meiryo UI" panose="020B0604030504040204" pitchFamily="50" charset="-128"/>
                <a:ea typeface="Meiryo UI" panose="020B0604030504040204" pitchFamily="50" charset="-128"/>
              </a:rPr>
              <a:t>Project”</a:t>
            </a:r>
            <a:endParaRPr lang="en-US" sz="20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14826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12192000" cy="584775"/>
          </a:xfrm>
          <a:prstGeom prst="rect">
            <a:avLst/>
          </a:prstGeom>
        </p:spPr>
        <p:txBody>
          <a:bodyPr wrap="square">
            <a:spAutoFit/>
          </a:bodyPr>
          <a:lstStyle/>
          <a:p>
            <a:pPr algn="ctr"/>
            <a:r>
              <a:rPr lang="ja-JP" altLang="en-US" sz="3200" b="1" dirty="0">
                <a:latin typeface="Meiryo UI" panose="020B0604030504040204" pitchFamily="50" charset="-128"/>
                <a:ea typeface="Meiryo UI" panose="020B0604030504040204" pitchFamily="50" charset="-128"/>
              </a:rPr>
              <a:t>アレン脳科学研究所</a:t>
            </a:r>
          </a:p>
        </p:txBody>
      </p:sp>
      <p:sp>
        <p:nvSpPr>
          <p:cNvPr id="18" name="正方形/長方形 17"/>
          <p:cNvSpPr/>
          <p:nvPr/>
        </p:nvSpPr>
        <p:spPr>
          <a:xfrm>
            <a:off x="4392752" y="415498"/>
            <a:ext cx="3352521" cy="338554"/>
          </a:xfrm>
          <a:prstGeom prst="rect">
            <a:avLst/>
          </a:prstGeom>
        </p:spPr>
        <p:txBody>
          <a:bodyPr wrap="none">
            <a:spAutoFit/>
          </a:bodyPr>
          <a:lstStyle/>
          <a:p>
            <a:r>
              <a:rPr lang="en-US" altLang="ja-JP" sz="1600" dirty="0">
                <a:latin typeface="Meiryo UI" panose="020B0604030504040204" pitchFamily="50" charset="-128"/>
                <a:ea typeface="Meiryo UI" panose="020B0604030504040204" pitchFamily="50" charset="-128"/>
              </a:rPr>
              <a:t>Allen Institute for Brain Science</a:t>
            </a:r>
            <a:endParaRPr lang="ja-JP" altLang="en-US" sz="1600" dirty="0">
              <a:latin typeface="Meiryo UI" panose="020B0604030504040204" pitchFamily="50" charset="-128"/>
              <a:ea typeface="Meiryo UI" panose="020B0604030504040204" pitchFamily="50" charset="-128"/>
            </a:endParaRPr>
          </a:p>
        </p:txBody>
      </p:sp>
      <p:pic>
        <p:nvPicPr>
          <p:cNvPr id="2" name="図 1"/>
          <p:cNvPicPr>
            <a:picLocks noChangeAspect="1"/>
          </p:cNvPicPr>
          <p:nvPr/>
        </p:nvPicPr>
        <p:blipFill>
          <a:blip r:embed="rId3"/>
          <a:stretch>
            <a:fillRect/>
          </a:stretch>
        </p:blipFill>
        <p:spPr>
          <a:xfrm>
            <a:off x="123964" y="890150"/>
            <a:ext cx="5906948" cy="3307648"/>
          </a:xfrm>
          <a:prstGeom prst="rect">
            <a:avLst/>
          </a:prstGeom>
        </p:spPr>
      </p:pic>
      <p:sp>
        <p:nvSpPr>
          <p:cNvPr id="5" name="object 3"/>
          <p:cNvSpPr/>
          <p:nvPr/>
        </p:nvSpPr>
        <p:spPr>
          <a:xfrm>
            <a:off x="1426301" y="4367075"/>
            <a:ext cx="9399586" cy="2490925"/>
          </a:xfrm>
          <a:prstGeom prst="rect">
            <a:avLst/>
          </a:prstGeom>
          <a:blipFill>
            <a:blip r:embed="rId4" cstate="print"/>
            <a:stretch>
              <a:fillRect/>
            </a:stretch>
          </a:blipFill>
        </p:spPr>
        <p:txBody>
          <a:bodyPr wrap="square" lIns="0" tIns="0" rIns="0" bIns="0" rtlCol="0"/>
          <a:lstStyle/>
          <a:p>
            <a:endParaRPr/>
          </a:p>
        </p:txBody>
      </p:sp>
      <p:sp>
        <p:nvSpPr>
          <p:cNvPr id="6" name="object 4"/>
          <p:cNvSpPr txBox="1">
            <a:spLocks/>
          </p:cNvSpPr>
          <p:nvPr/>
        </p:nvSpPr>
        <p:spPr>
          <a:xfrm>
            <a:off x="6411912" y="2426248"/>
            <a:ext cx="4623810" cy="352404"/>
          </a:xfrm>
          <a:prstGeom prst="rect">
            <a:avLst/>
          </a:prstGeom>
        </p:spPr>
        <p:txBody>
          <a:bodyPr vert="horz" wrap="square" lIns="0" tIns="1143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683260" marR="5080" indent="-670560">
              <a:lnSpc>
                <a:spcPct val="101099"/>
              </a:lnSpc>
              <a:spcBef>
                <a:spcPts val="90"/>
              </a:spcBef>
            </a:pPr>
            <a:r>
              <a:rPr lang="ja-JP" altLang="en-US" sz="2400" b="1" spc="15" dirty="0">
                <a:latin typeface="Meiryo UI" panose="020B0604030504040204" pitchFamily="50" charset="-128"/>
                <a:ea typeface="Meiryo UI" panose="020B0604030504040204" pitchFamily="50" charset="-128"/>
              </a:rPr>
              <a:t>★</a:t>
            </a:r>
            <a:r>
              <a:rPr lang="en-US" sz="2400" b="1" u="sng" spc="15" dirty="0">
                <a:latin typeface="Meiryo UI" panose="020B0604030504040204" pitchFamily="50" charset="-128"/>
                <a:ea typeface="Meiryo UI" panose="020B0604030504040204" pitchFamily="50" charset="-128"/>
              </a:rPr>
              <a:t>Online </a:t>
            </a:r>
            <a:r>
              <a:rPr lang="en-US" sz="2400" b="1" u="sng" spc="10" dirty="0">
                <a:latin typeface="Meiryo UI" panose="020B0604030504040204" pitchFamily="50" charset="-128"/>
                <a:ea typeface="Meiryo UI" panose="020B0604030504040204" pitchFamily="50" charset="-128"/>
              </a:rPr>
              <a:t>Public</a:t>
            </a:r>
            <a:r>
              <a:rPr lang="en-US" sz="2400" b="1" u="sng" spc="-25" dirty="0">
                <a:latin typeface="Meiryo UI" panose="020B0604030504040204" pitchFamily="50" charset="-128"/>
                <a:ea typeface="Meiryo UI" panose="020B0604030504040204" pitchFamily="50" charset="-128"/>
              </a:rPr>
              <a:t> </a:t>
            </a:r>
            <a:r>
              <a:rPr lang="en-US" sz="2400" b="1" u="sng" spc="10" dirty="0">
                <a:latin typeface="Meiryo UI" panose="020B0604030504040204" pitchFamily="50" charset="-128"/>
                <a:ea typeface="Meiryo UI" panose="020B0604030504040204" pitchFamily="50" charset="-128"/>
              </a:rPr>
              <a:t>Resources</a:t>
            </a:r>
          </a:p>
        </p:txBody>
      </p:sp>
      <p:sp>
        <p:nvSpPr>
          <p:cNvPr id="7" name="object 5"/>
          <p:cNvSpPr txBox="1"/>
          <p:nvPr/>
        </p:nvSpPr>
        <p:spPr>
          <a:xfrm>
            <a:off x="6254014" y="2778652"/>
            <a:ext cx="5475287" cy="1523494"/>
          </a:xfrm>
          <a:prstGeom prst="rect">
            <a:avLst/>
          </a:prstGeom>
        </p:spPr>
        <p:txBody>
          <a:bodyPr vert="horz" wrap="square" lIns="0" tIns="15240" rIns="0" bIns="0" rtlCol="0">
            <a:spAutoFit/>
          </a:bodyPr>
          <a:lstStyle/>
          <a:p>
            <a:pPr marL="500380" indent="-487680">
              <a:lnSpc>
                <a:spcPct val="100000"/>
              </a:lnSpc>
              <a:spcBef>
                <a:spcPts val="120"/>
              </a:spcBef>
              <a:buChar char="•"/>
              <a:tabLst>
                <a:tab pos="499745" algn="l"/>
                <a:tab pos="500380" algn="l"/>
              </a:tabLst>
            </a:pPr>
            <a:r>
              <a:rPr sz="1400" spc="5" dirty="0">
                <a:latin typeface="Meiryo UI" panose="020B0604030504040204" pitchFamily="50" charset="-128"/>
                <a:ea typeface="Meiryo UI" panose="020B0604030504040204" pitchFamily="50" charset="-128"/>
                <a:cs typeface="Arial"/>
              </a:rPr>
              <a:t>Data is available </a:t>
            </a:r>
            <a:r>
              <a:rPr sz="1400" dirty="0">
                <a:latin typeface="Meiryo UI" panose="020B0604030504040204" pitchFamily="50" charset="-128"/>
                <a:ea typeface="Meiryo UI" panose="020B0604030504040204" pitchFamily="50" charset="-128"/>
                <a:cs typeface="Arial"/>
              </a:rPr>
              <a:t>for </a:t>
            </a:r>
            <a:r>
              <a:rPr sz="1400" spc="5" dirty="0">
                <a:latin typeface="Meiryo UI" panose="020B0604030504040204" pitchFamily="50" charset="-128"/>
                <a:ea typeface="Meiryo UI" panose="020B0604030504040204" pitchFamily="50" charset="-128"/>
                <a:cs typeface="Arial"/>
              </a:rPr>
              <a:t>public</a:t>
            </a:r>
            <a:r>
              <a:rPr sz="1400" spc="-5" dirty="0">
                <a:latin typeface="Meiryo UI" panose="020B0604030504040204" pitchFamily="50" charset="-128"/>
                <a:ea typeface="Meiryo UI" panose="020B0604030504040204" pitchFamily="50" charset="-128"/>
                <a:cs typeface="Arial"/>
              </a:rPr>
              <a:t> </a:t>
            </a:r>
            <a:r>
              <a:rPr sz="1400" spc="5" dirty="0">
                <a:latin typeface="Meiryo UI" panose="020B0604030504040204" pitchFamily="50" charset="-128"/>
                <a:ea typeface="Meiryo UI" panose="020B0604030504040204" pitchFamily="50" charset="-128"/>
                <a:cs typeface="Arial"/>
              </a:rPr>
              <a:t>use</a:t>
            </a:r>
            <a:endParaRPr sz="1400" dirty="0">
              <a:latin typeface="Meiryo UI" panose="020B0604030504040204" pitchFamily="50" charset="-128"/>
              <a:ea typeface="Meiryo UI" panose="020B0604030504040204" pitchFamily="50" charset="-128"/>
              <a:cs typeface="Arial"/>
            </a:endParaRPr>
          </a:p>
          <a:p>
            <a:pPr marL="500380" indent="-487680">
              <a:lnSpc>
                <a:spcPct val="100000"/>
              </a:lnSpc>
              <a:spcBef>
                <a:spcPts val="25"/>
              </a:spcBef>
              <a:buChar char="•"/>
              <a:tabLst>
                <a:tab pos="499745" algn="l"/>
                <a:tab pos="500380" algn="l"/>
              </a:tabLst>
            </a:pPr>
            <a:r>
              <a:rPr sz="1400" spc="5" dirty="0">
                <a:latin typeface="Meiryo UI" panose="020B0604030504040204" pitchFamily="50" charset="-128"/>
                <a:ea typeface="Meiryo UI" panose="020B0604030504040204" pitchFamily="50" charset="-128"/>
                <a:cs typeface="Arial"/>
              </a:rPr>
              <a:t>Data analysis and mining are performed </a:t>
            </a:r>
            <a:r>
              <a:rPr sz="1400" dirty="0">
                <a:latin typeface="Meiryo UI" panose="020B0604030504040204" pitchFamily="50" charset="-128"/>
                <a:ea typeface="Meiryo UI" panose="020B0604030504040204" pitchFamily="50" charset="-128"/>
                <a:cs typeface="Arial"/>
              </a:rPr>
              <a:t>after </a:t>
            </a:r>
            <a:r>
              <a:rPr sz="1400" spc="5" dirty="0">
                <a:latin typeface="Meiryo UI" panose="020B0604030504040204" pitchFamily="50" charset="-128"/>
                <a:ea typeface="Meiryo UI" panose="020B0604030504040204" pitchFamily="50" charset="-128"/>
                <a:cs typeface="Arial"/>
              </a:rPr>
              <a:t>data</a:t>
            </a:r>
            <a:r>
              <a:rPr sz="1400" spc="-15" dirty="0">
                <a:latin typeface="Meiryo UI" panose="020B0604030504040204" pitchFamily="50" charset="-128"/>
                <a:ea typeface="Meiryo UI" panose="020B0604030504040204" pitchFamily="50" charset="-128"/>
                <a:cs typeface="Arial"/>
              </a:rPr>
              <a:t> </a:t>
            </a:r>
            <a:r>
              <a:rPr sz="1400" spc="5" dirty="0">
                <a:latin typeface="Meiryo UI" panose="020B0604030504040204" pitchFamily="50" charset="-128"/>
                <a:ea typeface="Meiryo UI" panose="020B0604030504040204" pitchFamily="50" charset="-128"/>
                <a:cs typeface="Arial"/>
              </a:rPr>
              <a:t>release</a:t>
            </a:r>
            <a:endParaRPr sz="1400" dirty="0">
              <a:latin typeface="Meiryo UI" panose="020B0604030504040204" pitchFamily="50" charset="-128"/>
              <a:ea typeface="Meiryo UI" panose="020B0604030504040204" pitchFamily="50" charset="-128"/>
              <a:cs typeface="Arial"/>
            </a:endParaRPr>
          </a:p>
          <a:p>
            <a:pPr marL="500380" indent="-487680">
              <a:lnSpc>
                <a:spcPct val="100000"/>
              </a:lnSpc>
              <a:spcBef>
                <a:spcPts val="20"/>
              </a:spcBef>
              <a:buChar char="•"/>
              <a:tabLst>
                <a:tab pos="499745" algn="l"/>
                <a:tab pos="500380" algn="l"/>
              </a:tabLst>
            </a:pPr>
            <a:r>
              <a:rPr sz="1400" spc="5" dirty="0">
                <a:latin typeface="Meiryo UI" panose="020B0604030504040204" pitchFamily="50" charset="-128"/>
                <a:ea typeface="Meiryo UI" panose="020B0604030504040204" pitchFamily="50" charset="-128"/>
                <a:cs typeface="Arial"/>
              </a:rPr>
              <a:t>Approximately 50,000</a:t>
            </a:r>
            <a:r>
              <a:rPr sz="1400" spc="-5" dirty="0">
                <a:latin typeface="Meiryo UI" panose="020B0604030504040204" pitchFamily="50" charset="-128"/>
                <a:ea typeface="Meiryo UI" panose="020B0604030504040204" pitchFamily="50" charset="-128"/>
                <a:cs typeface="Arial"/>
              </a:rPr>
              <a:t> </a:t>
            </a:r>
            <a:r>
              <a:rPr sz="1400" spc="5" dirty="0">
                <a:latin typeface="Meiryo UI" panose="020B0604030504040204" pitchFamily="50" charset="-128"/>
                <a:ea typeface="Meiryo UI" panose="020B0604030504040204" pitchFamily="50" charset="-128"/>
                <a:cs typeface="Arial"/>
              </a:rPr>
              <a:t>visits/month</a:t>
            </a:r>
            <a:endParaRPr sz="1400" dirty="0">
              <a:latin typeface="Meiryo UI" panose="020B0604030504040204" pitchFamily="50" charset="-128"/>
              <a:ea typeface="Meiryo UI" panose="020B0604030504040204" pitchFamily="50" charset="-128"/>
              <a:cs typeface="Arial"/>
            </a:endParaRPr>
          </a:p>
          <a:p>
            <a:pPr marL="500380" indent="-487680">
              <a:lnSpc>
                <a:spcPct val="100000"/>
              </a:lnSpc>
              <a:spcBef>
                <a:spcPts val="25"/>
              </a:spcBef>
              <a:buChar char="•"/>
              <a:tabLst>
                <a:tab pos="499745" algn="l"/>
                <a:tab pos="500380" algn="l"/>
              </a:tabLst>
            </a:pPr>
            <a:r>
              <a:rPr sz="1400" spc="10" dirty="0">
                <a:latin typeface="Meiryo UI" panose="020B0604030504040204" pitchFamily="50" charset="-128"/>
                <a:ea typeface="Meiryo UI" panose="020B0604030504040204" pitchFamily="50" charset="-128"/>
                <a:cs typeface="Arial"/>
              </a:rPr>
              <a:t>More </a:t>
            </a:r>
            <a:r>
              <a:rPr sz="1400" spc="5" dirty="0">
                <a:latin typeface="Meiryo UI" panose="020B0604030504040204" pitchFamily="50" charset="-128"/>
                <a:ea typeface="Meiryo UI" panose="020B0604030504040204" pitchFamily="50" charset="-128"/>
                <a:cs typeface="Arial"/>
              </a:rPr>
              <a:t>than 5,000,000 cumulative</a:t>
            </a:r>
            <a:r>
              <a:rPr sz="1400" spc="-25" dirty="0">
                <a:latin typeface="Meiryo UI" panose="020B0604030504040204" pitchFamily="50" charset="-128"/>
                <a:ea typeface="Meiryo UI" panose="020B0604030504040204" pitchFamily="50" charset="-128"/>
                <a:cs typeface="Arial"/>
              </a:rPr>
              <a:t> </a:t>
            </a:r>
            <a:r>
              <a:rPr sz="1400" spc="5" dirty="0">
                <a:latin typeface="Meiryo UI" panose="020B0604030504040204" pitchFamily="50" charset="-128"/>
                <a:ea typeface="Meiryo UI" panose="020B0604030504040204" pitchFamily="50" charset="-128"/>
                <a:cs typeface="Arial"/>
              </a:rPr>
              <a:t>visits</a:t>
            </a:r>
            <a:endParaRPr sz="1400" dirty="0">
              <a:latin typeface="Meiryo UI" panose="020B0604030504040204" pitchFamily="50" charset="-128"/>
              <a:ea typeface="Meiryo UI" panose="020B0604030504040204" pitchFamily="50" charset="-128"/>
              <a:cs typeface="Arial"/>
            </a:endParaRPr>
          </a:p>
          <a:p>
            <a:pPr marL="500380" indent="-487680">
              <a:lnSpc>
                <a:spcPct val="100000"/>
              </a:lnSpc>
              <a:spcBef>
                <a:spcPts val="25"/>
              </a:spcBef>
              <a:buChar char="•"/>
              <a:tabLst>
                <a:tab pos="499745" algn="l"/>
                <a:tab pos="500380" algn="l"/>
              </a:tabLst>
            </a:pPr>
            <a:r>
              <a:rPr sz="1400" spc="5" dirty="0">
                <a:latin typeface="Meiryo UI" panose="020B0604030504040204" pitchFamily="50" charset="-128"/>
                <a:ea typeface="Meiryo UI" panose="020B0604030504040204" pitchFamily="50" charset="-128"/>
                <a:cs typeface="Arial"/>
              </a:rPr>
              <a:t>Global users from academia, biotech/pharma, </a:t>
            </a:r>
            <a:r>
              <a:rPr sz="1400" dirty="0">
                <a:latin typeface="Meiryo UI" panose="020B0604030504040204" pitchFamily="50" charset="-128"/>
                <a:ea typeface="Meiryo UI" panose="020B0604030504040204" pitchFamily="50" charset="-128"/>
                <a:cs typeface="Arial"/>
              </a:rPr>
              <a:t>nonprofit,</a:t>
            </a:r>
            <a:r>
              <a:rPr sz="1400" spc="45" dirty="0">
                <a:latin typeface="Meiryo UI" panose="020B0604030504040204" pitchFamily="50" charset="-128"/>
                <a:ea typeface="Meiryo UI" panose="020B0604030504040204" pitchFamily="50" charset="-128"/>
                <a:cs typeface="Arial"/>
              </a:rPr>
              <a:t> </a:t>
            </a:r>
            <a:r>
              <a:rPr sz="1400" spc="5" dirty="0">
                <a:latin typeface="Meiryo UI" panose="020B0604030504040204" pitchFamily="50" charset="-128"/>
                <a:ea typeface="Meiryo UI" panose="020B0604030504040204" pitchFamily="50" charset="-128"/>
                <a:cs typeface="Arial"/>
              </a:rPr>
              <a:t>government</a:t>
            </a:r>
            <a:endParaRPr sz="1400" dirty="0">
              <a:latin typeface="Meiryo UI" panose="020B0604030504040204" pitchFamily="50" charset="-128"/>
              <a:ea typeface="Meiryo UI" panose="020B0604030504040204" pitchFamily="50" charset="-128"/>
              <a:cs typeface="Arial"/>
            </a:endParaRPr>
          </a:p>
        </p:txBody>
      </p:sp>
      <p:sp>
        <p:nvSpPr>
          <p:cNvPr id="4" name="AutoShape 2" descr="「ポール・アレン」の画像検索結果"/>
          <p:cNvSpPr>
            <a:spLocks noChangeAspect="1" noChangeArrowheads="1"/>
          </p:cNvSpPr>
          <p:nvPr/>
        </p:nvSpPr>
        <p:spPr bwMode="auto">
          <a:xfrm>
            <a:off x="-31750" y="-136525"/>
            <a:ext cx="1400175" cy="1771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8" name="図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12584" y="463064"/>
            <a:ext cx="3648638" cy="1867934"/>
          </a:xfrm>
          <a:prstGeom prst="rect">
            <a:avLst/>
          </a:prstGeom>
        </p:spPr>
      </p:pic>
      <p:sp>
        <p:nvSpPr>
          <p:cNvPr id="9" name="テキスト ボックス 8"/>
          <p:cNvSpPr txBox="1"/>
          <p:nvPr/>
        </p:nvSpPr>
        <p:spPr>
          <a:xfrm>
            <a:off x="9620307" y="493901"/>
            <a:ext cx="2603443" cy="276999"/>
          </a:xfrm>
          <a:prstGeom prst="rect">
            <a:avLst/>
          </a:prstGeom>
          <a:noFill/>
        </p:spPr>
        <p:txBody>
          <a:bodyPr wrap="square" rtlCol="0">
            <a:spAutoFit/>
          </a:bodyPr>
          <a:lstStyle/>
          <a:p>
            <a:r>
              <a:rPr kumimoji="1" lang="ja-JP" altLang="en-US" sz="1200" dirty="0">
                <a:solidFill>
                  <a:schemeClr val="bg1"/>
                </a:solidFill>
                <a:latin typeface="Meiryo UI" panose="020B0604030504040204" pitchFamily="50" charset="-128"/>
                <a:ea typeface="Meiryo UI" panose="020B0604030504040204" pitchFamily="50" charset="-128"/>
              </a:rPr>
              <a:t>（出典）ポール・アレンの</a:t>
            </a:r>
            <a:r>
              <a:rPr kumimoji="1" lang="en-US" altLang="ja-JP" sz="1200" dirty="0">
                <a:solidFill>
                  <a:schemeClr val="bg1"/>
                </a:solidFill>
                <a:latin typeface="Meiryo UI" panose="020B0604030504040204" pitchFamily="50" charset="-128"/>
                <a:ea typeface="Meiryo UI" panose="020B0604030504040204" pitchFamily="50" charset="-128"/>
              </a:rPr>
              <a:t>Twitter</a:t>
            </a:r>
            <a:endParaRPr kumimoji="1" lang="ja-JP" altLang="en-US" sz="1200" dirty="0">
              <a:solidFill>
                <a:schemeClr val="bg1"/>
              </a:solidFill>
              <a:latin typeface="Meiryo UI" panose="020B0604030504040204" pitchFamily="50" charset="-128"/>
              <a:ea typeface="Meiryo UI" panose="020B0604030504040204" pitchFamily="50" charset="-128"/>
            </a:endParaRPr>
          </a:p>
        </p:txBody>
      </p:sp>
      <p:sp>
        <p:nvSpPr>
          <p:cNvPr id="10" name="テキスト ボックス 9"/>
          <p:cNvSpPr txBox="1"/>
          <p:nvPr/>
        </p:nvSpPr>
        <p:spPr>
          <a:xfrm>
            <a:off x="8152761" y="31537"/>
            <a:ext cx="3724336" cy="461665"/>
          </a:xfrm>
          <a:prstGeom prst="rect">
            <a:avLst/>
          </a:prstGeom>
          <a:noFill/>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マイクロソフト共同創業者</a:t>
            </a:r>
            <a:endParaRPr kumimoji="1" lang="en-US" altLang="ja-JP" sz="1200" dirty="0">
              <a:latin typeface="Meiryo UI" panose="020B0604030504040204" pitchFamily="50" charset="-128"/>
              <a:ea typeface="Meiryo UI" panose="020B0604030504040204" pitchFamily="50" charset="-128"/>
            </a:endParaRPr>
          </a:p>
          <a:p>
            <a:pPr algn="ctr"/>
            <a:r>
              <a:rPr kumimoji="1" lang="ja-JP" altLang="en-US" sz="1200" dirty="0">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2018</a:t>
            </a:r>
            <a:r>
              <a:rPr kumimoji="1" lang="ja-JP" altLang="en-US" sz="1200" dirty="0">
                <a:latin typeface="Meiryo UI" panose="020B0604030504040204" pitchFamily="50" charset="-128"/>
                <a:ea typeface="Meiryo UI" panose="020B0604030504040204" pitchFamily="50" charset="-128"/>
              </a:rPr>
              <a:t>年</a:t>
            </a:r>
            <a:r>
              <a:rPr kumimoji="1" lang="en-US" altLang="ja-JP" sz="1200" dirty="0">
                <a:latin typeface="Meiryo UI" panose="020B0604030504040204" pitchFamily="50" charset="-128"/>
                <a:ea typeface="Meiryo UI" panose="020B0604030504040204" pitchFamily="50" charset="-128"/>
              </a:rPr>
              <a:t>10</a:t>
            </a:r>
            <a:r>
              <a:rPr kumimoji="1" lang="ja-JP" altLang="en-US" sz="1200" dirty="0">
                <a:latin typeface="Meiryo UI" panose="020B0604030504040204" pitchFamily="50" charset="-128"/>
                <a:ea typeface="Meiryo UI" panose="020B0604030504040204" pitchFamily="50" charset="-128"/>
              </a:rPr>
              <a:t>月</a:t>
            </a:r>
            <a:r>
              <a:rPr kumimoji="1" lang="en-US" altLang="ja-JP" sz="1200" dirty="0">
                <a:latin typeface="Meiryo UI" panose="020B0604030504040204" pitchFamily="50" charset="-128"/>
                <a:ea typeface="Meiryo UI" panose="020B0604030504040204" pitchFamily="50" charset="-128"/>
              </a:rPr>
              <a:t>15</a:t>
            </a:r>
            <a:r>
              <a:rPr kumimoji="1" lang="ja-JP" altLang="en-US" sz="1200" dirty="0">
                <a:latin typeface="Meiryo UI" panose="020B0604030504040204" pitchFamily="50" charset="-128"/>
                <a:ea typeface="Meiryo UI" panose="020B0604030504040204" pitchFamily="50" charset="-128"/>
              </a:rPr>
              <a:t>日死去、冥福を祈ります）</a:t>
            </a:r>
          </a:p>
        </p:txBody>
      </p:sp>
      <p:sp>
        <p:nvSpPr>
          <p:cNvPr id="11" name="左矢印 10"/>
          <p:cNvSpPr/>
          <p:nvPr/>
        </p:nvSpPr>
        <p:spPr>
          <a:xfrm>
            <a:off x="6030912" y="1059427"/>
            <a:ext cx="2121849" cy="1197544"/>
          </a:xfrm>
          <a:prstGeom prst="lef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solidFill>
                  <a:schemeClr val="bg1"/>
                </a:solidFill>
                <a:latin typeface="Meiryo UI" panose="020B0604030504040204" pitchFamily="50" charset="-128"/>
                <a:ea typeface="Meiryo UI" panose="020B0604030504040204" pitchFamily="50" charset="-128"/>
              </a:rPr>
              <a:t>1</a:t>
            </a:r>
            <a:r>
              <a:rPr kumimoji="1" lang="ja-JP" altLang="en-US" sz="2000" b="1" dirty="0">
                <a:solidFill>
                  <a:schemeClr val="bg1"/>
                </a:solidFill>
                <a:latin typeface="Meiryo UI" panose="020B0604030504040204" pitchFamily="50" charset="-128"/>
                <a:ea typeface="Meiryo UI" panose="020B0604030504040204" pitchFamily="50" charset="-128"/>
              </a:rPr>
              <a:t>億ドルの資金</a:t>
            </a:r>
          </a:p>
        </p:txBody>
      </p:sp>
    </p:spTree>
    <p:extLst>
      <p:ext uri="{BB962C8B-B14F-4D97-AF65-F5344CB8AC3E}">
        <p14:creationId xmlns:p14="http://schemas.microsoft.com/office/powerpoint/2010/main" val="41291899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object 9"/>
          <p:cNvSpPr txBox="1">
            <a:spLocks/>
          </p:cNvSpPr>
          <p:nvPr/>
        </p:nvSpPr>
        <p:spPr>
          <a:xfrm>
            <a:off x="7791787" y="184666"/>
            <a:ext cx="4389120" cy="320601"/>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100"/>
              </a:spcBef>
            </a:pPr>
            <a:r>
              <a:rPr lang="ja-JP" altLang="en-US" sz="2000" b="1" spc="-40" dirty="0">
                <a:latin typeface="Meiryo UI" panose="020B0604030504040204" pitchFamily="50" charset="-128"/>
                <a:ea typeface="Meiryo UI" panose="020B0604030504040204" pitchFamily="50" charset="-128"/>
              </a:rPr>
              <a:t>ショウジョウバエの脳</a:t>
            </a:r>
            <a:endParaRPr lang="ja-JP" altLang="en-US" sz="2000" b="1" dirty="0">
              <a:latin typeface="Meiryo UI" panose="020B0604030504040204" pitchFamily="50" charset="-128"/>
              <a:ea typeface="Meiryo UI" panose="020B0604030504040204" pitchFamily="50" charset="-128"/>
            </a:endParaRPr>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5884" y="647700"/>
            <a:ext cx="3810000" cy="3149600"/>
          </a:xfrm>
          <a:prstGeom prst="rect">
            <a:avLst/>
          </a:prstGeom>
        </p:spPr>
      </p:pic>
      <p:pic>
        <p:nvPicPr>
          <p:cNvPr id="3" name="図 2"/>
          <p:cNvPicPr>
            <a:picLocks noChangeAspect="1"/>
          </p:cNvPicPr>
          <p:nvPr/>
        </p:nvPicPr>
        <p:blipFill>
          <a:blip r:embed="rId4"/>
          <a:stretch>
            <a:fillRect/>
          </a:stretch>
        </p:blipFill>
        <p:spPr>
          <a:xfrm>
            <a:off x="8431644" y="1012825"/>
            <a:ext cx="3705225" cy="2419350"/>
          </a:xfrm>
          <a:prstGeom prst="rect">
            <a:avLst/>
          </a:prstGeom>
        </p:spPr>
      </p:pic>
      <p:cxnSp>
        <p:nvCxnSpPr>
          <p:cNvPr id="5" name="直線コネクタ 4"/>
          <p:cNvCxnSpPr/>
          <p:nvPr/>
        </p:nvCxnSpPr>
        <p:spPr>
          <a:xfrm flipH="1" flipV="1">
            <a:off x="8065884" y="647700"/>
            <a:ext cx="836816" cy="122809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flipH="1">
            <a:off x="8065884" y="2374900"/>
            <a:ext cx="836816" cy="14224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8650084" y="3321050"/>
            <a:ext cx="2672526" cy="230832"/>
          </a:xfrm>
          <a:prstGeom prst="rect">
            <a:avLst/>
          </a:prstGeom>
        </p:spPr>
        <p:txBody>
          <a:bodyPr wrap="none">
            <a:spAutoFit/>
          </a:bodyPr>
          <a:lstStyle/>
          <a:p>
            <a:r>
              <a:rPr lang="en-US" altLang="ja-JP" sz="900">
                <a:latin typeface="Meiryo UI" panose="020B0604030504040204" pitchFamily="50" charset="-128"/>
                <a:ea typeface="Meiryo UI" panose="020B0604030504040204" pitchFamily="50" charset="-128"/>
              </a:rPr>
              <a:t>https://www.biophys.jp/dl/journal/50-6.pdf</a:t>
            </a:r>
            <a:endParaRPr lang="ja-JP" altLang="en-US" sz="900" dirty="0">
              <a:latin typeface="Meiryo UI" panose="020B0604030504040204" pitchFamily="50" charset="-128"/>
              <a:ea typeface="Meiryo UI" panose="020B0604030504040204" pitchFamily="50" charset="-128"/>
            </a:endParaRPr>
          </a:p>
        </p:txBody>
      </p:sp>
      <p:sp>
        <p:nvSpPr>
          <p:cNvPr id="19" name="正方形/長方形 18"/>
          <p:cNvSpPr/>
          <p:nvPr/>
        </p:nvSpPr>
        <p:spPr>
          <a:xfrm>
            <a:off x="5213935" y="3764798"/>
            <a:ext cx="1980029" cy="230832"/>
          </a:xfrm>
          <a:prstGeom prst="rect">
            <a:avLst/>
          </a:prstGeom>
        </p:spPr>
        <p:txBody>
          <a:bodyPr wrap="none">
            <a:spAutoFit/>
          </a:bodyPr>
          <a:lstStyle/>
          <a:p>
            <a:r>
              <a:rPr lang="en-US" altLang="ja-JP" sz="900" dirty="0">
                <a:latin typeface="Meiryo UI" panose="020B0604030504040204" pitchFamily="50" charset="-128"/>
                <a:ea typeface="Meiryo UI" panose="020B0604030504040204" pitchFamily="50" charset="-128"/>
              </a:rPr>
              <a:t>https://lne.st/2015/07/17/itoh/</a:t>
            </a:r>
            <a:endParaRPr lang="ja-JP" altLang="en-US" sz="900" dirty="0">
              <a:latin typeface="Meiryo UI" panose="020B0604030504040204" pitchFamily="50" charset="-128"/>
              <a:ea typeface="Meiryo UI" panose="020B0604030504040204" pitchFamily="50" charset="-128"/>
            </a:endParaRPr>
          </a:p>
        </p:txBody>
      </p:sp>
      <p:sp>
        <p:nvSpPr>
          <p:cNvPr id="4" name="テキスト ボックス 3"/>
          <p:cNvSpPr txBox="1"/>
          <p:nvPr/>
        </p:nvSpPr>
        <p:spPr>
          <a:xfrm>
            <a:off x="8992867" y="510508"/>
            <a:ext cx="1955800" cy="523220"/>
          </a:xfrm>
          <a:prstGeom prst="rect">
            <a:avLst/>
          </a:prstGeom>
          <a:noFill/>
        </p:spPr>
        <p:txBody>
          <a:bodyPr wrap="square" rtlCol="0">
            <a:spAutoFit/>
          </a:bodyPr>
          <a:lstStyle/>
          <a:p>
            <a:pPr algn="ctr"/>
            <a:r>
              <a:rPr kumimoji="1" lang="ja-JP" altLang="en-US" sz="1400" dirty="0">
                <a:latin typeface="Meiryo UI" panose="020B0604030504040204" pitchFamily="50" charset="-128"/>
                <a:ea typeface="Meiryo UI" panose="020B0604030504040204" pitchFamily="50" charset="-128"/>
              </a:rPr>
              <a:t>ショウジョウバエの脳は</a:t>
            </a:r>
            <a:endParaRPr kumimoji="1" lang="en-US" altLang="ja-JP" sz="1400" dirty="0">
              <a:latin typeface="Meiryo UI" panose="020B0604030504040204" pitchFamily="50" charset="-128"/>
              <a:ea typeface="Meiryo UI" panose="020B0604030504040204" pitchFamily="50" charset="-128"/>
            </a:endParaRPr>
          </a:p>
          <a:p>
            <a:pPr algn="ctr"/>
            <a:r>
              <a:rPr kumimoji="1" lang="ja-JP" altLang="en-US" sz="1400" dirty="0">
                <a:latin typeface="Meiryo UI" panose="020B0604030504040204" pitchFamily="50" charset="-128"/>
                <a:ea typeface="Meiryo UI" panose="020B0604030504040204" pitchFamily="50" charset="-128"/>
              </a:rPr>
              <a:t>直径</a:t>
            </a:r>
            <a:r>
              <a:rPr kumimoji="1" lang="en-US" altLang="ja-JP" sz="1400" dirty="0">
                <a:latin typeface="Meiryo UI" panose="020B0604030504040204" pitchFamily="50" charset="-128"/>
                <a:ea typeface="Meiryo UI" panose="020B0604030504040204" pitchFamily="50" charset="-128"/>
              </a:rPr>
              <a:t>300</a:t>
            </a:r>
            <a:r>
              <a:rPr kumimoji="1" lang="ja-JP" altLang="en-US" sz="1400" dirty="0">
                <a:latin typeface="Meiryo UI" panose="020B0604030504040204" pitchFamily="50" charset="-128"/>
                <a:ea typeface="Meiryo UI" panose="020B0604030504040204" pitchFamily="50" charset="-128"/>
              </a:rPr>
              <a:t>ミクロン</a:t>
            </a:r>
          </a:p>
        </p:txBody>
      </p:sp>
      <p:pic>
        <p:nvPicPr>
          <p:cNvPr id="10" name="図 9"/>
          <p:cNvPicPr>
            <a:picLocks noChangeAspect="1"/>
          </p:cNvPicPr>
          <p:nvPr/>
        </p:nvPicPr>
        <p:blipFill>
          <a:blip r:embed="rId5"/>
          <a:stretch>
            <a:fillRect/>
          </a:stretch>
        </p:blipFill>
        <p:spPr>
          <a:xfrm>
            <a:off x="1490044" y="290507"/>
            <a:ext cx="1377509" cy="446415"/>
          </a:xfrm>
          <a:prstGeom prst="rect">
            <a:avLst/>
          </a:prstGeom>
        </p:spPr>
      </p:pic>
      <p:sp>
        <p:nvSpPr>
          <p:cNvPr id="13" name="正方形/長方形 12"/>
          <p:cNvSpPr/>
          <p:nvPr/>
        </p:nvSpPr>
        <p:spPr>
          <a:xfrm>
            <a:off x="0" y="792163"/>
            <a:ext cx="4180954" cy="507831"/>
          </a:xfrm>
          <a:prstGeom prst="rect">
            <a:avLst/>
          </a:prstGeom>
        </p:spPr>
        <p:txBody>
          <a:bodyPr wrap="square">
            <a:spAutoFit/>
          </a:bodyPr>
          <a:lstStyle/>
          <a:p>
            <a:r>
              <a:rPr lang="en-US" altLang="ja-JP" sz="900" dirty="0">
                <a:latin typeface="Meiryo UI" panose="020B0604030504040204" pitchFamily="50" charset="-128"/>
                <a:ea typeface="Meiryo UI" panose="020B0604030504040204" pitchFamily="50" charset="-128"/>
              </a:rPr>
              <a:t>images. Credit: Z. Zheng et al./</a:t>
            </a:r>
            <a:r>
              <a:rPr lang="en-US" altLang="ja-JP" sz="900" i="1" dirty="0">
                <a:latin typeface="Meiryo UI" panose="020B0604030504040204" pitchFamily="50" charset="-128"/>
                <a:ea typeface="Meiryo UI" panose="020B0604030504040204" pitchFamily="50" charset="-128"/>
              </a:rPr>
              <a:t>Cell</a:t>
            </a:r>
            <a:r>
              <a:rPr lang="en-US" altLang="ja-JP" sz="900" dirty="0">
                <a:latin typeface="Meiryo UI" panose="020B0604030504040204" pitchFamily="50" charset="-128"/>
                <a:ea typeface="Meiryo UI" panose="020B0604030504040204" pitchFamily="50" charset="-128"/>
              </a:rPr>
              <a:t> 2018</a:t>
            </a:r>
          </a:p>
          <a:p>
            <a:r>
              <a:rPr lang="en-US" altLang="ja-JP" sz="900" dirty="0">
                <a:latin typeface="Meiryo UI" panose="020B0604030504040204" pitchFamily="50" charset="-128"/>
                <a:ea typeface="Meiryo UI" panose="020B0604030504040204" pitchFamily="50" charset="-128"/>
              </a:rPr>
              <a:t>https://www.hhmi.org/news/complete-fly-brain-imaged-at-nanoscale-resolution</a:t>
            </a:r>
            <a:endParaRPr lang="ja-JP" altLang="en-US" sz="900" dirty="0">
              <a:latin typeface="Meiryo UI" panose="020B0604030504040204" pitchFamily="50" charset="-128"/>
              <a:ea typeface="Meiryo UI" panose="020B0604030504040204" pitchFamily="50" charset="-128"/>
            </a:endParaRPr>
          </a:p>
        </p:txBody>
      </p:sp>
      <p:pic>
        <p:nvPicPr>
          <p:cNvPr id="15" name="図 14"/>
          <p:cNvPicPr>
            <a:picLocks noChangeAspect="1"/>
          </p:cNvPicPr>
          <p:nvPr/>
        </p:nvPicPr>
        <p:blipFill>
          <a:blip r:embed="rId6"/>
          <a:stretch>
            <a:fillRect/>
          </a:stretch>
        </p:blipFill>
        <p:spPr>
          <a:xfrm>
            <a:off x="67222" y="1266955"/>
            <a:ext cx="4139132" cy="2536265"/>
          </a:xfrm>
          <a:prstGeom prst="rect">
            <a:avLst/>
          </a:prstGeom>
        </p:spPr>
      </p:pic>
      <p:pic>
        <p:nvPicPr>
          <p:cNvPr id="20" name="Picture 8" descr="C:\Users\D0198\Desktop\和コンテンツ\1_haru\haru_01\PNG\h_parts14\h_parts14_3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5594" y="4092950"/>
            <a:ext cx="841494" cy="841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テキスト ボックス 17"/>
          <p:cNvSpPr txBox="1"/>
          <p:nvPr/>
        </p:nvSpPr>
        <p:spPr>
          <a:xfrm>
            <a:off x="911581" y="4234085"/>
            <a:ext cx="10866761" cy="646331"/>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ハワード・ヒューズ医学研究所</a:t>
            </a:r>
            <a:r>
              <a:rPr kumimoji="1"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Howard Hughes Medical Institute’s </a:t>
            </a:r>
            <a:r>
              <a:rPr kumimoji="1" lang="en-US" altLang="ja-JP" sz="1400" dirty="0">
                <a:latin typeface="Meiryo UI" panose="020B0604030504040204" pitchFamily="50" charset="-128"/>
                <a:ea typeface="Meiryo UI" panose="020B0604030504040204" pitchFamily="50" charset="-128"/>
              </a:rPr>
              <a:t>:HHMI</a:t>
            </a:r>
            <a:r>
              <a:rPr kumimoji="1" lang="ja-JP" altLang="en-US" sz="1400" dirty="0">
                <a:latin typeface="Meiryo UI" panose="020B0604030504040204" pitchFamily="50" charset="-128"/>
                <a:ea typeface="Meiryo UI" panose="020B0604030504040204" pitchFamily="50" charset="-128"/>
              </a:rPr>
              <a:t>）</a:t>
            </a:r>
            <a:r>
              <a:rPr kumimoji="1" lang="ja-JP" altLang="en-US" dirty="0">
                <a:latin typeface="Meiryo UI" panose="020B0604030504040204" pitchFamily="50" charset="-128"/>
                <a:ea typeface="Meiryo UI" panose="020B0604030504040204" pitchFamily="50" charset="-128"/>
              </a:rPr>
              <a:t>では、ショウジョウバエの脳を</a:t>
            </a:r>
            <a:r>
              <a:rPr kumimoji="1" lang="en-US" altLang="ja-JP" dirty="0">
                <a:latin typeface="Meiryo UI" panose="020B0604030504040204" pitchFamily="50" charset="-128"/>
                <a:ea typeface="Meiryo UI" panose="020B0604030504040204" pitchFamily="50" charset="-128"/>
              </a:rPr>
              <a:t>50</a:t>
            </a:r>
            <a:r>
              <a:rPr kumimoji="1" lang="ja-JP" altLang="en-US" dirty="0">
                <a:latin typeface="Meiryo UI" panose="020B0604030504040204" pitchFamily="50" charset="-128"/>
                <a:ea typeface="Meiryo UI" panose="020B0604030504040204" pitchFamily="50" charset="-128"/>
              </a:rPr>
              <a:t>ナノメートルにスライスし、電子顕微鏡で写真を撮り、その画像をコンピュータで処理し、ニューロンの</a:t>
            </a:r>
            <a:r>
              <a:rPr lang="ja-JP" altLang="en-US" dirty="0">
                <a:latin typeface="Meiryo UI" panose="020B0604030504040204" pitchFamily="50" charset="-128"/>
                <a:ea typeface="Meiryo UI" panose="020B0604030504040204" pitchFamily="50" charset="-128"/>
              </a:rPr>
              <a:t>配線を再現する作業を続けている。</a:t>
            </a:r>
            <a:endParaRPr kumimoji="1" lang="ja-JP" altLang="en-US" dirty="0">
              <a:latin typeface="Meiryo UI" panose="020B0604030504040204" pitchFamily="50" charset="-128"/>
              <a:ea typeface="Meiryo UI" panose="020B0604030504040204" pitchFamily="50" charset="-128"/>
            </a:endParaRPr>
          </a:p>
        </p:txBody>
      </p:sp>
      <p:sp>
        <p:nvSpPr>
          <p:cNvPr id="21" name="テキスト ボックス 20"/>
          <p:cNvSpPr txBox="1"/>
          <p:nvPr/>
        </p:nvSpPr>
        <p:spPr>
          <a:xfrm>
            <a:off x="10284256" y="4123384"/>
            <a:ext cx="1704295" cy="200055"/>
          </a:xfrm>
          <a:prstGeom prst="rect">
            <a:avLst/>
          </a:prstGeom>
          <a:noFill/>
        </p:spPr>
        <p:txBody>
          <a:bodyPr wrap="square" rtlCol="0">
            <a:spAutoFit/>
          </a:bodyPr>
          <a:lstStyle/>
          <a:p>
            <a:r>
              <a:rPr kumimoji="1" lang="ja-JP" altLang="en-US" sz="700" dirty="0">
                <a:latin typeface="Meiryo UI" panose="020B0604030504040204" pitchFamily="50" charset="-128"/>
                <a:ea typeface="Meiryo UI" panose="020B0604030504040204" pitchFamily="50" charset="-128"/>
              </a:rPr>
              <a:t>ナノ（</a:t>
            </a:r>
            <a:r>
              <a:rPr kumimoji="1" lang="en-US" altLang="ja-JP" sz="700" dirty="0" err="1">
                <a:latin typeface="Meiryo UI" panose="020B0604030504040204" pitchFamily="50" charset="-128"/>
                <a:ea typeface="Meiryo UI" panose="020B0604030504040204" pitchFamily="50" charset="-128"/>
              </a:rPr>
              <a:t>Nano</a:t>
            </a:r>
            <a:r>
              <a:rPr kumimoji="1" lang="ja-JP" altLang="en-US" sz="700" dirty="0">
                <a:latin typeface="Meiryo UI" panose="020B0604030504040204" pitchFamily="50" charset="-128"/>
                <a:ea typeface="Meiryo UI" panose="020B0604030504040204" pitchFamily="50" charset="-128"/>
              </a:rPr>
              <a:t>）は</a:t>
            </a:r>
            <a:r>
              <a:rPr kumimoji="1" lang="en-US" altLang="ja-JP" sz="700" dirty="0">
                <a:latin typeface="Meiryo UI" panose="020B0604030504040204" pitchFamily="50" charset="-128"/>
                <a:ea typeface="Meiryo UI" panose="020B0604030504040204" pitchFamily="50" charset="-128"/>
              </a:rPr>
              <a:t>10</a:t>
            </a:r>
            <a:r>
              <a:rPr kumimoji="1" lang="ja-JP" altLang="en-US" sz="700" dirty="0">
                <a:latin typeface="Meiryo UI" panose="020B0604030504040204" pitchFamily="50" charset="-128"/>
                <a:ea typeface="Meiryo UI" panose="020B0604030504040204" pitchFamily="50" charset="-128"/>
              </a:rPr>
              <a:t>億分の</a:t>
            </a:r>
            <a:r>
              <a:rPr kumimoji="1" lang="en-US" altLang="ja-JP" sz="700" dirty="0">
                <a:latin typeface="Meiryo UI" panose="020B0604030504040204" pitchFamily="50" charset="-128"/>
                <a:ea typeface="Meiryo UI" panose="020B0604030504040204" pitchFamily="50" charset="-128"/>
              </a:rPr>
              <a:t>1</a:t>
            </a:r>
            <a:endParaRPr kumimoji="1" lang="ja-JP" altLang="en-US" sz="700" dirty="0">
              <a:latin typeface="Meiryo UI" panose="020B0604030504040204" pitchFamily="50" charset="-128"/>
              <a:ea typeface="Meiryo UI" panose="020B0604030504040204" pitchFamily="50" charset="-128"/>
            </a:endParaRPr>
          </a:p>
        </p:txBody>
      </p:sp>
      <p:pic>
        <p:nvPicPr>
          <p:cNvPr id="23" name="Picture 8" descr="C:\Users\D0198\Desktop\和コンテンツ\1_haru\haru_01\PNG\h_parts14\h_parts14_3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3822" y="4991117"/>
            <a:ext cx="841494" cy="841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テキスト ボックス 23"/>
          <p:cNvSpPr txBox="1"/>
          <p:nvPr/>
        </p:nvSpPr>
        <p:spPr>
          <a:xfrm>
            <a:off x="911582" y="5121123"/>
            <a:ext cx="10681704" cy="646331"/>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現在は、走査型電子顕微鏡で毎秒</a:t>
            </a:r>
            <a:r>
              <a:rPr lang="en-US" altLang="ja-JP" dirty="0">
                <a:latin typeface="Meiryo UI" panose="020B0604030504040204" pitchFamily="50" charset="-128"/>
                <a:ea typeface="Meiryo UI" panose="020B0604030504040204" pitchFamily="50" charset="-128"/>
              </a:rPr>
              <a:t>1,000</a:t>
            </a:r>
            <a:r>
              <a:rPr kumimoji="1" lang="ja-JP" altLang="en-US" dirty="0">
                <a:latin typeface="Meiryo UI" panose="020B0604030504040204" pitchFamily="50" charset="-128"/>
                <a:ea typeface="Meiryo UI" panose="020B0604030504040204" pitchFamily="50" charset="-128"/>
              </a:rPr>
              <a:t>万画素で撮影</a:t>
            </a:r>
            <a:r>
              <a:rPr lang="ja-JP" altLang="en-US" dirty="0">
                <a:latin typeface="Meiryo UI" panose="020B0604030504040204" pitchFamily="50" charset="-128"/>
                <a:ea typeface="Meiryo UI" panose="020B0604030504040204" pitchFamily="50" charset="-128"/>
              </a:rPr>
              <a:t>。今後は、毎秒</a:t>
            </a:r>
            <a:r>
              <a:rPr lang="en-US" altLang="ja-JP" dirty="0">
                <a:latin typeface="Meiryo UI" panose="020B0604030504040204" pitchFamily="50" charset="-128"/>
                <a:ea typeface="Meiryo UI" panose="020B0604030504040204" pitchFamily="50" charset="-128"/>
              </a:rPr>
              <a:t>100</a:t>
            </a:r>
            <a:r>
              <a:rPr lang="ja-JP" altLang="en-US" dirty="0">
                <a:latin typeface="Meiryo UI" panose="020B0604030504040204" pitchFamily="50" charset="-128"/>
                <a:ea typeface="Meiryo UI" panose="020B0604030504040204" pitchFamily="50" charset="-128"/>
              </a:rPr>
              <a:t>億画素の電子顕微鏡で撮影し、全てのニューロンの配線可視化を加速させる。</a:t>
            </a:r>
            <a:r>
              <a:rPr lang="en-US" altLang="ja-JP" dirty="0">
                <a:latin typeface="Meiryo UI" panose="020B0604030504040204" pitchFamily="50" charset="-128"/>
                <a:ea typeface="Meiryo UI" panose="020B0604030504040204" pitchFamily="50" charset="-128"/>
              </a:rPr>
              <a:t>1</a:t>
            </a:r>
            <a:r>
              <a:rPr lang="ja-JP" altLang="en-US" dirty="0">
                <a:latin typeface="Meiryo UI" panose="020B0604030504040204" pitchFamily="50" charset="-128"/>
                <a:ea typeface="Meiryo UI" panose="020B0604030504040204" pitchFamily="50" charset="-128"/>
              </a:rPr>
              <a:t>日当たり</a:t>
            </a:r>
            <a:r>
              <a:rPr lang="en-US" altLang="ja-JP" u="sng" dirty="0">
                <a:latin typeface="Meiryo UI" panose="020B0604030504040204" pitchFamily="50" charset="-128"/>
                <a:ea typeface="Meiryo UI" panose="020B0604030504040204" pitchFamily="50" charset="-128"/>
              </a:rPr>
              <a:t>1</a:t>
            </a:r>
            <a:r>
              <a:rPr lang="ja-JP" altLang="en-US" u="sng" dirty="0">
                <a:latin typeface="Meiryo UI" panose="020B0604030504040204" pitchFamily="50" charset="-128"/>
                <a:ea typeface="Meiryo UI" panose="020B0604030504040204" pitchFamily="50" charset="-128"/>
              </a:rPr>
              <a:t>ペタバイト</a:t>
            </a:r>
            <a:r>
              <a:rPr lang="ja-JP" altLang="en-US" dirty="0">
                <a:latin typeface="Meiryo UI" panose="020B0604030504040204" pitchFamily="50" charset="-128"/>
                <a:ea typeface="Meiryo UI" panose="020B0604030504040204" pitchFamily="50" charset="-128"/>
              </a:rPr>
              <a:t>のデータ量となり、将にビッグデータ。</a:t>
            </a:r>
            <a:endParaRPr kumimoji="1" lang="ja-JP" altLang="en-US" dirty="0">
              <a:latin typeface="Meiryo UI" panose="020B0604030504040204" pitchFamily="50" charset="-128"/>
              <a:ea typeface="Meiryo UI" panose="020B0604030504040204" pitchFamily="50" charset="-128"/>
            </a:endParaRPr>
          </a:p>
        </p:txBody>
      </p:sp>
      <p:sp>
        <p:nvSpPr>
          <p:cNvPr id="22" name="正方形/長方形 21"/>
          <p:cNvSpPr/>
          <p:nvPr/>
        </p:nvSpPr>
        <p:spPr>
          <a:xfrm>
            <a:off x="1096941" y="101814"/>
            <a:ext cx="2202973" cy="230832"/>
          </a:xfrm>
          <a:prstGeom prst="rect">
            <a:avLst/>
          </a:prstGeom>
        </p:spPr>
        <p:txBody>
          <a:bodyPr wrap="square">
            <a:spAutoFit/>
          </a:bodyPr>
          <a:lstStyle/>
          <a:p>
            <a:pPr algn="ctr"/>
            <a:r>
              <a:rPr lang="en-US" altLang="ja-JP" sz="900" dirty="0">
                <a:latin typeface="Meiryo UI" panose="020B0604030504040204" pitchFamily="50" charset="-128"/>
                <a:ea typeface="Meiryo UI" panose="020B0604030504040204" pitchFamily="50" charset="-128"/>
              </a:rPr>
              <a:t>https://www.hhmi.org/</a:t>
            </a:r>
            <a:endParaRPr lang="ja-JP" altLang="en-US" sz="900" dirty="0">
              <a:latin typeface="Meiryo UI" panose="020B0604030504040204" pitchFamily="50" charset="-128"/>
              <a:ea typeface="Meiryo UI" panose="020B0604030504040204" pitchFamily="50" charset="-128"/>
            </a:endParaRPr>
          </a:p>
        </p:txBody>
      </p:sp>
      <p:pic>
        <p:nvPicPr>
          <p:cNvPr id="26" name="Picture 8" descr="C:\Users\D0198\Desktop\和コンテンツ\1_haru\haru_01\PNG\h_parts14\h_parts14_3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5594" y="5889284"/>
            <a:ext cx="841494" cy="841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テキスト ボックス 26"/>
          <p:cNvSpPr txBox="1"/>
          <p:nvPr/>
        </p:nvSpPr>
        <p:spPr>
          <a:xfrm>
            <a:off x="1017088" y="6125365"/>
            <a:ext cx="10681704" cy="369332"/>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ショウジョウバエのニューロン可視化を全て終了するには、約</a:t>
            </a:r>
            <a:r>
              <a:rPr kumimoji="1" lang="en-US" altLang="ja-JP" dirty="0">
                <a:latin typeface="Meiryo UI" panose="020B0604030504040204" pitchFamily="50" charset="-128"/>
                <a:ea typeface="Meiryo UI" panose="020B0604030504040204" pitchFamily="50" charset="-128"/>
              </a:rPr>
              <a:t>20</a:t>
            </a:r>
            <a:r>
              <a:rPr kumimoji="1" lang="ja-JP" altLang="en-US" dirty="0">
                <a:latin typeface="Meiryo UI" panose="020B0604030504040204" pitchFamily="50" charset="-128"/>
                <a:ea typeface="Meiryo UI" panose="020B0604030504040204" pitchFamily="50" charset="-128"/>
              </a:rPr>
              <a:t>年の時間が掛りそう・・・</a:t>
            </a:r>
          </a:p>
        </p:txBody>
      </p:sp>
      <p:sp>
        <p:nvSpPr>
          <p:cNvPr id="25" name="正方形/長方形 24"/>
          <p:cNvSpPr/>
          <p:nvPr/>
        </p:nvSpPr>
        <p:spPr>
          <a:xfrm>
            <a:off x="5510860" y="5656810"/>
            <a:ext cx="1285929" cy="215444"/>
          </a:xfrm>
          <a:prstGeom prst="rect">
            <a:avLst/>
          </a:prstGeom>
        </p:spPr>
        <p:txBody>
          <a:bodyPr wrap="none">
            <a:spAutoFit/>
          </a:bodyPr>
          <a:lstStyle/>
          <a:p>
            <a:r>
              <a:rPr lang="en-US" altLang="ja-JP" sz="800" dirty="0">
                <a:latin typeface="Meiryo UI" panose="020B0604030504040204" pitchFamily="50" charset="-128"/>
                <a:ea typeface="Meiryo UI" panose="020B0604030504040204" pitchFamily="50" charset="-128"/>
              </a:rPr>
              <a:t>1Peta</a:t>
            </a:r>
            <a:r>
              <a:rPr lang="ja-JP" altLang="en-US" sz="800" dirty="0">
                <a:latin typeface="Meiryo UI" panose="020B0604030504040204" pitchFamily="50" charset="-128"/>
                <a:ea typeface="Meiryo UI" panose="020B0604030504040204" pitchFamily="50" charset="-128"/>
              </a:rPr>
              <a:t>は、</a:t>
            </a:r>
            <a:r>
              <a:rPr lang="en-US" altLang="ja-JP" sz="800" dirty="0">
                <a:latin typeface="Meiryo UI" panose="020B0604030504040204" pitchFamily="50" charset="-128"/>
                <a:ea typeface="Meiryo UI" panose="020B0604030504040204" pitchFamily="50" charset="-128"/>
              </a:rPr>
              <a:t>1,000</a:t>
            </a:r>
            <a:r>
              <a:rPr lang="ja-JP" altLang="en-US" sz="800" dirty="0">
                <a:latin typeface="Meiryo UI" panose="020B0604030504040204" pitchFamily="50" charset="-128"/>
                <a:ea typeface="Meiryo UI" panose="020B0604030504040204" pitchFamily="50" charset="-128"/>
              </a:rPr>
              <a:t>兆バイト </a:t>
            </a:r>
          </a:p>
        </p:txBody>
      </p:sp>
      <p:sp>
        <p:nvSpPr>
          <p:cNvPr id="29" name="テキスト ボックス 28"/>
          <p:cNvSpPr txBox="1"/>
          <p:nvPr/>
        </p:nvSpPr>
        <p:spPr>
          <a:xfrm>
            <a:off x="8349343" y="1046078"/>
            <a:ext cx="3586624" cy="307777"/>
          </a:xfrm>
          <a:prstGeom prst="rect">
            <a:avLst/>
          </a:prstGeom>
          <a:noFill/>
        </p:spPr>
        <p:txBody>
          <a:bodyPr wrap="square" rtlCol="0">
            <a:spAutoFit/>
          </a:bodyPr>
          <a:lstStyle/>
          <a:p>
            <a:pPr algn="ctr"/>
            <a:r>
              <a:rPr kumimoji="1" lang="ja-JP" altLang="en-US" sz="1400" dirty="0">
                <a:latin typeface="Meiryo UI" panose="020B0604030504040204" pitchFamily="50" charset="-128"/>
                <a:ea typeface="Meiryo UI" panose="020B0604030504040204" pitchFamily="50" charset="-128"/>
              </a:rPr>
              <a:t>ショウジョウバエのニューロンは約</a:t>
            </a:r>
            <a:r>
              <a:rPr kumimoji="1" lang="en-US" altLang="ja-JP" sz="1400" dirty="0">
                <a:latin typeface="Meiryo UI" panose="020B0604030504040204" pitchFamily="50" charset="-128"/>
                <a:ea typeface="Meiryo UI" panose="020B0604030504040204" pitchFamily="50" charset="-128"/>
              </a:rPr>
              <a:t>15</a:t>
            </a:r>
            <a:r>
              <a:rPr kumimoji="1" lang="ja-JP" altLang="en-US" sz="1400" dirty="0">
                <a:latin typeface="Meiryo UI" panose="020B0604030504040204" pitchFamily="50" charset="-128"/>
                <a:ea typeface="Meiryo UI" panose="020B0604030504040204" pitchFamily="50" charset="-128"/>
              </a:rPr>
              <a:t>万</a:t>
            </a:r>
          </a:p>
        </p:txBody>
      </p:sp>
      <p:sp>
        <p:nvSpPr>
          <p:cNvPr id="30" name="正方形/長方形 29"/>
          <p:cNvSpPr/>
          <p:nvPr/>
        </p:nvSpPr>
        <p:spPr>
          <a:xfrm>
            <a:off x="0" y="0"/>
            <a:ext cx="12192000" cy="584775"/>
          </a:xfrm>
          <a:prstGeom prst="rect">
            <a:avLst/>
          </a:prstGeom>
        </p:spPr>
        <p:txBody>
          <a:bodyPr wrap="square">
            <a:spAutoFit/>
          </a:bodyPr>
          <a:lstStyle/>
          <a:p>
            <a:pPr algn="ctr"/>
            <a:r>
              <a:rPr lang="ja-JP" altLang="en-US" sz="3200" b="1" dirty="0">
                <a:latin typeface="Meiryo UI" panose="020B0604030504040204" pitchFamily="50" charset="-128"/>
                <a:ea typeface="Meiryo UI" panose="020B0604030504040204" pitchFamily="50" charset="-128"/>
              </a:rPr>
              <a:t>ハワード・ヒューズ医学研究所</a:t>
            </a:r>
          </a:p>
        </p:txBody>
      </p:sp>
    </p:spTree>
    <p:extLst>
      <p:ext uri="{BB962C8B-B14F-4D97-AF65-F5344CB8AC3E}">
        <p14:creationId xmlns:p14="http://schemas.microsoft.com/office/powerpoint/2010/main" val="38629831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12192000" cy="584775"/>
          </a:xfrm>
          <a:prstGeom prst="rect">
            <a:avLst/>
          </a:prstGeom>
        </p:spPr>
        <p:txBody>
          <a:bodyPr wrap="square">
            <a:spAutoFit/>
          </a:bodyPr>
          <a:lstStyle/>
          <a:p>
            <a:pPr algn="ctr"/>
            <a:r>
              <a:rPr lang="en-US" altLang="ja-JP" sz="3200" b="1" dirty="0">
                <a:latin typeface="Meiryo UI" panose="020B0604030504040204" pitchFamily="50" charset="-128"/>
                <a:ea typeface="Meiryo UI" panose="020B0604030504040204" pitchFamily="50" charset="-128"/>
              </a:rPr>
              <a:t>UK </a:t>
            </a:r>
            <a:r>
              <a:rPr lang="en-US" altLang="ja-JP" sz="3200" b="1" dirty="0" err="1">
                <a:latin typeface="Meiryo UI" panose="020B0604030504040204" pitchFamily="50" charset="-128"/>
                <a:ea typeface="Meiryo UI" panose="020B0604030504040204" pitchFamily="50" charset="-128"/>
              </a:rPr>
              <a:t>BioBank</a:t>
            </a:r>
            <a:endParaRPr lang="ja-JP" altLang="en-US" sz="3200" b="1" dirty="0">
              <a:latin typeface="Meiryo UI" panose="020B0604030504040204" pitchFamily="50" charset="-128"/>
              <a:ea typeface="Meiryo UI" panose="020B0604030504040204" pitchFamily="50" charset="-128"/>
            </a:endParaRPr>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5325" y="131726"/>
            <a:ext cx="3333750" cy="800100"/>
          </a:xfrm>
          <a:prstGeom prst="rect">
            <a:avLst/>
          </a:prstGeom>
          <a:solidFill>
            <a:schemeClr val="accent5">
              <a:lumMod val="75000"/>
            </a:schemeClr>
          </a:solidFill>
        </p:spPr>
      </p:pic>
      <p:sp>
        <p:nvSpPr>
          <p:cNvPr id="5" name="正方形/長方形 4"/>
          <p:cNvSpPr/>
          <p:nvPr/>
        </p:nvSpPr>
        <p:spPr>
          <a:xfrm>
            <a:off x="8580863" y="931826"/>
            <a:ext cx="2310248"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https://www.ukbiobank.ac.uk/</a:t>
            </a:r>
            <a:endParaRPr lang="ja-JP" altLang="en-US" sz="1100" dirty="0">
              <a:latin typeface="Meiryo UI" panose="020B0604030504040204" pitchFamily="50" charset="-128"/>
              <a:ea typeface="Meiryo UI" panose="020B0604030504040204" pitchFamily="50" charset="-128"/>
            </a:endParaRPr>
          </a:p>
        </p:txBody>
      </p:sp>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94" y="2701289"/>
            <a:ext cx="2719817" cy="3603757"/>
          </a:xfrm>
          <a:prstGeom prst="rect">
            <a:avLst/>
          </a:prstGeom>
        </p:spPr>
      </p:pic>
      <p:pic>
        <p:nvPicPr>
          <p:cNvPr id="10" name="図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08432" y="1156275"/>
            <a:ext cx="4563048" cy="5480728"/>
          </a:xfrm>
          <a:prstGeom prst="rect">
            <a:avLst/>
          </a:prstGeom>
        </p:spPr>
      </p:pic>
      <p:sp>
        <p:nvSpPr>
          <p:cNvPr id="11" name="正方形/長方形 10"/>
          <p:cNvSpPr/>
          <p:nvPr/>
        </p:nvSpPr>
        <p:spPr>
          <a:xfrm>
            <a:off x="8141583" y="6638517"/>
            <a:ext cx="3740126" cy="215444"/>
          </a:xfrm>
          <a:prstGeom prst="rect">
            <a:avLst/>
          </a:prstGeom>
        </p:spPr>
        <p:txBody>
          <a:bodyPr wrap="none">
            <a:spAutoFit/>
          </a:bodyPr>
          <a:lstStyle/>
          <a:p>
            <a:r>
              <a:rPr lang="en-US" altLang="ja-JP" sz="800" dirty="0">
                <a:latin typeface="Meiryo UI" panose="020B0604030504040204" pitchFamily="50" charset="-128"/>
                <a:ea typeface="Meiryo UI" panose="020B0604030504040204" pitchFamily="50" charset="-128"/>
              </a:rPr>
              <a:t>(</a:t>
            </a:r>
            <a:r>
              <a:rPr lang="ja-JP" altLang="en-US" sz="800" dirty="0">
                <a:latin typeface="Meiryo UI" panose="020B0604030504040204" pitchFamily="50" charset="-128"/>
                <a:ea typeface="Meiryo UI" panose="020B0604030504040204" pitchFamily="50" charset="-128"/>
              </a:rPr>
              <a:t>出典）</a:t>
            </a:r>
            <a:r>
              <a:rPr lang="en-US" altLang="ja-JP" sz="800" dirty="0">
                <a:latin typeface="Meiryo UI" panose="020B0604030504040204" pitchFamily="50" charset="-128"/>
                <a:ea typeface="Meiryo UI" panose="020B0604030504040204" pitchFamily="50" charset="-128"/>
              </a:rPr>
              <a:t>https://www.nature.com/articles/s41586-018-0579-z/figures/1</a:t>
            </a:r>
            <a:endParaRPr lang="ja-JP" altLang="en-US" sz="800" dirty="0">
              <a:latin typeface="Meiryo UI" panose="020B0604030504040204" pitchFamily="50" charset="-128"/>
              <a:ea typeface="Meiryo UI" panose="020B0604030504040204" pitchFamily="50" charset="-128"/>
            </a:endParaRPr>
          </a:p>
        </p:txBody>
      </p:sp>
      <p:pic>
        <p:nvPicPr>
          <p:cNvPr id="14" name="図 13"/>
          <p:cNvPicPr>
            <a:picLocks noChangeAspect="1"/>
          </p:cNvPicPr>
          <p:nvPr/>
        </p:nvPicPr>
        <p:blipFill>
          <a:blip r:embed="rId6"/>
          <a:stretch>
            <a:fillRect/>
          </a:stretch>
        </p:blipFill>
        <p:spPr>
          <a:xfrm>
            <a:off x="2810038" y="2400301"/>
            <a:ext cx="4818914" cy="4194750"/>
          </a:xfrm>
          <a:prstGeom prst="rect">
            <a:avLst/>
          </a:prstGeom>
        </p:spPr>
      </p:pic>
      <p:sp>
        <p:nvSpPr>
          <p:cNvPr id="15" name="正方形/長方形 14"/>
          <p:cNvSpPr/>
          <p:nvPr/>
        </p:nvSpPr>
        <p:spPr>
          <a:xfrm>
            <a:off x="3378064" y="6567414"/>
            <a:ext cx="3206327" cy="215444"/>
          </a:xfrm>
          <a:prstGeom prst="rect">
            <a:avLst/>
          </a:prstGeom>
        </p:spPr>
        <p:txBody>
          <a:bodyPr wrap="none">
            <a:spAutoFit/>
          </a:bodyPr>
          <a:lstStyle/>
          <a:p>
            <a:r>
              <a:rPr lang="en-US" altLang="ja-JP" sz="800" dirty="0">
                <a:latin typeface="Meiryo UI" panose="020B0604030504040204" pitchFamily="50" charset="-128"/>
                <a:ea typeface="Meiryo UI" panose="020B0604030504040204" pitchFamily="50" charset="-128"/>
              </a:rPr>
              <a:t>(</a:t>
            </a:r>
            <a:r>
              <a:rPr lang="ja-JP" altLang="en-US" sz="800" dirty="0">
                <a:latin typeface="Meiryo UI" panose="020B0604030504040204" pitchFamily="50" charset="-128"/>
                <a:ea typeface="Meiryo UI" panose="020B0604030504040204" pitchFamily="50" charset="-128"/>
              </a:rPr>
              <a:t>出典）</a:t>
            </a:r>
            <a:r>
              <a:rPr lang="en-US" altLang="ja-JP" sz="800" dirty="0">
                <a:latin typeface="Meiryo UI" panose="020B0604030504040204" pitchFamily="50" charset="-128"/>
                <a:ea typeface="Meiryo UI" panose="020B0604030504040204" pitchFamily="50" charset="-128"/>
              </a:rPr>
              <a:t>http://www.nature.com/articles/s41586-018-0571-7</a:t>
            </a:r>
            <a:endParaRPr lang="ja-JP" altLang="en-US" sz="800" dirty="0">
              <a:latin typeface="Meiryo UI" panose="020B0604030504040204" pitchFamily="50" charset="-128"/>
              <a:ea typeface="Meiryo UI" panose="020B0604030504040204" pitchFamily="50" charset="-128"/>
            </a:endParaRPr>
          </a:p>
        </p:txBody>
      </p:sp>
      <p:sp>
        <p:nvSpPr>
          <p:cNvPr id="16" name="テキスト ボックス 15"/>
          <p:cNvSpPr txBox="1"/>
          <p:nvPr/>
        </p:nvSpPr>
        <p:spPr>
          <a:xfrm>
            <a:off x="21767" y="6305046"/>
            <a:ext cx="2692400" cy="307777"/>
          </a:xfrm>
          <a:prstGeom prst="rect">
            <a:avLst/>
          </a:prstGeom>
          <a:noFill/>
        </p:spPr>
        <p:txBody>
          <a:bodyPr wrap="square" rtlCol="0">
            <a:spAutoFit/>
          </a:bodyPr>
          <a:lstStyle/>
          <a:p>
            <a:pPr algn="ctr"/>
            <a:r>
              <a:rPr kumimoji="1" lang="en-US" altLang="ja-JP" sz="1400" dirty="0">
                <a:latin typeface="Meiryo UI" panose="020B0604030504040204" pitchFamily="50" charset="-128"/>
                <a:ea typeface="Meiryo UI" panose="020B0604030504040204" pitchFamily="50" charset="-128"/>
              </a:rPr>
              <a:t>Nature</a:t>
            </a:r>
            <a:r>
              <a:rPr kumimoji="1" lang="ja-JP" altLang="en-US" sz="1400" dirty="0">
                <a:latin typeface="Meiryo UI" panose="020B0604030504040204" pitchFamily="50" charset="-128"/>
                <a:ea typeface="Meiryo UI" panose="020B0604030504040204" pitchFamily="50" charset="-128"/>
              </a:rPr>
              <a:t>　</a:t>
            </a:r>
            <a:r>
              <a:rPr kumimoji="1" lang="en-US" altLang="ja-JP" sz="1400" dirty="0">
                <a:latin typeface="Meiryo UI" panose="020B0604030504040204" pitchFamily="50" charset="-128"/>
                <a:ea typeface="Meiryo UI" panose="020B0604030504040204" pitchFamily="50" charset="-128"/>
              </a:rPr>
              <a:t>2018</a:t>
            </a:r>
            <a:r>
              <a:rPr kumimoji="1" lang="ja-JP" altLang="en-US" sz="1400" dirty="0">
                <a:latin typeface="Meiryo UI" panose="020B0604030504040204" pitchFamily="50" charset="-128"/>
                <a:ea typeface="Meiryo UI" panose="020B0604030504040204" pitchFamily="50" charset="-128"/>
              </a:rPr>
              <a:t>年</a:t>
            </a:r>
            <a:r>
              <a:rPr kumimoji="1" lang="en-US" altLang="ja-JP" sz="1400" dirty="0">
                <a:latin typeface="Meiryo UI" panose="020B0604030504040204" pitchFamily="50" charset="-128"/>
                <a:ea typeface="Meiryo UI" panose="020B0604030504040204" pitchFamily="50" charset="-128"/>
              </a:rPr>
              <a:t>10</a:t>
            </a:r>
            <a:r>
              <a:rPr kumimoji="1" lang="ja-JP" altLang="en-US" sz="1400" dirty="0">
                <a:latin typeface="Meiryo UI" panose="020B0604030504040204" pitchFamily="50" charset="-128"/>
                <a:ea typeface="Meiryo UI" panose="020B0604030504040204" pitchFamily="50" charset="-128"/>
              </a:rPr>
              <a:t>月</a:t>
            </a:r>
            <a:r>
              <a:rPr kumimoji="1" lang="en-US" altLang="ja-JP" sz="1400" dirty="0">
                <a:latin typeface="Meiryo UI" panose="020B0604030504040204" pitchFamily="50" charset="-128"/>
                <a:ea typeface="Meiryo UI" panose="020B0604030504040204" pitchFamily="50" charset="-128"/>
              </a:rPr>
              <a:t>10</a:t>
            </a:r>
            <a:r>
              <a:rPr kumimoji="1" lang="ja-JP" altLang="en-US" sz="1400" dirty="0">
                <a:latin typeface="Meiryo UI" panose="020B0604030504040204" pitchFamily="50" charset="-128"/>
                <a:ea typeface="Meiryo UI" panose="020B0604030504040204" pitchFamily="50" charset="-128"/>
              </a:rPr>
              <a:t>日版</a:t>
            </a:r>
          </a:p>
        </p:txBody>
      </p:sp>
      <p:sp>
        <p:nvSpPr>
          <p:cNvPr id="17" name="正方形/長方形 16"/>
          <p:cNvSpPr/>
          <p:nvPr/>
        </p:nvSpPr>
        <p:spPr>
          <a:xfrm>
            <a:off x="0" y="531776"/>
            <a:ext cx="7628952" cy="1815882"/>
          </a:xfrm>
          <a:prstGeom prst="rect">
            <a:avLst/>
          </a:prstGeom>
        </p:spPr>
        <p:txBody>
          <a:bodyPr wrap="square">
            <a:spAutoFit/>
          </a:bodyPr>
          <a:lstStyle/>
          <a:p>
            <a:r>
              <a:rPr lang="ja-JP" altLang="en-US" sz="1400" dirty="0">
                <a:latin typeface="Meiryo UI" panose="020B0604030504040204" pitchFamily="50" charset="-128"/>
                <a:ea typeface="Meiryo UI" panose="020B0604030504040204" pitchFamily="50" charset="-128"/>
              </a:rPr>
              <a:t>英国のバイオバンクは、</a:t>
            </a:r>
            <a:r>
              <a:rPr lang="en-US" altLang="ja-JP" sz="1400" dirty="0">
                <a:latin typeface="Meiryo UI" panose="020B0604030504040204" pitchFamily="50" charset="-128"/>
                <a:ea typeface="Meiryo UI" panose="020B0604030504040204" pitchFamily="50" charset="-128"/>
              </a:rPr>
              <a:t>40</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69</a:t>
            </a:r>
            <a:r>
              <a:rPr lang="ja-JP" altLang="en-US" sz="1400" dirty="0">
                <a:latin typeface="Meiryo UI" panose="020B0604030504040204" pitchFamily="50" charset="-128"/>
                <a:ea typeface="Meiryo UI" panose="020B0604030504040204" pitchFamily="50" charset="-128"/>
              </a:rPr>
              <a:t>歳の約</a:t>
            </a:r>
            <a:r>
              <a:rPr lang="en-US" altLang="ja-JP" sz="1400" dirty="0">
                <a:latin typeface="Meiryo UI" panose="020B0604030504040204" pitchFamily="50" charset="-128"/>
                <a:ea typeface="Meiryo UI" panose="020B0604030504040204" pitchFamily="50" charset="-128"/>
              </a:rPr>
              <a:t>50</a:t>
            </a:r>
            <a:r>
              <a:rPr lang="ja-JP" altLang="en-US" sz="1400" dirty="0">
                <a:latin typeface="Meiryo UI" panose="020B0604030504040204" pitchFamily="50" charset="-128"/>
                <a:ea typeface="Meiryo UI" panose="020B0604030504040204" pitchFamily="50" charset="-128"/>
              </a:rPr>
              <a:t>万人の血液、尿、唾液の試料の他、遺伝学的データを本人の同意を得て収集し、継続した健康追跡調査を行なっている。脳に就いてもバイオバンクの</a:t>
            </a:r>
            <a:r>
              <a:rPr lang="en-US" altLang="ja-JP" sz="1400" dirty="0">
                <a:latin typeface="Meiryo UI" panose="020B0604030504040204" pitchFamily="50" charset="-128"/>
                <a:ea typeface="Meiryo UI" panose="020B0604030504040204" pitchFamily="50" charset="-128"/>
              </a:rPr>
              <a:t>8428</a:t>
            </a:r>
            <a:r>
              <a:rPr lang="ja-JP" altLang="en-US" sz="1400" dirty="0">
                <a:latin typeface="Meiryo UI" panose="020B0604030504040204" pitchFamily="50" charset="-128"/>
                <a:ea typeface="Meiryo UI" panose="020B0604030504040204" pitchFamily="50" charset="-128"/>
              </a:rPr>
              <a:t>人分のデータセットと、</a:t>
            </a:r>
            <a:r>
              <a:rPr lang="en-US" altLang="ja-JP" sz="1400" dirty="0">
                <a:latin typeface="Meiryo UI" panose="020B0604030504040204" pitchFamily="50" charset="-128"/>
                <a:ea typeface="Meiryo UI" panose="020B0604030504040204" pitchFamily="50" charset="-128"/>
              </a:rPr>
              <a:t>3144</a:t>
            </a:r>
            <a:r>
              <a:rPr lang="ja-JP" altLang="en-US" sz="1400" dirty="0">
                <a:latin typeface="Meiryo UI" panose="020B0604030504040204" pitchFamily="50" charset="-128"/>
                <a:ea typeface="Meiryo UI" panose="020B0604030504040204" pitchFamily="50" charset="-128"/>
              </a:rPr>
              <a:t>の機能および構造的な脳の画像データを収取</a:t>
            </a:r>
            <a:r>
              <a:rPr lang="ja-JP" altLang="en-US" sz="1400" dirty="0" err="1">
                <a:latin typeface="Meiryo UI" panose="020B0604030504040204" pitchFamily="50" charset="-128"/>
                <a:ea typeface="Meiryo UI" panose="020B0604030504040204" pitchFamily="50" charset="-128"/>
              </a:rPr>
              <a:t>う</a:t>
            </a:r>
            <a:r>
              <a:rPr lang="ja-JP" altLang="en-US" sz="1400" dirty="0">
                <a:latin typeface="Meiryo UI" panose="020B0604030504040204" pitchFamily="50" charset="-128"/>
                <a:ea typeface="Meiryo UI" panose="020B0604030504040204" pitchFamily="50" charset="-128"/>
              </a:rPr>
              <a:t>して、ゲノム研究を行った。</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結果は、鉄の輸送と貯蔵の遺伝子は、皮質下の脳組織の磁化率に関連し、細胞外マトリックスや上皮増殖因子の遺伝子は白質の微細構造や病変に関連することが判明。また正中線の軸索発生を調節する遺伝子は脳橋の交差路の組織化に関連している。</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全部で</a:t>
            </a:r>
            <a:r>
              <a:rPr lang="en-US" altLang="ja-JP" sz="1400" dirty="0">
                <a:latin typeface="Meiryo UI" panose="020B0604030504040204" pitchFamily="50" charset="-128"/>
                <a:ea typeface="Meiryo UI" panose="020B0604030504040204" pitchFamily="50" charset="-128"/>
              </a:rPr>
              <a:t>17</a:t>
            </a:r>
            <a:r>
              <a:rPr lang="ja-JP" altLang="en-US" sz="1400" dirty="0">
                <a:latin typeface="Meiryo UI" panose="020B0604030504040204" pitchFamily="50" charset="-128"/>
                <a:ea typeface="Meiryo UI" panose="020B0604030504040204" pitchFamily="50" charset="-128"/>
              </a:rPr>
              <a:t>個の遺伝子が発生、経路シグナル伝達および可塑性に関連しており、神経および精神疾患、脳の発生、そして加齢と脳の遺伝的構成についての、貴重な知見が得られている。</a:t>
            </a:r>
          </a:p>
        </p:txBody>
      </p:sp>
    </p:spTree>
    <p:extLst>
      <p:ext uri="{BB962C8B-B14F-4D97-AF65-F5344CB8AC3E}">
        <p14:creationId xmlns:p14="http://schemas.microsoft.com/office/powerpoint/2010/main" val="7322873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12192000" cy="584775"/>
          </a:xfrm>
          <a:prstGeom prst="rect">
            <a:avLst/>
          </a:prstGeom>
        </p:spPr>
        <p:txBody>
          <a:bodyPr wrap="square">
            <a:spAutoFit/>
          </a:bodyPr>
          <a:lstStyle/>
          <a:p>
            <a:pPr algn="ctr"/>
            <a:r>
              <a:rPr lang="ja-JP" altLang="en-US" sz="3200" b="1" dirty="0">
                <a:latin typeface="Meiryo UI" panose="020B0604030504040204" pitchFamily="50" charset="-128"/>
                <a:ea typeface="Meiryo UI" panose="020B0604030504040204" pitchFamily="50" charset="-128"/>
              </a:rPr>
              <a:t>脳情報データの蓄積</a:t>
            </a:r>
          </a:p>
        </p:txBody>
      </p:sp>
      <p:sp>
        <p:nvSpPr>
          <p:cNvPr id="5" name="正方形/長方形 4"/>
          <p:cNvSpPr/>
          <p:nvPr/>
        </p:nvSpPr>
        <p:spPr>
          <a:xfrm>
            <a:off x="889000" y="5753765"/>
            <a:ext cx="2366353" cy="276999"/>
          </a:xfrm>
          <a:prstGeom prst="rect">
            <a:avLst/>
          </a:prstGeom>
        </p:spPr>
        <p:txBody>
          <a:bodyPr wrap="none">
            <a:spAutoFit/>
          </a:bodyPr>
          <a:lstStyle/>
          <a:p>
            <a:r>
              <a:rPr lang="en-US" altLang="ja-JP" sz="1200" dirty="0">
                <a:solidFill>
                  <a:schemeClr val="bg1"/>
                </a:solidFill>
                <a:latin typeface="Meiryo UI" panose="020B0604030504040204" pitchFamily="50" charset="-128"/>
                <a:ea typeface="Meiryo UI" panose="020B0604030504040204" pitchFamily="50" charset="-128"/>
              </a:rPr>
              <a:t>(</a:t>
            </a:r>
            <a:r>
              <a:rPr lang="ja-JP" altLang="en-US" sz="1200" dirty="0">
                <a:solidFill>
                  <a:schemeClr val="bg1"/>
                </a:solidFill>
                <a:latin typeface="Meiryo UI" panose="020B0604030504040204" pitchFamily="50" charset="-128"/>
                <a:ea typeface="Meiryo UI" panose="020B0604030504040204" pitchFamily="50" charset="-128"/>
              </a:rPr>
              <a:t>出典）</a:t>
            </a:r>
            <a:r>
              <a:rPr lang="en-US" altLang="ja-JP" sz="1200" dirty="0">
                <a:solidFill>
                  <a:schemeClr val="bg1"/>
                </a:solidFill>
                <a:latin typeface="Meiryo UI" panose="020B0604030504040204" pitchFamily="50" charset="-128"/>
                <a:ea typeface="Meiryo UI" panose="020B0604030504040204" pitchFamily="50" charset="-128"/>
              </a:rPr>
              <a:t>Nature (2015-04-02) </a:t>
            </a:r>
            <a:endParaRPr lang="ja-JP" altLang="en-US" sz="1200" dirty="0">
              <a:solidFill>
                <a:schemeClr val="bg1"/>
              </a:solidFill>
              <a:latin typeface="Meiryo UI" panose="020B0604030504040204" pitchFamily="50" charset="-128"/>
              <a:ea typeface="Meiryo UI" panose="020B0604030504040204" pitchFamily="50" charset="-128"/>
            </a:endParaRPr>
          </a:p>
        </p:txBody>
      </p:sp>
      <p:sp>
        <p:nvSpPr>
          <p:cNvPr id="9" name="object 2"/>
          <p:cNvSpPr/>
          <p:nvPr/>
        </p:nvSpPr>
        <p:spPr>
          <a:xfrm>
            <a:off x="3472492" y="1043499"/>
            <a:ext cx="5216652" cy="5791199"/>
          </a:xfrm>
          <a:prstGeom prst="rect">
            <a:avLst/>
          </a:prstGeom>
          <a:blipFill>
            <a:blip r:embed="rId3"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0" name="object 3"/>
          <p:cNvSpPr/>
          <p:nvPr/>
        </p:nvSpPr>
        <p:spPr>
          <a:xfrm>
            <a:off x="3519736" y="1067884"/>
            <a:ext cx="5122545" cy="5697220"/>
          </a:xfrm>
          <a:custGeom>
            <a:avLst/>
            <a:gdLst/>
            <a:ahLst/>
            <a:cxnLst/>
            <a:rect l="l" t="t" r="r" b="b"/>
            <a:pathLst>
              <a:path w="5122545" h="5697220">
                <a:moveTo>
                  <a:pt x="4268457" y="0"/>
                </a:moveTo>
                <a:lnTo>
                  <a:pt x="853706" y="0"/>
                </a:lnTo>
                <a:lnTo>
                  <a:pt x="805262" y="1351"/>
                </a:lnTo>
                <a:lnTo>
                  <a:pt x="757527" y="5357"/>
                </a:lnTo>
                <a:lnTo>
                  <a:pt x="710573" y="11946"/>
                </a:lnTo>
                <a:lnTo>
                  <a:pt x="664472" y="21046"/>
                </a:lnTo>
                <a:lnTo>
                  <a:pt x="619296" y="32584"/>
                </a:lnTo>
                <a:lnTo>
                  <a:pt x="575117" y="46489"/>
                </a:lnTo>
                <a:lnTo>
                  <a:pt x="532008" y="62688"/>
                </a:lnTo>
                <a:lnTo>
                  <a:pt x="490040" y="81110"/>
                </a:lnTo>
                <a:lnTo>
                  <a:pt x="449285" y="101682"/>
                </a:lnTo>
                <a:lnTo>
                  <a:pt x="409816" y="124332"/>
                </a:lnTo>
                <a:lnTo>
                  <a:pt x="371704" y="148989"/>
                </a:lnTo>
                <a:lnTo>
                  <a:pt x="335022" y="175580"/>
                </a:lnTo>
                <a:lnTo>
                  <a:pt x="299842" y="204032"/>
                </a:lnTo>
                <a:lnTo>
                  <a:pt x="266236" y="234275"/>
                </a:lnTo>
                <a:lnTo>
                  <a:pt x="234275" y="266236"/>
                </a:lnTo>
                <a:lnTo>
                  <a:pt x="204032" y="299842"/>
                </a:lnTo>
                <a:lnTo>
                  <a:pt x="175580" y="335022"/>
                </a:lnTo>
                <a:lnTo>
                  <a:pt x="148989" y="371704"/>
                </a:lnTo>
                <a:lnTo>
                  <a:pt x="124332" y="409816"/>
                </a:lnTo>
                <a:lnTo>
                  <a:pt x="101682" y="449285"/>
                </a:lnTo>
                <a:lnTo>
                  <a:pt x="81110" y="490040"/>
                </a:lnTo>
                <a:lnTo>
                  <a:pt x="62688" y="532008"/>
                </a:lnTo>
                <a:lnTo>
                  <a:pt x="46489" y="575117"/>
                </a:lnTo>
                <a:lnTo>
                  <a:pt x="32584" y="619296"/>
                </a:lnTo>
                <a:lnTo>
                  <a:pt x="21046" y="664472"/>
                </a:lnTo>
                <a:lnTo>
                  <a:pt x="11946" y="710573"/>
                </a:lnTo>
                <a:lnTo>
                  <a:pt x="5357" y="757527"/>
                </a:lnTo>
                <a:lnTo>
                  <a:pt x="1351" y="805262"/>
                </a:lnTo>
                <a:lnTo>
                  <a:pt x="0" y="853706"/>
                </a:lnTo>
                <a:lnTo>
                  <a:pt x="0" y="4843005"/>
                </a:lnTo>
                <a:lnTo>
                  <a:pt x="1351" y="4891449"/>
                </a:lnTo>
                <a:lnTo>
                  <a:pt x="5357" y="4939184"/>
                </a:lnTo>
                <a:lnTo>
                  <a:pt x="11946" y="4986138"/>
                </a:lnTo>
                <a:lnTo>
                  <a:pt x="21046" y="5032239"/>
                </a:lnTo>
                <a:lnTo>
                  <a:pt x="32584" y="5077415"/>
                </a:lnTo>
                <a:lnTo>
                  <a:pt x="46489" y="5121594"/>
                </a:lnTo>
                <a:lnTo>
                  <a:pt x="62688" y="5164703"/>
                </a:lnTo>
                <a:lnTo>
                  <a:pt x="81110" y="5206671"/>
                </a:lnTo>
                <a:lnTo>
                  <a:pt x="101682" y="5247426"/>
                </a:lnTo>
                <a:lnTo>
                  <a:pt x="124332" y="5286895"/>
                </a:lnTo>
                <a:lnTo>
                  <a:pt x="148989" y="5325007"/>
                </a:lnTo>
                <a:lnTo>
                  <a:pt x="175580" y="5361689"/>
                </a:lnTo>
                <a:lnTo>
                  <a:pt x="204032" y="5396869"/>
                </a:lnTo>
                <a:lnTo>
                  <a:pt x="234275" y="5430475"/>
                </a:lnTo>
                <a:lnTo>
                  <a:pt x="266236" y="5462436"/>
                </a:lnTo>
                <a:lnTo>
                  <a:pt x="299842" y="5492679"/>
                </a:lnTo>
                <a:lnTo>
                  <a:pt x="335022" y="5521131"/>
                </a:lnTo>
                <a:lnTo>
                  <a:pt x="371704" y="5547722"/>
                </a:lnTo>
                <a:lnTo>
                  <a:pt x="409816" y="5572379"/>
                </a:lnTo>
                <a:lnTo>
                  <a:pt x="449285" y="5595029"/>
                </a:lnTo>
                <a:lnTo>
                  <a:pt x="490040" y="5615601"/>
                </a:lnTo>
                <a:lnTo>
                  <a:pt x="532008" y="5634023"/>
                </a:lnTo>
                <a:lnTo>
                  <a:pt x="575117" y="5650222"/>
                </a:lnTo>
                <a:lnTo>
                  <a:pt x="619296" y="5664127"/>
                </a:lnTo>
                <a:lnTo>
                  <a:pt x="664472" y="5675665"/>
                </a:lnTo>
                <a:lnTo>
                  <a:pt x="710573" y="5684765"/>
                </a:lnTo>
                <a:lnTo>
                  <a:pt x="757527" y="5691354"/>
                </a:lnTo>
                <a:lnTo>
                  <a:pt x="805262" y="5695360"/>
                </a:lnTo>
                <a:lnTo>
                  <a:pt x="853706" y="5696712"/>
                </a:lnTo>
                <a:lnTo>
                  <a:pt x="4268457" y="5696712"/>
                </a:lnTo>
                <a:lnTo>
                  <a:pt x="4316901" y="5695360"/>
                </a:lnTo>
                <a:lnTo>
                  <a:pt x="4364636" y="5691354"/>
                </a:lnTo>
                <a:lnTo>
                  <a:pt x="4411590" y="5684765"/>
                </a:lnTo>
                <a:lnTo>
                  <a:pt x="4457691" y="5675665"/>
                </a:lnTo>
                <a:lnTo>
                  <a:pt x="4502867" y="5664127"/>
                </a:lnTo>
                <a:lnTo>
                  <a:pt x="4547046" y="5650222"/>
                </a:lnTo>
                <a:lnTo>
                  <a:pt x="4590155" y="5634023"/>
                </a:lnTo>
                <a:lnTo>
                  <a:pt x="4632123" y="5615601"/>
                </a:lnTo>
                <a:lnTo>
                  <a:pt x="4672878" y="5595029"/>
                </a:lnTo>
                <a:lnTo>
                  <a:pt x="4712347" y="5572379"/>
                </a:lnTo>
                <a:lnTo>
                  <a:pt x="4750459" y="5547722"/>
                </a:lnTo>
                <a:lnTo>
                  <a:pt x="4787141" y="5521131"/>
                </a:lnTo>
                <a:lnTo>
                  <a:pt x="4822321" y="5492679"/>
                </a:lnTo>
                <a:lnTo>
                  <a:pt x="4855927" y="5462436"/>
                </a:lnTo>
                <a:lnTo>
                  <a:pt x="4887888" y="5430475"/>
                </a:lnTo>
                <a:lnTo>
                  <a:pt x="4918131" y="5396869"/>
                </a:lnTo>
                <a:lnTo>
                  <a:pt x="4946583" y="5361689"/>
                </a:lnTo>
                <a:lnTo>
                  <a:pt x="4973174" y="5325007"/>
                </a:lnTo>
                <a:lnTo>
                  <a:pt x="4997831" y="5286895"/>
                </a:lnTo>
                <a:lnTo>
                  <a:pt x="5020481" y="5247426"/>
                </a:lnTo>
                <a:lnTo>
                  <a:pt x="5041053" y="5206671"/>
                </a:lnTo>
                <a:lnTo>
                  <a:pt x="5059475" y="5164703"/>
                </a:lnTo>
                <a:lnTo>
                  <a:pt x="5075674" y="5121594"/>
                </a:lnTo>
                <a:lnTo>
                  <a:pt x="5089579" y="5077415"/>
                </a:lnTo>
                <a:lnTo>
                  <a:pt x="5101117" y="5032239"/>
                </a:lnTo>
                <a:lnTo>
                  <a:pt x="5110217" y="4986138"/>
                </a:lnTo>
                <a:lnTo>
                  <a:pt x="5116806" y="4939184"/>
                </a:lnTo>
                <a:lnTo>
                  <a:pt x="5120812" y="4891449"/>
                </a:lnTo>
                <a:lnTo>
                  <a:pt x="5122164" y="4843005"/>
                </a:lnTo>
                <a:lnTo>
                  <a:pt x="5122164" y="853706"/>
                </a:lnTo>
                <a:lnTo>
                  <a:pt x="5120812" y="805262"/>
                </a:lnTo>
                <a:lnTo>
                  <a:pt x="5116806" y="757527"/>
                </a:lnTo>
                <a:lnTo>
                  <a:pt x="5110217" y="710573"/>
                </a:lnTo>
                <a:lnTo>
                  <a:pt x="5101117" y="664472"/>
                </a:lnTo>
                <a:lnTo>
                  <a:pt x="5089579" y="619296"/>
                </a:lnTo>
                <a:lnTo>
                  <a:pt x="5075674" y="575117"/>
                </a:lnTo>
                <a:lnTo>
                  <a:pt x="5059475" y="532008"/>
                </a:lnTo>
                <a:lnTo>
                  <a:pt x="5041053" y="490040"/>
                </a:lnTo>
                <a:lnTo>
                  <a:pt x="5020481" y="449285"/>
                </a:lnTo>
                <a:lnTo>
                  <a:pt x="4997831" y="409816"/>
                </a:lnTo>
                <a:lnTo>
                  <a:pt x="4973174" y="371704"/>
                </a:lnTo>
                <a:lnTo>
                  <a:pt x="4946583" y="335022"/>
                </a:lnTo>
                <a:lnTo>
                  <a:pt x="4918131" y="299842"/>
                </a:lnTo>
                <a:lnTo>
                  <a:pt x="4887888" y="266236"/>
                </a:lnTo>
                <a:lnTo>
                  <a:pt x="4855927" y="234275"/>
                </a:lnTo>
                <a:lnTo>
                  <a:pt x="4822321" y="204032"/>
                </a:lnTo>
                <a:lnTo>
                  <a:pt x="4787141" y="175580"/>
                </a:lnTo>
                <a:lnTo>
                  <a:pt x="4750459" y="148989"/>
                </a:lnTo>
                <a:lnTo>
                  <a:pt x="4712347" y="124332"/>
                </a:lnTo>
                <a:lnTo>
                  <a:pt x="4672878" y="101682"/>
                </a:lnTo>
                <a:lnTo>
                  <a:pt x="4632123" y="81110"/>
                </a:lnTo>
                <a:lnTo>
                  <a:pt x="4590155" y="62688"/>
                </a:lnTo>
                <a:lnTo>
                  <a:pt x="4547046" y="46489"/>
                </a:lnTo>
                <a:lnTo>
                  <a:pt x="4502867" y="32584"/>
                </a:lnTo>
                <a:lnTo>
                  <a:pt x="4457691" y="21046"/>
                </a:lnTo>
                <a:lnTo>
                  <a:pt x="4411590" y="11946"/>
                </a:lnTo>
                <a:lnTo>
                  <a:pt x="4364636" y="5357"/>
                </a:lnTo>
                <a:lnTo>
                  <a:pt x="4316901" y="1351"/>
                </a:lnTo>
                <a:lnTo>
                  <a:pt x="4268457" y="0"/>
                </a:lnTo>
                <a:close/>
              </a:path>
            </a:pathLst>
          </a:custGeom>
          <a:solidFill>
            <a:srgbClr val="FFFFCC"/>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1" name="object 4"/>
          <p:cNvSpPr/>
          <p:nvPr/>
        </p:nvSpPr>
        <p:spPr>
          <a:xfrm>
            <a:off x="3519736" y="1067884"/>
            <a:ext cx="5122545" cy="5697220"/>
          </a:xfrm>
          <a:custGeom>
            <a:avLst/>
            <a:gdLst/>
            <a:ahLst/>
            <a:cxnLst/>
            <a:rect l="l" t="t" r="r" b="b"/>
            <a:pathLst>
              <a:path w="5122545" h="5697220">
                <a:moveTo>
                  <a:pt x="0" y="853706"/>
                </a:moveTo>
                <a:lnTo>
                  <a:pt x="1351" y="805262"/>
                </a:lnTo>
                <a:lnTo>
                  <a:pt x="5357" y="757527"/>
                </a:lnTo>
                <a:lnTo>
                  <a:pt x="11946" y="710573"/>
                </a:lnTo>
                <a:lnTo>
                  <a:pt x="21046" y="664472"/>
                </a:lnTo>
                <a:lnTo>
                  <a:pt x="32584" y="619296"/>
                </a:lnTo>
                <a:lnTo>
                  <a:pt x="46489" y="575117"/>
                </a:lnTo>
                <a:lnTo>
                  <a:pt x="62688" y="532008"/>
                </a:lnTo>
                <a:lnTo>
                  <a:pt x="81110" y="490040"/>
                </a:lnTo>
                <a:lnTo>
                  <a:pt x="101682" y="449285"/>
                </a:lnTo>
                <a:lnTo>
                  <a:pt x="124332" y="409816"/>
                </a:lnTo>
                <a:lnTo>
                  <a:pt x="148989" y="371704"/>
                </a:lnTo>
                <a:lnTo>
                  <a:pt x="175580" y="335022"/>
                </a:lnTo>
                <a:lnTo>
                  <a:pt x="204032" y="299842"/>
                </a:lnTo>
                <a:lnTo>
                  <a:pt x="234275" y="266236"/>
                </a:lnTo>
                <a:lnTo>
                  <a:pt x="266236" y="234275"/>
                </a:lnTo>
                <a:lnTo>
                  <a:pt x="299842" y="204032"/>
                </a:lnTo>
                <a:lnTo>
                  <a:pt x="335022" y="175580"/>
                </a:lnTo>
                <a:lnTo>
                  <a:pt x="371704" y="148989"/>
                </a:lnTo>
                <a:lnTo>
                  <a:pt x="409816" y="124332"/>
                </a:lnTo>
                <a:lnTo>
                  <a:pt x="449285" y="101682"/>
                </a:lnTo>
                <a:lnTo>
                  <a:pt x="490040" y="81110"/>
                </a:lnTo>
                <a:lnTo>
                  <a:pt x="532008" y="62688"/>
                </a:lnTo>
                <a:lnTo>
                  <a:pt x="575117" y="46489"/>
                </a:lnTo>
                <a:lnTo>
                  <a:pt x="619296" y="32584"/>
                </a:lnTo>
                <a:lnTo>
                  <a:pt x="664472" y="21046"/>
                </a:lnTo>
                <a:lnTo>
                  <a:pt x="710573" y="11946"/>
                </a:lnTo>
                <a:lnTo>
                  <a:pt x="757527" y="5357"/>
                </a:lnTo>
                <a:lnTo>
                  <a:pt x="805262" y="1351"/>
                </a:lnTo>
                <a:lnTo>
                  <a:pt x="853706" y="0"/>
                </a:lnTo>
                <a:lnTo>
                  <a:pt x="4268457" y="0"/>
                </a:lnTo>
                <a:lnTo>
                  <a:pt x="4316901" y="1351"/>
                </a:lnTo>
                <a:lnTo>
                  <a:pt x="4364636" y="5357"/>
                </a:lnTo>
                <a:lnTo>
                  <a:pt x="4411590" y="11946"/>
                </a:lnTo>
                <a:lnTo>
                  <a:pt x="4457691" y="21046"/>
                </a:lnTo>
                <a:lnTo>
                  <a:pt x="4502867" y="32584"/>
                </a:lnTo>
                <a:lnTo>
                  <a:pt x="4547046" y="46489"/>
                </a:lnTo>
                <a:lnTo>
                  <a:pt x="4590155" y="62688"/>
                </a:lnTo>
                <a:lnTo>
                  <a:pt x="4632123" y="81110"/>
                </a:lnTo>
                <a:lnTo>
                  <a:pt x="4672878" y="101682"/>
                </a:lnTo>
                <a:lnTo>
                  <a:pt x="4712347" y="124332"/>
                </a:lnTo>
                <a:lnTo>
                  <a:pt x="4750459" y="148989"/>
                </a:lnTo>
                <a:lnTo>
                  <a:pt x="4787141" y="175580"/>
                </a:lnTo>
                <a:lnTo>
                  <a:pt x="4822321" y="204032"/>
                </a:lnTo>
                <a:lnTo>
                  <a:pt x="4855927" y="234275"/>
                </a:lnTo>
                <a:lnTo>
                  <a:pt x="4887888" y="266236"/>
                </a:lnTo>
                <a:lnTo>
                  <a:pt x="4918131" y="299842"/>
                </a:lnTo>
                <a:lnTo>
                  <a:pt x="4946583" y="335022"/>
                </a:lnTo>
                <a:lnTo>
                  <a:pt x="4973174" y="371704"/>
                </a:lnTo>
                <a:lnTo>
                  <a:pt x="4997831" y="409816"/>
                </a:lnTo>
                <a:lnTo>
                  <a:pt x="5020481" y="449285"/>
                </a:lnTo>
                <a:lnTo>
                  <a:pt x="5041053" y="490040"/>
                </a:lnTo>
                <a:lnTo>
                  <a:pt x="5059475" y="532008"/>
                </a:lnTo>
                <a:lnTo>
                  <a:pt x="5075674" y="575117"/>
                </a:lnTo>
                <a:lnTo>
                  <a:pt x="5089579" y="619296"/>
                </a:lnTo>
                <a:lnTo>
                  <a:pt x="5101117" y="664472"/>
                </a:lnTo>
                <a:lnTo>
                  <a:pt x="5110217" y="710573"/>
                </a:lnTo>
                <a:lnTo>
                  <a:pt x="5116806" y="757527"/>
                </a:lnTo>
                <a:lnTo>
                  <a:pt x="5120812" y="805262"/>
                </a:lnTo>
                <a:lnTo>
                  <a:pt x="5122164" y="853706"/>
                </a:lnTo>
                <a:lnTo>
                  <a:pt x="5122164" y="4843005"/>
                </a:lnTo>
                <a:lnTo>
                  <a:pt x="5120812" y="4891449"/>
                </a:lnTo>
                <a:lnTo>
                  <a:pt x="5116806" y="4939184"/>
                </a:lnTo>
                <a:lnTo>
                  <a:pt x="5110217" y="4986138"/>
                </a:lnTo>
                <a:lnTo>
                  <a:pt x="5101117" y="5032239"/>
                </a:lnTo>
                <a:lnTo>
                  <a:pt x="5089579" y="5077415"/>
                </a:lnTo>
                <a:lnTo>
                  <a:pt x="5075674" y="5121594"/>
                </a:lnTo>
                <a:lnTo>
                  <a:pt x="5059475" y="5164703"/>
                </a:lnTo>
                <a:lnTo>
                  <a:pt x="5041053" y="5206671"/>
                </a:lnTo>
                <a:lnTo>
                  <a:pt x="5020481" y="5247426"/>
                </a:lnTo>
                <a:lnTo>
                  <a:pt x="4997831" y="5286895"/>
                </a:lnTo>
                <a:lnTo>
                  <a:pt x="4973174" y="5325007"/>
                </a:lnTo>
                <a:lnTo>
                  <a:pt x="4946583" y="5361689"/>
                </a:lnTo>
                <a:lnTo>
                  <a:pt x="4918131" y="5396869"/>
                </a:lnTo>
                <a:lnTo>
                  <a:pt x="4887888" y="5430475"/>
                </a:lnTo>
                <a:lnTo>
                  <a:pt x="4855927" y="5462436"/>
                </a:lnTo>
                <a:lnTo>
                  <a:pt x="4822321" y="5492679"/>
                </a:lnTo>
                <a:lnTo>
                  <a:pt x="4787141" y="5521131"/>
                </a:lnTo>
                <a:lnTo>
                  <a:pt x="4750459" y="5547722"/>
                </a:lnTo>
                <a:lnTo>
                  <a:pt x="4712347" y="5572379"/>
                </a:lnTo>
                <a:lnTo>
                  <a:pt x="4672878" y="5595029"/>
                </a:lnTo>
                <a:lnTo>
                  <a:pt x="4632123" y="5615601"/>
                </a:lnTo>
                <a:lnTo>
                  <a:pt x="4590155" y="5634023"/>
                </a:lnTo>
                <a:lnTo>
                  <a:pt x="4547046" y="5650222"/>
                </a:lnTo>
                <a:lnTo>
                  <a:pt x="4502867" y="5664127"/>
                </a:lnTo>
                <a:lnTo>
                  <a:pt x="4457691" y="5675665"/>
                </a:lnTo>
                <a:lnTo>
                  <a:pt x="4411590" y="5684765"/>
                </a:lnTo>
                <a:lnTo>
                  <a:pt x="4364636" y="5691354"/>
                </a:lnTo>
                <a:lnTo>
                  <a:pt x="4316901" y="5695360"/>
                </a:lnTo>
                <a:lnTo>
                  <a:pt x="4268457" y="5696712"/>
                </a:lnTo>
                <a:lnTo>
                  <a:pt x="853706" y="5696712"/>
                </a:lnTo>
                <a:lnTo>
                  <a:pt x="805262" y="5695360"/>
                </a:lnTo>
                <a:lnTo>
                  <a:pt x="757527" y="5691354"/>
                </a:lnTo>
                <a:lnTo>
                  <a:pt x="710573" y="5684765"/>
                </a:lnTo>
                <a:lnTo>
                  <a:pt x="664472" y="5675665"/>
                </a:lnTo>
                <a:lnTo>
                  <a:pt x="619296" y="5664127"/>
                </a:lnTo>
                <a:lnTo>
                  <a:pt x="575117" y="5650222"/>
                </a:lnTo>
                <a:lnTo>
                  <a:pt x="532008" y="5634023"/>
                </a:lnTo>
                <a:lnTo>
                  <a:pt x="490040" y="5615601"/>
                </a:lnTo>
                <a:lnTo>
                  <a:pt x="449285" y="5595029"/>
                </a:lnTo>
                <a:lnTo>
                  <a:pt x="409816" y="5572379"/>
                </a:lnTo>
                <a:lnTo>
                  <a:pt x="371704" y="5547722"/>
                </a:lnTo>
                <a:lnTo>
                  <a:pt x="335022" y="5521131"/>
                </a:lnTo>
                <a:lnTo>
                  <a:pt x="299842" y="5492679"/>
                </a:lnTo>
                <a:lnTo>
                  <a:pt x="266236" y="5462436"/>
                </a:lnTo>
                <a:lnTo>
                  <a:pt x="234275" y="5430475"/>
                </a:lnTo>
                <a:lnTo>
                  <a:pt x="204032" y="5396869"/>
                </a:lnTo>
                <a:lnTo>
                  <a:pt x="175580" y="5361689"/>
                </a:lnTo>
                <a:lnTo>
                  <a:pt x="148989" y="5325007"/>
                </a:lnTo>
                <a:lnTo>
                  <a:pt x="124332" y="5286895"/>
                </a:lnTo>
                <a:lnTo>
                  <a:pt x="101682" y="5247426"/>
                </a:lnTo>
                <a:lnTo>
                  <a:pt x="81110" y="5206671"/>
                </a:lnTo>
                <a:lnTo>
                  <a:pt x="62688" y="5164703"/>
                </a:lnTo>
                <a:lnTo>
                  <a:pt x="46489" y="5121594"/>
                </a:lnTo>
                <a:lnTo>
                  <a:pt x="32584" y="5077415"/>
                </a:lnTo>
                <a:lnTo>
                  <a:pt x="21046" y="5032239"/>
                </a:lnTo>
                <a:lnTo>
                  <a:pt x="11946" y="4986138"/>
                </a:lnTo>
                <a:lnTo>
                  <a:pt x="5357" y="4939184"/>
                </a:lnTo>
                <a:lnTo>
                  <a:pt x="1351" y="4891449"/>
                </a:lnTo>
                <a:lnTo>
                  <a:pt x="0" y="4843005"/>
                </a:lnTo>
                <a:lnTo>
                  <a:pt x="0" y="853706"/>
                </a:lnTo>
                <a:close/>
              </a:path>
            </a:pathLst>
          </a:custGeom>
          <a:ln w="9144">
            <a:solidFill>
              <a:srgbClr val="FFFF0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5" name="object 9"/>
          <p:cNvSpPr/>
          <p:nvPr/>
        </p:nvSpPr>
        <p:spPr>
          <a:xfrm>
            <a:off x="4821232" y="1497143"/>
            <a:ext cx="4282427" cy="4279900"/>
          </a:xfrm>
          <a:prstGeom prst="rect">
            <a:avLst/>
          </a:prstGeom>
          <a:blipFill>
            <a:blip r:embed="rId4"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6" name="object 10"/>
          <p:cNvSpPr/>
          <p:nvPr/>
        </p:nvSpPr>
        <p:spPr>
          <a:xfrm>
            <a:off x="4868475" y="1531687"/>
            <a:ext cx="4187952" cy="4178300"/>
          </a:xfrm>
          <a:prstGeom prst="rect">
            <a:avLst/>
          </a:prstGeom>
          <a:blipFill>
            <a:blip r:embed="rId5"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7" name="object 11"/>
          <p:cNvSpPr/>
          <p:nvPr/>
        </p:nvSpPr>
        <p:spPr>
          <a:xfrm>
            <a:off x="4868475" y="1522035"/>
            <a:ext cx="4188460" cy="4188460"/>
          </a:xfrm>
          <a:custGeom>
            <a:avLst/>
            <a:gdLst/>
            <a:ahLst/>
            <a:cxnLst/>
            <a:rect l="l" t="t" r="r" b="b"/>
            <a:pathLst>
              <a:path w="4188459" h="4188460">
                <a:moveTo>
                  <a:pt x="0" y="2093976"/>
                </a:moveTo>
                <a:lnTo>
                  <a:pt x="540" y="2045918"/>
                </a:lnTo>
                <a:lnTo>
                  <a:pt x="2154" y="1998125"/>
                </a:lnTo>
                <a:lnTo>
                  <a:pt x="4830" y="1950609"/>
                </a:lnTo>
                <a:lnTo>
                  <a:pt x="8557" y="1903380"/>
                </a:lnTo>
                <a:lnTo>
                  <a:pt x="13322" y="1856452"/>
                </a:lnTo>
                <a:lnTo>
                  <a:pt x="19115" y="1809835"/>
                </a:lnTo>
                <a:lnTo>
                  <a:pt x="25923" y="1763540"/>
                </a:lnTo>
                <a:lnTo>
                  <a:pt x="33736" y="1717580"/>
                </a:lnTo>
                <a:lnTo>
                  <a:pt x="42541" y="1671965"/>
                </a:lnTo>
                <a:lnTo>
                  <a:pt x="52328" y="1626708"/>
                </a:lnTo>
                <a:lnTo>
                  <a:pt x="63084" y="1581820"/>
                </a:lnTo>
                <a:lnTo>
                  <a:pt x="74798" y="1537312"/>
                </a:lnTo>
                <a:lnTo>
                  <a:pt x="87459" y="1493197"/>
                </a:lnTo>
                <a:lnTo>
                  <a:pt x="101054" y="1449485"/>
                </a:lnTo>
                <a:lnTo>
                  <a:pt x="115573" y="1406188"/>
                </a:lnTo>
                <a:lnTo>
                  <a:pt x="131004" y="1363318"/>
                </a:lnTo>
                <a:lnTo>
                  <a:pt x="147334" y="1320886"/>
                </a:lnTo>
                <a:lnTo>
                  <a:pt x="164554" y="1278904"/>
                </a:lnTo>
                <a:lnTo>
                  <a:pt x="182651" y="1237383"/>
                </a:lnTo>
                <a:lnTo>
                  <a:pt x="201613" y="1196335"/>
                </a:lnTo>
                <a:lnTo>
                  <a:pt x="221430" y="1155772"/>
                </a:lnTo>
                <a:lnTo>
                  <a:pt x="242089" y="1115705"/>
                </a:lnTo>
                <a:lnTo>
                  <a:pt x="263578" y="1076145"/>
                </a:lnTo>
                <a:lnTo>
                  <a:pt x="285888" y="1037104"/>
                </a:lnTo>
                <a:lnTo>
                  <a:pt x="309005" y="998594"/>
                </a:lnTo>
                <a:lnTo>
                  <a:pt x="332918" y="960626"/>
                </a:lnTo>
                <a:lnTo>
                  <a:pt x="357617" y="923212"/>
                </a:lnTo>
                <a:lnTo>
                  <a:pt x="383088" y="886363"/>
                </a:lnTo>
                <a:lnTo>
                  <a:pt x="409321" y="850091"/>
                </a:lnTo>
                <a:lnTo>
                  <a:pt x="436305" y="814408"/>
                </a:lnTo>
                <a:lnTo>
                  <a:pt x="464026" y="779324"/>
                </a:lnTo>
                <a:lnTo>
                  <a:pt x="492475" y="744852"/>
                </a:lnTo>
                <a:lnTo>
                  <a:pt x="521639" y="711003"/>
                </a:lnTo>
                <a:lnTo>
                  <a:pt x="551508" y="677788"/>
                </a:lnTo>
                <a:lnTo>
                  <a:pt x="582068" y="645220"/>
                </a:lnTo>
                <a:lnTo>
                  <a:pt x="613309" y="613309"/>
                </a:lnTo>
                <a:lnTo>
                  <a:pt x="645220" y="582068"/>
                </a:lnTo>
                <a:lnTo>
                  <a:pt x="677788" y="551508"/>
                </a:lnTo>
                <a:lnTo>
                  <a:pt x="711003" y="521639"/>
                </a:lnTo>
                <a:lnTo>
                  <a:pt x="744852" y="492475"/>
                </a:lnTo>
                <a:lnTo>
                  <a:pt x="779324" y="464026"/>
                </a:lnTo>
                <a:lnTo>
                  <a:pt x="814408" y="436305"/>
                </a:lnTo>
                <a:lnTo>
                  <a:pt x="850091" y="409321"/>
                </a:lnTo>
                <a:lnTo>
                  <a:pt x="886363" y="383088"/>
                </a:lnTo>
                <a:lnTo>
                  <a:pt x="923212" y="357617"/>
                </a:lnTo>
                <a:lnTo>
                  <a:pt x="960626" y="332918"/>
                </a:lnTo>
                <a:lnTo>
                  <a:pt x="998594" y="309005"/>
                </a:lnTo>
                <a:lnTo>
                  <a:pt x="1037104" y="285888"/>
                </a:lnTo>
                <a:lnTo>
                  <a:pt x="1076145" y="263578"/>
                </a:lnTo>
                <a:lnTo>
                  <a:pt x="1115705" y="242089"/>
                </a:lnTo>
                <a:lnTo>
                  <a:pt x="1155772" y="221430"/>
                </a:lnTo>
                <a:lnTo>
                  <a:pt x="1196335" y="201613"/>
                </a:lnTo>
                <a:lnTo>
                  <a:pt x="1237383" y="182651"/>
                </a:lnTo>
                <a:lnTo>
                  <a:pt x="1278904" y="164554"/>
                </a:lnTo>
                <a:lnTo>
                  <a:pt x="1320886" y="147334"/>
                </a:lnTo>
                <a:lnTo>
                  <a:pt x="1363318" y="131004"/>
                </a:lnTo>
                <a:lnTo>
                  <a:pt x="1406188" y="115573"/>
                </a:lnTo>
                <a:lnTo>
                  <a:pt x="1449485" y="101054"/>
                </a:lnTo>
                <a:lnTo>
                  <a:pt x="1493197" y="87459"/>
                </a:lnTo>
                <a:lnTo>
                  <a:pt x="1537312" y="74798"/>
                </a:lnTo>
                <a:lnTo>
                  <a:pt x="1581820" y="63084"/>
                </a:lnTo>
                <a:lnTo>
                  <a:pt x="1626708" y="52328"/>
                </a:lnTo>
                <a:lnTo>
                  <a:pt x="1671965" y="42541"/>
                </a:lnTo>
                <a:lnTo>
                  <a:pt x="1717580" y="33736"/>
                </a:lnTo>
                <a:lnTo>
                  <a:pt x="1763540" y="25923"/>
                </a:lnTo>
                <a:lnTo>
                  <a:pt x="1809835" y="19115"/>
                </a:lnTo>
                <a:lnTo>
                  <a:pt x="1856452" y="13322"/>
                </a:lnTo>
                <a:lnTo>
                  <a:pt x="1903380" y="8557"/>
                </a:lnTo>
                <a:lnTo>
                  <a:pt x="1950609" y="4830"/>
                </a:lnTo>
                <a:lnTo>
                  <a:pt x="1998125" y="2154"/>
                </a:lnTo>
                <a:lnTo>
                  <a:pt x="2045918" y="540"/>
                </a:lnTo>
                <a:lnTo>
                  <a:pt x="2093976" y="0"/>
                </a:lnTo>
                <a:lnTo>
                  <a:pt x="2142033" y="540"/>
                </a:lnTo>
                <a:lnTo>
                  <a:pt x="2189826" y="2154"/>
                </a:lnTo>
                <a:lnTo>
                  <a:pt x="2237342" y="4830"/>
                </a:lnTo>
                <a:lnTo>
                  <a:pt x="2284571" y="8557"/>
                </a:lnTo>
                <a:lnTo>
                  <a:pt x="2331499" y="13322"/>
                </a:lnTo>
                <a:lnTo>
                  <a:pt x="2378116" y="19115"/>
                </a:lnTo>
                <a:lnTo>
                  <a:pt x="2424411" y="25923"/>
                </a:lnTo>
                <a:lnTo>
                  <a:pt x="2470371" y="33736"/>
                </a:lnTo>
                <a:lnTo>
                  <a:pt x="2515986" y="42541"/>
                </a:lnTo>
                <a:lnTo>
                  <a:pt x="2561243" y="52328"/>
                </a:lnTo>
                <a:lnTo>
                  <a:pt x="2606131" y="63084"/>
                </a:lnTo>
                <a:lnTo>
                  <a:pt x="2650639" y="74798"/>
                </a:lnTo>
                <a:lnTo>
                  <a:pt x="2694754" y="87459"/>
                </a:lnTo>
                <a:lnTo>
                  <a:pt x="2738466" y="101054"/>
                </a:lnTo>
                <a:lnTo>
                  <a:pt x="2781763" y="115573"/>
                </a:lnTo>
                <a:lnTo>
                  <a:pt x="2824633" y="131004"/>
                </a:lnTo>
                <a:lnTo>
                  <a:pt x="2867065" y="147334"/>
                </a:lnTo>
                <a:lnTo>
                  <a:pt x="2909047" y="164554"/>
                </a:lnTo>
                <a:lnTo>
                  <a:pt x="2950568" y="182651"/>
                </a:lnTo>
                <a:lnTo>
                  <a:pt x="2991616" y="201613"/>
                </a:lnTo>
                <a:lnTo>
                  <a:pt x="3032179" y="221430"/>
                </a:lnTo>
                <a:lnTo>
                  <a:pt x="3072246" y="242089"/>
                </a:lnTo>
                <a:lnTo>
                  <a:pt x="3111806" y="263578"/>
                </a:lnTo>
                <a:lnTo>
                  <a:pt x="3150847" y="285888"/>
                </a:lnTo>
                <a:lnTo>
                  <a:pt x="3189357" y="309005"/>
                </a:lnTo>
                <a:lnTo>
                  <a:pt x="3227325" y="332918"/>
                </a:lnTo>
                <a:lnTo>
                  <a:pt x="3264739" y="357617"/>
                </a:lnTo>
                <a:lnTo>
                  <a:pt x="3301588" y="383088"/>
                </a:lnTo>
                <a:lnTo>
                  <a:pt x="3337860" y="409321"/>
                </a:lnTo>
                <a:lnTo>
                  <a:pt x="3373543" y="436305"/>
                </a:lnTo>
                <a:lnTo>
                  <a:pt x="3408627" y="464026"/>
                </a:lnTo>
                <a:lnTo>
                  <a:pt x="3443099" y="492475"/>
                </a:lnTo>
                <a:lnTo>
                  <a:pt x="3476948" y="521639"/>
                </a:lnTo>
                <a:lnTo>
                  <a:pt x="3510163" y="551508"/>
                </a:lnTo>
                <a:lnTo>
                  <a:pt x="3542731" y="582068"/>
                </a:lnTo>
                <a:lnTo>
                  <a:pt x="3574642" y="613309"/>
                </a:lnTo>
                <a:lnTo>
                  <a:pt x="3605883" y="645220"/>
                </a:lnTo>
                <a:lnTo>
                  <a:pt x="3636443" y="677788"/>
                </a:lnTo>
                <a:lnTo>
                  <a:pt x="3666312" y="711003"/>
                </a:lnTo>
                <a:lnTo>
                  <a:pt x="3695476" y="744852"/>
                </a:lnTo>
                <a:lnTo>
                  <a:pt x="3723925" y="779324"/>
                </a:lnTo>
                <a:lnTo>
                  <a:pt x="3751646" y="814408"/>
                </a:lnTo>
                <a:lnTo>
                  <a:pt x="3778630" y="850091"/>
                </a:lnTo>
                <a:lnTo>
                  <a:pt x="3804863" y="886363"/>
                </a:lnTo>
                <a:lnTo>
                  <a:pt x="3830334" y="923212"/>
                </a:lnTo>
                <a:lnTo>
                  <a:pt x="3855033" y="960626"/>
                </a:lnTo>
                <a:lnTo>
                  <a:pt x="3878946" y="998594"/>
                </a:lnTo>
                <a:lnTo>
                  <a:pt x="3902063" y="1037104"/>
                </a:lnTo>
                <a:lnTo>
                  <a:pt x="3924373" y="1076145"/>
                </a:lnTo>
                <a:lnTo>
                  <a:pt x="3945862" y="1115705"/>
                </a:lnTo>
                <a:lnTo>
                  <a:pt x="3966521" y="1155772"/>
                </a:lnTo>
                <a:lnTo>
                  <a:pt x="3986338" y="1196335"/>
                </a:lnTo>
                <a:lnTo>
                  <a:pt x="4005300" y="1237383"/>
                </a:lnTo>
                <a:lnTo>
                  <a:pt x="4023397" y="1278904"/>
                </a:lnTo>
                <a:lnTo>
                  <a:pt x="4040617" y="1320886"/>
                </a:lnTo>
                <a:lnTo>
                  <a:pt x="4056947" y="1363318"/>
                </a:lnTo>
                <a:lnTo>
                  <a:pt x="4072378" y="1406188"/>
                </a:lnTo>
                <a:lnTo>
                  <a:pt x="4086897" y="1449485"/>
                </a:lnTo>
                <a:lnTo>
                  <a:pt x="4100492" y="1493197"/>
                </a:lnTo>
                <a:lnTo>
                  <a:pt x="4113153" y="1537312"/>
                </a:lnTo>
                <a:lnTo>
                  <a:pt x="4124867" y="1581820"/>
                </a:lnTo>
                <a:lnTo>
                  <a:pt x="4135623" y="1626708"/>
                </a:lnTo>
                <a:lnTo>
                  <a:pt x="4145410" y="1671965"/>
                </a:lnTo>
                <a:lnTo>
                  <a:pt x="4154215" y="1717580"/>
                </a:lnTo>
                <a:lnTo>
                  <a:pt x="4162028" y="1763540"/>
                </a:lnTo>
                <a:lnTo>
                  <a:pt x="4168836" y="1809835"/>
                </a:lnTo>
                <a:lnTo>
                  <a:pt x="4174629" y="1856452"/>
                </a:lnTo>
                <a:lnTo>
                  <a:pt x="4179394" y="1903380"/>
                </a:lnTo>
                <a:lnTo>
                  <a:pt x="4183121" y="1950609"/>
                </a:lnTo>
                <a:lnTo>
                  <a:pt x="4185797" y="1998125"/>
                </a:lnTo>
                <a:lnTo>
                  <a:pt x="4187411" y="2045918"/>
                </a:lnTo>
                <a:lnTo>
                  <a:pt x="4187952" y="2093976"/>
                </a:lnTo>
                <a:lnTo>
                  <a:pt x="4187411" y="2142033"/>
                </a:lnTo>
                <a:lnTo>
                  <a:pt x="4185797" y="2189826"/>
                </a:lnTo>
                <a:lnTo>
                  <a:pt x="4183121" y="2237342"/>
                </a:lnTo>
                <a:lnTo>
                  <a:pt x="4179394" y="2284571"/>
                </a:lnTo>
                <a:lnTo>
                  <a:pt x="4174629" y="2331499"/>
                </a:lnTo>
                <a:lnTo>
                  <a:pt x="4168836" y="2378116"/>
                </a:lnTo>
                <a:lnTo>
                  <a:pt x="4162028" y="2424411"/>
                </a:lnTo>
                <a:lnTo>
                  <a:pt x="4154215" y="2470371"/>
                </a:lnTo>
                <a:lnTo>
                  <a:pt x="4145410" y="2515986"/>
                </a:lnTo>
                <a:lnTo>
                  <a:pt x="4135623" y="2561243"/>
                </a:lnTo>
                <a:lnTo>
                  <a:pt x="4124867" y="2606131"/>
                </a:lnTo>
                <a:lnTo>
                  <a:pt x="4113153" y="2650639"/>
                </a:lnTo>
                <a:lnTo>
                  <a:pt x="4100492" y="2694754"/>
                </a:lnTo>
                <a:lnTo>
                  <a:pt x="4086897" y="2738466"/>
                </a:lnTo>
                <a:lnTo>
                  <a:pt x="4072378" y="2781763"/>
                </a:lnTo>
                <a:lnTo>
                  <a:pt x="4056947" y="2824633"/>
                </a:lnTo>
                <a:lnTo>
                  <a:pt x="4040617" y="2867065"/>
                </a:lnTo>
                <a:lnTo>
                  <a:pt x="4023397" y="2909047"/>
                </a:lnTo>
                <a:lnTo>
                  <a:pt x="4005300" y="2950568"/>
                </a:lnTo>
                <a:lnTo>
                  <a:pt x="3986338" y="2991616"/>
                </a:lnTo>
                <a:lnTo>
                  <a:pt x="3966521" y="3032179"/>
                </a:lnTo>
                <a:lnTo>
                  <a:pt x="3945862" y="3072246"/>
                </a:lnTo>
                <a:lnTo>
                  <a:pt x="3924373" y="3111806"/>
                </a:lnTo>
                <a:lnTo>
                  <a:pt x="3902063" y="3150847"/>
                </a:lnTo>
                <a:lnTo>
                  <a:pt x="3878946" y="3189357"/>
                </a:lnTo>
                <a:lnTo>
                  <a:pt x="3855033" y="3227325"/>
                </a:lnTo>
                <a:lnTo>
                  <a:pt x="3830334" y="3264739"/>
                </a:lnTo>
                <a:lnTo>
                  <a:pt x="3804863" y="3301588"/>
                </a:lnTo>
                <a:lnTo>
                  <a:pt x="3778630" y="3337860"/>
                </a:lnTo>
                <a:lnTo>
                  <a:pt x="3751646" y="3373543"/>
                </a:lnTo>
                <a:lnTo>
                  <a:pt x="3723925" y="3408627"/>
                </a:lnTo>
                <a:lnTo>
                  <a:pt x="3695476" y="3443099"/>
                </a:lnTo>
                <a:lnTo>
                  <a:pt x="3666312" y="3476948"/>
                </a:lnTo>
                <a:lnTo>
                  <a:pt x="3636443" y="3510163"/>
                </a:lnTo>
                <a:lnTo>
                  <a:pt x="3605883" y="3542731"/>
                </a:lnTo>
                <a:lnTo>
                  <a:pt x="3574642" y="3574642"/>
                </a:lnTo>
                <a:lnTo>
                  <a:pt x="3542731" y="3605883"/>
                </a:lnTo>
                <a:lnTo>
                  <a:pt x="3510163" y="3636443"/>
                </a:lnTo>
                <a:lnTo>
                  <a:pt x="3476948" y="3666312"/>
                </a:lnTo>
                <a:lnTo>
                  <a:pt x="3443099" y="3695476"/>
                </a:lnTo>
                <a:lnTo>
                  <a:pt x="3408627" y="3723925"/>
                </a:lnTo>
                <a:lnTo>
                  <a:pt x="3373543" y="3751646"/>
                </a:lnTo>
                <a:lnTo>
                  <a:pt x="3337860" y="3778630"/>
                </a:lnTo>
                <a:lnTo>
                  <a:pt x="3301588" y="3804863"/>
                </a:lnTo>
                <a:lnTo>
                  <a:pt x="3264739" y="3830334"/>
                </a:lnTo>
                <a:lnTo>
                  <a:pt x="3227325" y="3855033"/>
                </a:lnTo>
                <a:lnTo>
                  <a:pt x="3189357" y="3878946"/>
                </a:lnTo>
                <a:lnTo>
                  <a:pt x="3150847" y="3902063"/>
                </a:lnTo>
                <a:lnTo>
                  <a:pt x="3111806" y="3924373"/>
                </a:lnTo>
                <a:lnTo>
                  <a:pt x="3072246" y="3945862"/>
                </a:lnTo>
                <a:lnTo>
                  <a:pt x="3032179" y="3966521"/>
                </a:lnTo>
                <a:lnTo>
                  <a:pt x="2991616" y="3986338"/>
                </a:lnTo>
                <a:lnTo>
                  <a:pt x="2950568" y="4005300"/>
                </a:lnTo>
                <a:lnTo>
                  <a:pt x="2909047" y="4023397"/>
                </a:lnTo>
                <a:lnTo>
                  <a:pt x="2867065" y="4040617"/>
                </a:lnTo>
                <a:lnTo>
                  <a:pt x="2824633" y="4056947"/>
                </a:lnTo>
                <a:lnTo>
                  <a:pt x="2781763" y="4072378"/>
                </a:lnTo>
                <a:lnTo>
                  <a:pt x="2738466" y="4086897"/>
                </a:lnTo>
                <a:lnTo>
                  <a:pt x="2694754" y="4100492"/>
                </a:lnTo>
                <a:lnTo>
                  <a:pt x="2650639" y="4113153"/>
                </a:lnTo>
                <a:lnTo>
                  <a:pt x="2606131" y="4124867"/>
                </a:lnTo>
                <a:lnTo>
                  <a:pt x="2561243" y="4135623"/>
                </a:lnTo>
                <a:lnTo>
                  <a:pt x="2515986" y="4145410"/>
                </a:lnTo>
                <a:lnTo>
                  <a:pt x="2470371" y="4154215"/>
                </a:lnTo>
                <a:lnTo>
                  <a:pt x="2424411" y="4162028"/>
                </a:lnTo>
                <a:lnTo>
                  <a:pt x="2378116" y="4168836"/>
                </a:lnTo>
                <a:lnTo>
                  <a:pt x="2331499" y="4174629"/>
                </a:lnTo>
                <a:lnTo>
                  <a:pt x="2284571" y="4179394"/>
                </a:lnTo>
                <a:lnTo>
                  <a:pt x="2237342" y="4183121"/>
                </a:lnTo>
                <a:lnTo>
                  <a:pt x="2189826" y="4185797"/>
                </a:lnTo>
                <a:lnTo>
                  <a:pt x="2142033" y="4187411"/>
                </a:lnTo>
                <a:lnTo>
                  <a:pt x="2093976" y="4187952"/>
                </a:lnTo>
                <a:lnTo>
                  <a:pt x="2045918" y="4187411"/>
                </a:lnTo>
                <a:lnTo>
                  <a:pt x="1998125" y="4185797"/>
                </a:lnTo>
                <a:lnTo>
                  <a:pt x="1950609" y="4183121"/>
                </a:lnTo>
                <a:lnTo>
                  <a:pt x="1903380" y="4179394"/>
                </a:lnTo>
                <a:lnTo>
                  <a:pt x="1856452" y="4174629"/>
                </a:lnTo>
                <a:lnTo>
                  <a:pt x="1809835" y="4168836"/>
                </a:lnTo>
                <a:lnTo>
                  <a:pt x="1763540" y="4162028"/>
                </a:lnTo>
                <a:lnTo>
                  <a:pt x="1717580" y="4154215"/>
                </a:lnTo>
                <a:lnTo>
                  <a:pt x="1671965" y="4145410"/>
                </a:lnTo>
                <a:lnTo>
                  <a:pt x="1626708" y="4135623"/>
                </a:lnTo>
                <a:lnTo>
                  <a:pt x="1581820" y="4124867"/>
                </a:lnTo>
                <a:lnTo>
                  <a:pt x="1537312" y="4113153"/>
                </a:lnTo>
                <a:lnTo>
                  <a:pt x="1493197" y="4100492"/>
                </a:lnTo>
                <a:lnTo>
                  <a:pt x="1449485" y="4086897"/>
                </a:lnTo>
                <a:lnTo>
                  <a:pt x="1406188" y="4072378"/>
                </a:lnTo>
                <a:lnTo>
                  <a:pt x="1363318" y="4056947"/>
                </a:lnTo>
                <a:lnTo>
                  <a:pt x="1320886" y="4040617"/>
                </a:lnTo>
                <a:lnTo>
                  <a:pt x="1278904" y="4023397"/>
                </a:lnTo>
                <a:lnTo>
                  <a:pt x="1237383" y="4005300"/>
                </a:lnTo>
                <a:lnTo>
                  <a:pt x="1196335" y="3986338"/>
                </a:lnTo>
                <a:lnTo>
                  <a:pt x="1155772" y="3966521"/>
                </a:lnTo>
                <a:lnTo>
                  <a:pt x="1115705" y="3945862"/>
                </a:lnTo>
                <a:lnTo>
                  <a:pt x="1076145" y="3924373"/>
                </a:lnTo>
                <a:lnTo>
                  <a:pt x="1037104" y="3902063"/>
                </a:lnTo>
                <a:lnTo>
                  <a:pt x="998594" y="3878946"/>
                </a:lnTo>
                <a:lnTo>
                  <a:pt x="960626" y="3855033"/>
                </a:lnTo>
                <a:lnTo>
                  <a:pt x="923212" y="3830334"/>
                </a:lnTo>
                <a:lnTo>
                  <a:pt x="886363" y="3804863"/>
                </a:lnTo>
                <a:lnTo>
                  <a:pt x="850091" y="3778630"/>
                </a:lnTo>
                <a:lnTo>
                  <a:pt x="814408" y="3751646"/>
                </a:lnTo>
                <a:lnTo>
                  <a:pt x="779324" y="3723925"/>
                </a:lnTo>
                <a:lnTo>
                  <a:pt x="744852" y="3695476"/>
                </a:lnTo>
                <a:lnTo>
                  <a:pt x="711003" y="3666312"/>
                </a:lnTo>
                <a:lnTo>
                  <a:pt x="677788" y="3636443"/>
                </a:lnTo>
                <a:lnTo>
                  <a:pt x="645220" y="3605883"/>
                </a:lnTo>
                <a:lnTo>
                  <a:pt x="613309" y="3574642"/>
                </a:lnTo>
                <a:lnTo>
                  <a:pt x="582068" y="3542731"/>
                </a:lnTo>
                <a:lnTo>
                  <a:pt x="551508" y="3510163"/>
                </a:lnTo>
                <a:lnTo>
                  <a:pt x="521639" y="3476948"/>
                </a:lnTo>
                <a:lnTo>
                  <a:pt x="492475" y="3443099"/>
                </a:lnTo>
                <a:lnTo>
                  <a:pt x="464026" y="3408627"/>
                </a:lnTo>
                <a:lnTo>
                  <a:pt x="436305" y="3373543"/>
                </a:lnTo>
                <a:lnTo>
                  <a:pt x="409321" y="3337860"/>
                </a:lnTo>
                <a:lnTo>
                  <a:pt x="383088" y="3301588"/>
                </a:lnTo>
                <a:lnTo>
                  <a:pt x="357617" y="3264739"/>
                </a:lnTo>
                <a:lnTo>
                  <a:pt x="332918" y="3227325"/>
                </a:lnTo>
                <a:lnTo>
                  <a:pt x="309005" y="3189357"/>
                </a:lnTo>
                <a:lnTo>
                  <a:pt x="285888" y="3150847"/>
                </a:lnTo>
                <a:lnTo>
                  <a:pt x="263578" y="3111806"/>
                </a:lnTo>
                <a:lnTo>
                  <a:pt x="242089" y="3072246"/>
                </a:lnTo>
                <a:lnTo>
                  <a:pt x="221430" y="3032179"/>
                </a:lnTo>
                <a:lnTo>
                  <a:pt x="201613" y="2991616"/>
                </a:lnTo>
                <a:lnTo>
                  <a:pt x="182651" y="2950568"/>
                </a:lnTo>
                <a:lnTo>
                  <a:pt x="164554" y="2909047"/>
                </a:lnTo>
                <a:lnTo>
                  <a:pt x="147334" y="2867065"/>
                </a:lnTo>
                <a:lnTo>
                  <a:pt x="131004" y="2824633"/>
                </a:lnTo>
                <a:lnTo>
                  <a:pt x="115573" y="2781763"/>
                </a:lnTo>
                <a:lnTo>
                  <a:pt x="101054" y="2738466"/>
                </a:lnTo>
                <a:lnTo>
                  <a:pt x="87459" y="2694754"/>
                </a:lnTo>
                <a:lnTo>
                  <a:pt x="74798" y="2650639"/>
                </a:lnTo>
                <a:lnTo>
                  <a:pt x="63084" y="2606131"/>
                </a:lnTo>
                <a:lnTo>
                  <a:pt x="52328" y="2561243"/>
                </a:lnTo>
                <a:lnTo>
                  <a:pt x="42541" y="2515986"/>
                </a:lnTo>
                <a:lnTo>
                  <a:pt x="33736" y="2470371"/>
                </a:lnTo>
                <a:lnTo>
                  <a:pt x="25923" y="2424411"/>
                </a:lnTo>
                <a:lnTo>
                  <a:pt x="19115" y="2378116"/>
                </a:lnTo>
                <a:lnTo>
                  <a:pt x="13322" y="2331499"/>
                </a:lnTo>
                <a:lnTo>
                  <a:pt x="8557" y="2284571"/>
                </a:lnTo>
                <a:lnTo>
                  <a:pt x="4830" y="2237342"/>
                </a:lnTo>
                <a:lnTo>
                  <a:pt x="2154" y="2189826"/>
                </a:lnTo>
                <a:lnTo>
                  <a:pt x="540" y="2142033"/>
                </a:lnTo>
                <a:lnTo>
                  <a:pt x="0" y="2093976"/>
                </a:lnTo>
                <a:close/>
              </a:path>
            </a:pathLst>
          </a:custGeom>
          <a:ln w="9144">
            <a:solidFill>
              <a:srgbClr val="F6924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9" name="object 12"/>
          <p:cNvSpPr/>
          <p:nvPr/>
        </p:nvSpPr>
        <p:spPr>
          <a:xfrm>
            <a:off x="5200707" y="1913716"/>
            <a:ext cx="3550907" cy="3550907"/>
          </a:xfrm>
          <a:prstGeom prst="rect">
            <a:avLst/>
          </a:prstGeom>
          <a:blipFill>
            <a:blip r:embed="rId6"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0" name="object 13"/>
          <p:cNvSpPr/>
          <p:nvPr/>
        </p:nvSpPr>
        <p:spPr>
          <a:xfrm>
            <a:off x="5247951" y="1941135"/>
            <a:ext cx="3456431" cy="3456431"/>
          </a:xfrm>
          <a:prstGeom prst="rect">
            <a:avLst/>
          </a:prstGeom>
          <a:blipFill>
            <a:blip r:embed="rId7"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1" name="object 14"/>
          <p:cNvSpPr/>
          <p:nvPr/>
        </p:nvSpPr>
        <p:spPr>
          <a:xfrm>
            <a:off x="5247951" y="1941135"/>
            <a:ext cx="3456940" cy="3456940"/>
          </a:xfrm>
          <a:custGeom>
            <a:avLst/>
            <a:gdLst/>
            <a:ahLst/>
            <a:cxnLst/>
            <a:rect l="l" t="t" r="r" b="b"/>
            <a:pathLst>
              <a:path w="3456940" h="3456940">
                <a:moveTo>
                  <a:pt x="0" y="1728216"/>
                </a:moveTo>
                <a:lnTo>
                  <a:pt x="663" y="1679842"/>
                </a:lnTo>
                <a:lnTo>
                  <a:pt x="2644" y="1631797"/>
                </a:lnTo>
                <a:lnTo>
                  <a:pt x="5923" y="1584098"/>
                </a:lnTo>
                <a:lnTo>
                  <a:pt x="10484" y="1536763"/>
                </a:lnTo>
                <a:lnTo>
                  <a:pt x="16309" y="1489809"/>
                </a:lnTo>
                <a:lnTo>
                  <a:pt x="23382" y="1443252"/>
                </a:lnTo>
                <a:lnTo>
                  <a:pt x="31684" y="1397112"/>
                </a:lnTo>
                <a:lnTo>
                  <a:pt x="41198" y="1351403"/>
                </a:lnTo>
                <a:lnTo>
                  <a:pt x="51908" y="1306145"/>
                </a:lnTo>
                <a:lnTo>
                  <a:pt x="63795" y="1261355"/>
                </a:lnTo>
                <a:lnTo>
                  <a:pt x="76843" y="1217049"/>
                </a:lnTo>
                <a:lnTo>
                  <a:pt x="91034" y="1173245"/>
                </a:lnTo>
                <a:lnTo>
                  <a:pt x="106350" y="1129961"/>
                </a:lnTo>
                <a:lnTo>
                  <a:pt x="122775" y="1087213"/>
                </a:lnTo>
                <a:lnTo>
                  <a:pt x="140291" y="1045020"/>
                </a:lnTo>
                <a:lnTo>
                  <a:pt x="158881" y="1003398"/>
                </a:lnTo>
                <a:lnTo>
                  <a:pt x="178528" y="962364"/>
                </a:lnTo>
                <a:lnTo>
                  <a:pt x="199213" y="921937"/>
                </a:lnTo>
                <a:lnTo>
                  <a:pt x="220921" y="882133"/>
                </a:lnTo>
                <a:lnTo>
                  <a:pt x="243633" y="842969"/>
                </a:lnTo>
                <a:lnTo>
                  <a:pt x="267332" y="804464"/>
                </a:lnTo>
                <a:lnTo>
                  <a:pt x="292000" y="766633"/>
                </a:lnTo>
                <a:lnTo>
                  <a:pt x="317622" y="729496"/>
                </a:lnTo>
                <a:lnTo>
                  <a:pt x="344178" y="693068"/>
                </a:lnTo>
                <a:lnTo>
                  <a:pt x="371653" y="657368"/>
                </a:lnTo>
                <a:lnTo>
                  <a:pt x="400028" y="622412"/>
                </a:lnTo>
                <a:lnTo>
                  <a:pt x="429286" y="588219"/>
                </a:lnTo>
                <a:lnTo>
                  <a:pt x="459410" y="554804"/>
                </a:lnTo>
                <a:lnTo>
                  <a:pt x="490383" y="522187"/>
                </a:lnTo>
                <a:lnTo>
                  <a:pt x="522187" y="490383"/>
                </a:lnTo>
                <a:lnTo>
                  <a:pt x="554804" y="459410"/>
                </a:lnTo>
                <a:lnTo>
                  <a:pt x="588219" y="429286"/>
                </a:lnTo>
                <a:lnTo>
                  <a:pt x="622412" y="400028"/>
                </a:lnTo>
                <a:lnTo>
                  <a:pt x="657368" y="371653"/>
                </a:lnTo>
                <a:lnTo>
                  <a:pt x="693068" y="344178"/>
                </a:lnTo>
                <a:lnTo>
                  <a:pt x="729496" y="317622"/>
                </a:lnTo>
                <a:lnTo>
                  <a:pt x="766633" y="292000"/>
                </a:lnTo>
                <a:lnTo>
                  <a:pt x="804464" y="267332"/>
                </a:lnTo>
                <a:lnTo>
                  <a:pt x="842969" y="243633"/>
                </a:lnTo>
                <a:lnTo>
                  <a:pt x="882133" y="220921"/>
                </a:lnTo>
                <a:lnTo>
                  <a:pt x="921937" y="199213"/>
                </a:lnTo>
                <a:lnTo>
                  <a:pt x="962364" y="178528"/>
                </a:lnTo>
                <a:lnTo>
                  <a:pt x="1003398" y="158881"/>
                </a:lnTo>
                <a:lnTo>
                  <a:pt x="1045020" y="140291"/>
                </a:lnTo>
                <a:lnTo>
                  <a:pt x="1087213" y="122775"/>
                </a:lnTo>
                <a:lnTo>
                  <a:pt x="1129961" y="106350"/>
                </a:lnTo>
                <a:lnTo>
                  <a:pt x="1173245" y="91034"/>
                </a:lnTo>
                <a:lnTo>
                  <a:pt x="1217049" y="76843"/>
                </a:lnTo>
                <a:lnTo>
                  <a:pt x="1261355" y="63795"/>
                </a:lnTo>
                <a:lnTo>
                  <a:pt x="1306145" y="51908"/>
                </a:lnTo>
                <a:lnTo>
                  <a:pt x="1351403" y="41198"/>
                </a:lnTo>
                <a:lnTo>
                  <a:pt x="1397112" y="31684"/>
                </a:lnTo>
                <a:lnTo>
                  <a:pt x="1443252" y="23382"/>
                </a:lnTo>
                <a:lnTo>
                  <a:pt x="1489809" y="16309"/>
                </a:lnTo>
                <a:lnTo>
                  <a:pt x="1536763" y="10484"/>
                </a:lnTo>
                <a:lnTo>
                  <a:pt x="1584098" y="5923"/>
                </a:lnTo>
                <a:lnTo>
                  <a:pt x="1631797" y="2644"/>
                </a:lnTo>
                <a:lnTo>
                  <a:pt x="1679842" y="663"/>
                </a:lnTo>
                <a:lnTo>
                  <a:pt x="1728216" y="0"/>
                </a:lnTo>
                <a:lnTo>
                  <a:pt x="1776589" y="663"/>
                </a:lnTo>
                <a:lnTo>
                  <a:pt x="1824634" y="2644"/>
                </a:lnTo>
                <a:lnTo>
                  <a:pt x="1872333" y="5923"/>
                </a:lnTo>
                <a:lnTo>
                  <a:pt x="1919668" y="10484"/>
                </a:lnTo>
                <a:lnTo>
                  <a:pt x="1966622" y="16309"/>
                </a:lnTo>
                <a:lnTo>
                  <a:pt x="2013179" y="23382"/>
                </a:lnTo>
                <a:lnTo>
                  <a:pt x="2059319" y="31684"/>
                </a:lnTo>
                <a:lnTo>
                  <a:pt x="2105028" y="41198"/>
                </a:lnTo>
                <a:lnTo>
                  <a:pt x="2150286" y="51908"/>
                </a:lnTo>
                <a:lnTo>
                  <a:pt x="2195076" y="63795"/>
                </a:lnTo>
                <a:lnTo>
                  <a:pt x="2239382" y="76843"/>
                </a:lnTo>
                <a:lnTo>
                  <a:pt x="2283186" y="91034"/>
                </a:lnTo>
                <a:lnTo>
                  <a:pt x="2326470" y="106350"/>
                </a:lnTo>
                <a:lnTo>
                  <a:pt x="2369218" y="122775"/>
                </a:lnTo>
                <a:lnTo>
                  <a:pt x="2411411" y="140291"/>
                </a:lnTo>
                <a:lnTo>
                  <a:pt x="2453033" y="158881"/>
                </a:lnTo>
                <a:lnTo>
                  <a:pt x="2494067" y="178528"/>
                </a:lnTo>
                <a:lnTo>
                  <a:pt x="2534494" y="199213"/>
                </a:lnTo>
                <a:lnTo>
                  <a:pt x="2574298" y="220921"/>
                </a:lnTo>
                <a:lnTo>
                  <a:pt x="2613462" y="243633"/>
                </a:lnTo>
                <a:lnTo>
                  <a:pt x="2651967" y="267332"/>
                </a:lnTo>
                <a:lnTo>
                  <a:pt x="2689798" y="292000"/>
                </a:lnTo>
                <a:lnTo>
                  <a:pt x="2726935" y="317622"/>
                </a:lnTo>
                <a:lnTo>
                  <a:pt x="2763363" y="344178"/>
                </a:lnTo>
                <a:lnTo>
                  <a:pt x="2799063" y="371653"/>
                </a:lnTo>
                <a:lnTo>
                  <a:pt x="2834019" y="400028"/>
                </a:lnTo>
                <a:lnTo>
                  <a:pt x="2868212" y="429286"/>
                </a:lnTo>
                <a:lnTo>
                  <a:pt x="2901627" y="459410"/>
                </a:lnTo>
                <a:lnTo>
                  <a:pt x="2934244" y="490383"/>
                </a:lnTo>
                <a:lnTo>
                  <a:pt x="2966048" y="522187"/>
                </a:lnTo>
                <a:lnTo>
                  <a:pt x="2997021" y="554804"/>
                </a:lnTo>
                <a:lnTo>
                  <a:pt x="3027145" y="588219"/>
                </a:lnTo>
                <a:lnTo>
                  <a:pt x="3056403" y="622412"/>
                </a:lnTo>
                <a:lnTo>
                  <a:pt x="3084778" y="657368"/>
                </a:lnTo>
                <a:lnTo>
                  <a:pt x="3112253" y="693068"/>
                </a:lnTo>
                <a:lnTo>
                  <a:pt x="3138809" y="729496"/>
                </a:lnTo>
                <a:lnTo>
                  <a:pt x="3164431" y="766633"/>
                </a:lnTo>
                <a:lnTo>
                  <a:pt x="3189099" y="804464"/>
                </a:lnTo>
                <a:lnTo>
                  <a:pt x="3212798" y="842969"/>
                </a:lnTo>
                <a:lnTo>
                  <a:pt x="3235510" y="882133"/>
                </a:lnTo>
                <a:lnTo>
                  <a:pt x="3257218" y="921937"/>
                </a:lnTo>
                <a:lnTo>
                  <a:pt x="3277903" y="962364"/>
                </a:lnTo>
                <a:lnTo>
                  <a:pt x="3297550" y="1003398"/>
                </a:lnTo>
                <a:lnTo>
                  <a:pt x="3316140" y="1045020"/>
                </a:lnTo>
                <a:lnTo>
                  <a:pt x="3333656" y="1087213"/>
                </a:lnTo>
                <a:lnTo>
                  <a:pt x="3350081" y="1129961"/>
                </a:lnTo>
                <a:lnTo>
                  <a:pt x="3365397" y="1173245"/>
                </a:lnTo>
                <a:lnTo>
                  <a:pt x="3379588" y="1217049"/>
                </a:lnTo>
                <a:lnTo>
                  <a:pt x="3392636" y="1261355"/>
                </a:lnTo>
                <a:lnTo>
                  <a:pt x="3404523" y="1306145"/>
                </a:lnTo>
                <a:lnTo>
                  <a:pt x="3415233" y="1351403"/>
                </a:lnTo>
                <a:lnTo>
                  <a:pt x="3424747" y="1397112"/>
                </a:lnTo>
                <a:lnTo>
                  <a:pt x="3433049" y="1443252"/>
                </a:lnTo>
                <a:lnTo>
                  <a:pt x="3440122" y="1489809"/>
                </a:lnTo>
                <a:lnTo>
                  <a:pt x="3445947" y="1536763"/>
                </a:lnTo>
                <a:lnTo>
                  <a:pt x="3450508" y="1584098"/>
                </a:lnTo>
                <a:lnTo>
                  <a:pt x="3453787" y="1631797"/>
                </a:lnTo>
                <a:lnTo>
                  <a:pt x="3455768" y="1679842"/>
                </a:lnTo>
                <a:lnTo>
                  <a:pt x="3456432" y="1728216"/>
                </a:lnTo>
                <a:lnTo>
                  <a:pt x="3455768" y="1776589"/>
                </a:lnTo>
                <a:lnTo>
                  <a:pt x="3453787" y="1824634"/>
                </a:lnTo>
                <a:lnTo>
                  <a:pt x="3450508" y="1872333"/>
                </a:lnTo>
                <a:lnTo>
                  <a:pt x="3445947" y="1919668"/>
                </a:lnTo>
                <a:lnTo>
                  <a:pt x="3440122" y="1966622"/>
                </a:lnTo>
                <a:lnTo>
                  <a:pt x="3433049" y="2013179"/>
                </a:lnTo>
                <a:lnTo>
                  <a:pt x="3424747" y="2059319"/>
                </a:lnTo>
                <a:lnTo>
                  <a:pt x="3415233" y="2105028"/>
                </a:lnTo>
                <a:lnTo>
                  <a:pt x="3404523" y="2150286"/>
                </a:lnTo>
                <a:lnTo>
                  <a:pt x="3392636" y="2195076"/>
                </a:lnTo>
                <a:lnTo>
                  <a:pt x="3379588" y="2239382"/>
                </a:lnTo>
                <a:lnTo>
                  <a:pt x="3365397" y="2283186"/>
                </a:lnTo>
                <a:lnTo>
                  <a:pt x="3350081" y="2326470"/>
                </a:lnTo>
                <a:lnTo>
                  <a:pt x="3333656" y="2369218"/>
                </a:lnTo>
                <a:lnTo>
                  <a:pt x="3316140" y="2411411"/>
                </a:lnTo>
                <a:lnTo>
                  <a:pt x="3297550" y="2453033"/>
                </a:lnTo>
                <a:lnTo>
                  <a:pt x="3277903" y="2494067"/>
                </a:lnTo>
                <a:lnTo>
                  <a:pt x="3257218" y="2534494"/>
                </a:lnTo>
                <a:lnTo>
                  <a:pt x="3235510" y="2574298"/>
                </a:lnTo>
                <a:lnTo>
                  <a:pt x="3212798" y="2613462"/>
                </a:lnTo>
                <a:lnTo>
                  <a:pt x="3189099" y="2651967"/>
                </a:lnTo>
                <a:lnTo>
                  <a:pt x="3164431" y="2689798"/>
                </a:lnTo>
                <a:lnTo>
                  <a:pt x="3138809" y="2726935"/>
                </a:lnTo>
                <a:lnTo>
                  <a:pt x="3112253" y="2763363"/>
                </a:lnTo>
                <a:lnTo>
                  <a:pt x="3084778" y="2799063"/>
                </a:lnTo>
                <a:lnTo>
                  <a:pt x="3056403" y="2834019"/>
                </a:lnTo>
                <a:lnTo>
                  <a:pt x="3027145" y="2868212"/>
                </a:lnTo>
                <a:lnTo>
                  <a:pt x="2997021" y="2901627"/>
                </a:lnTo>
                <a:lnTo>
                  <a:pt x="2966048" y="2934244"/>
                </a:lnTo>
                <a:lnTo>
                  <a:pt x="2934244" y="2966048"/>
                </a:lnTo>
                <a:lnTo>
                  <a:pt x="2901627" y="2997021"/>
                </a:lnTo>
                <a:lnTo>
                  <a:pt x="2868212" y="3027145"/>
                </a:lnTo>
                <a:lnTo>
                  <a:pt x="2834019" y="3056403"/>
                </a:lnTo>
                <a:lnTo>
                  <a:pt x="2799063" y="3084778"/>
                </a:lnTo>
                <a:lnTo>
                  <a:pt x="2763363" y="3112253"/>
                </a:lnTo>
                <a:lnTo>
                  <a:pt x="2726935" y="3138809"/>
                </a:lnTo>
                <a:lnTo>
                  <a:pt x="2689798" y="3164431"/>
                </a:lnTo>
                <a:lnTo>
                  <a:pt x="2651967" y="3189099"/>
                </a:lnTo>
                <a:lnTo>
                  <a:pt x="2613462" y="3212798"/>
                </a:lnTo>
                <a:lnTo>
                  <a:pt x="2574298" y="3235510"/>
                </a:lnTo>
                <a:lnTo>
                  <a:pt x="2534494" y="3257218"/>
                </a:lnTo>
                <a:lnTo>
                  <a:pt x="2494067" y="3277903"/>
                </a:lnTo>
                <a:lnTo>
                  <a:pt x="2453033" y="3297550"/>
                </a:lnTo>
                <a:lnTo>
                  <a:pt x="2411411" y="3316140"/>
                </a:lnTo>
                <a:lnTo>
                  <a:pt x="2369218" y="3333656"/>
                </a:lnTo>
                <a:lnTo>
                  <a:pt x="2326470" y="3350081"/>
                </a:lnTo>
                <a:lnTo>
                  <a:pt x="2283186" y="3365397"/>
                </a:lnTo>
                <a:lnTo>
                  <a:pt x="2239382" y="3379588"/>
                </a:lnTo>
                <a:lnTo>
                  <a:pt x="2195076" y="3392636"/>
                </a:lnTo>
                <a:lnTo>
                  <a:pt x="2150286" y="3404523"/>
                </a:lnTo>
                <a:lnTo>
                  <a:pt x="2105028" y="3415233"/>
                </a:lnTo>
                <a:lnTo>
                  <a:pt x="2059319" y="3424747"/>
                </a:lnTo>
                <a:lnTo>
                  <a:pt x="2013179" y="3433049"/>
                </a:lnTo>
                <a:lnTo>
                  <a:pt x="1966622" y="3440122"/>
                </a:lnTo>
                <a:lnTo>
                  <a:pt x="1919668" y="3445947"/>
                </a:lnTo>
                <a:lnTo>
                  <a:pt x="1872333" y="3450508"/>
                </a:lnTo>
                <a:lnTo>
                  <a:pt x="1824634" y="3453787"/>
                </a:lnTo>
                <a:lnTo>
                  <a:pt x="1776589" y="3455768"/>
                </a:lnTo>
                <a:lnTo>
                  <a:pt x="1728216" y="3456432"/>
                </a:lnTo>
                <a:lnTo>
                  <a:pt x="1679842" y="3455768"/>
                </a:lnTo>
                <a:lnTo>
                  <a:pt x="1631797" y="3453787"/>
                </a:lnTo>
                <a:lnTo>
                  <a:pt x="1584098" y="3450508"/>
                </a:lnTo>
                <a:lnTo>
                  <a:pt x="1536763" y="3445947"/>
                </a:lnTo>
                <a:lnTo>
                  <a:pt x="1489809" y="3440122"/>
                </a:lnTo>
                <a:lnTo>
                  <a:pt x="1443252" y="3433049"/>
                </a:lnTo>
                <a:lnTo>
                  <a:pt x="1397112" y="3424747"/>
                </a:lnTo>
                <a:lnTo>
                  <a:pt x="1351403" y="3415233"/>
                </a:lnTo>
                <a:lnTo>
                  <a:pt x="1306145" y="3404523"/>
                </a:lnTo>
                <a:lnTo>
                  <a:pt x="1261355" y="3392636"/>
                </a:lnTo>
                <a:lnTo>
                  <a:pt x="1217049" y="3379588"/>
                </a:lnTo>
                <a:lnTo>
                  <a:pt x="1173245" y="3365397"/>
                </a:lnTo>
                <a:lnTo>
                  <a:pt x="1129961" y="3350081"/>
                </a:lnTo>
                <a:lnTo>
                  <a:pt x="1087213" y="3333656"/>
                </a:lnTo>
                <a:lnTo>
                  <a:pt x="1045020" y="3316140"/>
                </a:lnTo>
                <a:lnTo>
                  <a:pt x="1003398" y="3297550"/>
                </a:lnTo>
                <a:lnTo>
                  <a:pt x="962364" y="3277903"/>
                </a:lnTo>
                <a:lnTo>
                  <a:pt x="921937" y="3257218"/>
                </a:lnTo>
                <a:lnTo>
                  <a:pt x="882133" y="3235510"/>
                </a:lnTo>
                <a:lnTo>
                  <a:pt x="842969" y="3212798"/>
                </a:lnTo>
                <a:lnTo>
                  <a:pt x="804464" y="3189099"/>
                </a:lnTo>
                <a:lnTo>
                  <a:pt x="766633" y="3164431"/>
                </a:lnTo>
                <a:lnTo>
                  <a:pt x="729496" y="3138809"/>
                </a:lnTo>
                <a:lnTo>
                  <a:pt x="693068" y="3112253"/>
                </a:lnTo>
                <a:lnTo>
                  <a:pt x="657368" y="3084778"/>
                </a:lnTo>
                <a:lnTo>
                  <a:pt x="622412" y="3056403"/>
                </a:lnTo>
                <a:lnTo>
                  <a:pt x="588219" y="3027145"/>
                </a:lnTo>
                <a:lnTo>
                  <a:pt x="554804" y="2997021"/>
                </a:lnTo>
                <a:lnTo>
                  <a:pt x="522187" y="2966048"/>
                </a:lnTo>
                <a:lnTo>
                  <a:pt x="490383" y="2934244"/>
                </a:lnTo>
                <a:lnTo>
                  <a:pt x="459410" y="2901627"/>
                </a:lnTo>
                <a:lnTo>
                  <a:pt x="429286" y="2868212"/>
                </a:lnTo>
                <a:lnTo>
                  <a:pt x="400028" y="2834019"/>
                </a:lnTo>
                <a:lnTo>
                  <a:pt x="371653" y="2799063"/>
                </a:lnTo>
                <a:lnTo>
                  <a:pt x="344178" y="2763363"/>
                </a:lnTo>
                <a:lnTo>
                  <a:pt x="317622" y="2726935"/>
                </a:lnTo>
                <a:lnTo>
                  <a:pt x="292000" y="2689798"/>
                </a:lnTo>
                <a:lnTo>
                  <a:pt x="267332" y="2651967"/>
                </a:lnTo>
                <a:lnTo>
                  <a:pt x="243633" y="2613462"/>
                </a:lnTo>
                <a:lnTo>
                  <a:pt x="220921" y="2574298"/>
                </a:lnTo>
                <a:lnTo>
                  <a:pt x="199213" y="2534494"/>
                </a:lnTo>
                <a:lnTo>
                  <a:pt x="178528" y="2494067"/>
                </a:lnTo>
                <a:lnTo>
                  <a:pt x="158881" y="2453033"/>
                </a:lnTo>
                <a:lnTo>
                  <a:pt x="140291" y="2411411"/>
                </a:lnTo>
                <a:lnTo>
                  <a:pt x="122775" y="2369218"/>
                </a:lnTo>
                <a:lnTo>
                  <a:pt x="106350" y="2326470"/>
                </a:lnTo>
                <a:lnTo>
                  <a:pt x="91034" y="2283186"/>
                </a:lnTo>
                <a:lnTo>
                  <a:pt x="76843" y="2239382"/>
                </a:lnTo>
                <a:lnTo>
                  <a:pt x="63795" y="2195076"/>
                </a:lnTo>
                <a:lnTo>
                  <a:pt x="51908" y="2150286"/>
                </a:lnTo>
                <a:lnTo>
                  <a:pt x="41198" y="2105028"/>
                </a:lnTo>
                <a:lnTo>
                  <a:pt x="31684" y="2059319"/>
                </a:lnTo>
                <a:lnTo>
                  <a:pt x="23382" y="2013179"/>
                </a:lnTo>
                <a:lnTo>
                  <a:pt x="16309" y="1966622"/>
                </a:lnTo>
                <a:lnTo>
                  <a:pt x="10484" y="1919668"/>
                </a:lnTo>
                <a:lnTo>
                  <a:pt x="5923" y="1872333"/>
                </a:lnTo>
                <a:lnTo>
                  <a:pt x="2644" y="1824634"/>
                </a:lnTo>
                <a:lnTo>
                  <a:pt x="663" y="1776589"/>
                </a:lnTo>
                <a:lnTo>
                  <a:pt x="0" y="1728216"/>
                </a:lnTo>
                <a:close/>
              </a:path>
            </a:pathLst>
          </a:custGeom>
          <a:ln w="9144">
            <a:solidFill>
              <a:srgbClr val="BE4B48"/>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2" name="object 15"/>
          <p:cNvSpPr/>
          <p:nvPr/>
        </p:nvSpPr>
        <p:spPr>
          <a:xfrm>
            <a:off x="5673148" y="2338900"/>
            <a:ext cx="2569463" cy="2569464"/>
          </a:xfrm>
          <a:prstGeom prst="rect">
            <a:avLst/>
          </a:prstGeom>
          <a:blipFill>
            <a:blip r:embed="rId8"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3" name="object 16"/>
          <p:cNvSpPr/>
          <p:nvPr/>
        </p:nvSpPr>
        <p:spPr>
          <a:xfrm>
            <a:off x="5720392" y="2366331"/>
            <a:ext cx="2475230" cy="2475230"/>
          </a:xfrm>
          <a:custGeom>
            <a:avLst/>
            <a:gdLst/>
            <a:ahLst/>
            <a:cxnLst/>
            <a:rect l="l" t="t" r="r" b="b"/>
            <a:pathLst>
              <a:path w="2475229" h="2475229">
                <a:moveTo>
                  <a:pt x="1237488" y="0"/>
                </a:moveTo>
                <a:lnTo>
                  <a:pt x="1188895" y="936"/>
                </a:lnTo>
                <a:lnTo>
                  <a:pt x="1140778" y="3723"/>
                </a:lnTo>
                <a:lnTo>
                  <a:pt x="1093169" y="8325"/>
                </a:lnTo>
                <a:lnTo>
                  <a:pt x="1046104" y="14709"/>
                </a:lnTo>
                <a:lnTo>
                  <a:pt x="999617" y="22839"/>
                </a:lnTo>
                <a:lnTo>
                  <a:pt x="953741" y="32682"/>
                </a:lnTo>
                <a:lnTo>
                  <a:pt x="908513" y="44203"/>
                </a:lnTo>
                <a:lnTo>
                  <a:pt x="863965" y="57368"/>
                </a:lnTo>
                <a:lnTo>
                  <a:pt x="820132" y="72143"/>
                </a:lnTo>
                <a:lnTo>
                  <a:pt x="777049" y="88492"/>
                </a:lnTo>
                <a:lnTo>
                  <a:pt x="734750" y="106382"/>
                </a:lnTo>
                <a:lnTo>
                  <a:pt x="693270" y="125778"/>
                </a:lnTo>
                <a:lnTo>
                  <a:pt x="652642" y="146646"/>
                </a:lnTo>
                <a:lnTo>
                  <a:pt x="612902" y="168952"/>
                </a:lnTo>
                <a:lnTo>
                  <a:pt x="574083" y="192660"/>
                </a:lnTo>
                <a:lnTo>
                  <a:pt x="536220" y="217737"/>
                </a:lnTo>
                <a:lnTo>
                  <a:pt x="499348" y="244149"/>
                </a:lnTo>
                <a:lnTo>
                  <a:pt x="463500" y="271860"/>
                </a:lnTo>
                <a:lnTo>
                  <a:pt x="428711" y="300837"/>
                </a:lnTo>
                <a:lnTo>
                  <a:pt x="395017" y="331045"/>
                </a:lnTo>
                <a:lnTo>
                  <a:pt x="362450" y="362450"/>
                </a:lnTo>
                <a:lnTo>
                  <a:pt x="331045" y="395017"/>
                </a:lnTo>
                <a:lnTo>
                  <a:pt x="300837" y="428711"/>
                </a:lnTo>
                <a:lnTo>
                  <a:pt x="271860" y="463500"/>
                </a:lnTo>
                <a:lnTo>
                  <a:pt x="244149" y="499348"/>
                </a:lnTo>
                <a:lnTo>
                  <a:pt x="217737" y="536220"/>
                </a:lnTo>
                <a:lnTo>
                  <a:pt x="192660" y="574083"/>
                </a:lnTo>
                <a:lnTo>
                  <a:pt x="168952" y="612902"/>
                </a:lnTo>
                <a:lnTo>
                  <a:pt x="146646" y="652642"/>
                </a:lnTo>
                <a:lnTo>
                  <a:pt x="125778" y="693270"/>
                </a:lnTo>
                <a:lnTo>
                  <a:pt x="106382" y="734750"/>
                </a:lnTo>
                <a:lnTo>
                  <a:pt x="88492" y="777049"/>
                </a:lnTo>
                <a:lnTo>
                  <a:pt x="72143" y="820132"/>
                </a:lnTo>
                <a:lnTo>
                  <a:pt x="57368" y="863965"/>
                </a:lnTo>
                <a:lnTo>
                  <a:pt x="44203" y="908513"/>
                </a:lnTo>
                <a:lnTo>
                  <a:pt x="32682" y="953741"/>
                </a:lnTo>
                <a:lnTo>
                  <a:pt x="22839" y="999617"/>
                </a:lnTo>
                <a:lnTo>
                  <a:pt x="14709" y="1046104"/>
                </a:lnTo>
                <a:lnTo>
                  <a:pt x="8325" y="1093169"/>
                </a:lnTo>
                <a:lnTo>
                  <a:pt x="3723" y="1140778"/>
                </a:lnTo>
                <a:lnTo>
                  <a:pt x="936" y="1188895"/>
                </a:lnTo>
                <a:lnTo>
                  <a:pt x="0" y="1237488"/>
                </a:lnTo>
                <a:lnTo>
                  <a:pt x="936" y="1286080"/>
                </a:lnTo>
                <a:lnTo>
                  <a:pt x="3723" y="1334197"/>
                </a:lnTo>
                <a:lnTo>
                  <a:pt x="8325" y="1381806"/>
                </a:lnTo>
                <a:lnTo>
                  <a:pt x="14709" y="1428871"/>
                </a:lnTo>
                <a:lnTo>
                  <a:pt x="22839" y="1475358"/>
                </a:lnTo>
                <a:lnTo>
                  <a:pt x="32682" y="1521234"/>
                </a:lnTo>
                <a:lnTo>
                  <a:pt x="44203" y="1566462"/>
                </a:lnTo>
                <a:lnTo>
                  <a:pt x="57368" y="1611010"/>
                </a:lnTo>
                <a:lnTo>
                  <a:pt x="72143" y="1654843"/>
                </a:lnTo>
                <a:lnTo>
                  <a:pt x="88492" y="1697926"/>
                </a:lnTo>
                <a:lnTo>
                  <a:pt x="106382" y="1740225"/>
                </a:lnTo>
                <a:lnTo>
                  <a:pt x="125778" y="1781705"/>
                </a:lnTo>
                <a:lnTo>
                  <a:pt x="146646" y="1822333"/>
                </a:lnTo>
                <a:lnTo>
                  <a:pt x="168952" y="1862074"/>
                </a:lnTo>
                <a:lnTo>
                  <a:pt x="192660" y="1900892"/>
                </a:lnTo>
                <a:lnTo>
                  <a:pt x="217737" y="1938755"/>
                </a:lnTo>
                <a:lnTo>
                  <a:pt x="244149" y="1975627"/>
                </a:lnTo>
                <a:lnTo>
                  <a:pt x="271860" y="2011475"/>
                </a:lnTo>
                <a:lnTo>
                  <a:pt x="300837" y="2046264"/>
                </a:lnTo>
                <a:lnTo>
                  <a:pt x="331045" y="2079958"/>
                </a:lnTo>
                <a:lnTo>
                  <a:pt x="362450" y="2112525"/>
                </a:lnTo>
                <a:lnTo>
                  <a:pt x="395017" y="2143930"/>
                </a:lnTo>
                <a:lnTo>
                  <a:pt x="428711" y="2174138"/>
                </a:lnTo>
                <a:lnTo>
                  <a:pt x="463500" y="2203115"/>
                </a:lnTo>
                <a:lnTo>
                  <a:pt x="499348" y="2230826"/>
                </a:lnTo>
                <a:lnTo>
                  <a:pt x="536220" y="2257238"/>
                </a:lnTo>
                <a:lnTo>
                  <a:pt x="574083" y="2282315"/>
                </a:lnTo>
                <a:lnTo>
                  <a:pt x="612902" y="2306023"/>
                </a:lnTo>
                <a:lnTo>
                  <a:pt x="652642" y="2328329"/>
                </a:lnTo>
                <a:lnTo>
                  <a:pt x="693270" y="2349197"/>
                </a:lnTo>
                <a:lnTo>
                  <a:pt x="734750" y="2368593"/>
                </a:lnTo>
                <a:lnTo>
                  <a:pt x="777049" y="2386483"/>
                </a:lnTo>
                <a:lnTo>
                  <a:pt x="820132" y="2402832"/>
                </a:lnTo>
                <a:lnTo>
                  <a:pt x="863965" y="2417607"/>
                </a:lnTo>
                <a:lnTo>
                  <a:pt x="908513" y="2430772"/>
                </a:lnTo>
                <a:lnTo>
                  <a:pt x="953741" y="2442293"/>
                </a:lnTo>
                <a:lnTo>
                  <a:pt x="999617" y="2452136"/>
                </a:lnTo>
                <a:lnTo>
                  <a:pt x="1046104" y="2460266"/>
                </a:lnTo>
                <a:lnTo>
                  <a:pt x="1093169" y="2466650"/>
                </a:lnTo>
                <a:lnTo>
                  <a:pt x="1140778" y="2471252"/>
                </a:lnTo>
                <a:lnTo>
                  <a:pt x="1188895" y="2474039"/>
                </a:lnTo>
                <a:lnTo>
                  <a:pt x="1237488" y="2474976"/>
                </a:lnTo>
                <a:lnTo>
                  <a:pt x="1286080" y="2474039"/>
                </a:lnTo>
                <a:lnTo>
                  <a:pt x="1334197" y="2471252"/>
                </a:lnTo>
                <a:lnTo>
                  <a:pt x="1381806" y="2466650"/>
                </a:lnTo>
                <a:lnTo>
                  <a:pt x="1428871" y="2460266"/>
                </a:lnTo>
                <a:lnTo>
                  <a:pt x="1475358" y="2452136"/>
                </a:lnTo>
                <a:lnTo>
                  <a:pt x="1521234" y="2442293"/>
                </a:lnTo>
                <a:lnTo>
                  <a:pt x="1566462" y="2430772"/>
                </a:lnTo>
                <a:lnTo>
                  <a:pt x="1611010" y="2417607"/>
                </a:lnTo>
                <a:lnTo>
                  <a:pt x="1654843" y="2402832"/>
                </a:lnTo>
                <a:lnTo>
                  <a:pt x="1697926" y="2386483"/>
                </a:lnTo>
                <a:lnTo>
                  <a:pt x="1740225" y="2368593"/>
                </a:lnTo>
                <a:lnTo>
                  <a:pt x="1781705" y="2349197"/>
                </a:lnTo>
                <a:lnTo>
                  <a:pt x="1822333" y="2328329"/>
                </a:lnTo>
                <a:lnTo>
                  <a:pt x="1862073" y="2306023"/>
                </a:lnTo>
                <a:lnTo>
                  <a:pt x="1900892" y="2282315"/>
                </a:lnTo>
                <a:lnTo>
                  <a:pt x="1938755" y="2257238"/>
                </a:lnTo>
                <a:lnTo>
                  <a:pt x="1975627" y="2230826"/>
                </a:lnTo>
                <a:lnTo>
                  <a:pt x="2011475" y="2203115"/>
                </a:lnTo>
                <a:lnTo>
                  <a:pt x="2046264" y="2174138"/>
                </a:lnTo>
                <a:lnTo>
                  <a:pt x="2079958" y="2143930"/>
                </a:lnTo>
                <a:lnTo>
                  <a:pt x="2112525" y="2112525"/>
                </a:lnTo>
                <a:lnTo>
                  <a:pt x="2143930" y="2079958"/>
                </a:lnTo>
                <a:lnTo>
                  <a:pt x="2174138" y="2046264"/>
                </a:lnTo>
                <a:lnTo>
                  <a:pt x="2203115" y="2011475"/>
                </a:lnTo>
                <a:lnTo>
                  <a:pt x="2230826" y="1975627"/>
                </a:lnTo>
                <a:lnTo>
                  <a:pt x="2257238" y="1938755"/>
                </a:lnTo>
                <a:lnTo>
                  <a:pt x="2282315" y="1900892"/>
                </a:lnTo>
                <a:lnTo>
                  <a:pt x="2306023" y="1862074"/>
                </a:lnTo>
                <a:lnTo>
                  <a:pt x="2328329" y="1822333"/>
                </a:lnTo>
                <a:lnTo>
                  <a:pt x="2349197" y="1781705"/>
                </a:lnTo>
                <a:lnTo>
                  <a:pt x="2368593" y="1740225"/>
                </a:lnTo>
                <a:lnTo>
                  <a:pt x="2386483" y="1697926"/>
                </a:lnTo>
                <a:lnTo>
                  <a:pt x="2402832" y="1654843"/>
                </a:lnTo>
                <a:lnTo>
                  <a:pt x="2417607" y="1611010"/>
                </a:lnTo>
                <a:lnTo>
                  <a:pt x="2430772" y="1566462"/>
                </a:lnTo>
                <a:lnTo>
                  <a:pt x="2442293" y="1521234"/>
                </a:lnTo>
                <a:lnTo>
                  <a:pt x="2452136" y="1475358"/>
                </a:lnTo>
                <a:lnTo>
                  <a:pt x="2460266" y="1428871"/>
                </a:lnTo>
                <a:lnTo>
                  <a:pt x="2466650" y="1381806"/>
                </a:lnTo>
                <a:lnTo>
                  <a:pt x="2471252" y="1334197"/>
                </a:lnTo>
                <a:lnTo>
                  <a:pt x="2474039" y="1286080"/>
                </a:lnTo>
                <a:lnTo>
                  <a:pt x="2474976" y="1237488"/>
                </a:lnTo>
                <a:lnTo>
                  <a:pt x="2474039" y="1188895"/>
                </a:lnTo>
                <a:lnTo>
                  <a:pt x="2471252" y="1140778"/>
                </a:lnTo>
                <a:lnTo>
                  <a:pt x="2466650" y="1093169"/>
                </a:lnTo>
                <a:lnTo>
                  <a:pt x="2460266" y="1046104"/>
                </a:lnTo>
                <a:lnTo>
                  <a:pt x="2452136" y="999617"/>
                </a:lnTo>
                <a:lnTo>
                  <a:pt x="2442293" y="953741"/>
                </a:lnTo>
                <a:lnTo>
                  <a:pt x="2430772" y="908513"/>
                </a:lnTo>
                <a:lnTo>
                  <a:pt x="2417607" y="863965"/>
                </a:lnTo>
                <a:lnTo>
                  <a:pt x="2402832" y="820132"/>
                </a:lnTo>
                <a:lnTo>
                  <a:pt x="2386483" y="777049"/>
                </a:lnTo>
                <a:lnTo>
                  <a:pt x="2368593" y="734750"/>
                </a:lnTo>
                <a:lnTo>
                  <a:pt x="2349197" y="693270"/>
                </a:lnTo>
                <a:lnTo>
                  <a:pt x="2328329" y="652642"/>
                </a:lnTo>
                <a:lnTo>
                  <a:pt x="2306023" y="612902"/>
                </a:lnTo>
                <a:lnTo>
                  <a:pt x="2282315" y="574083"/>
                </a:lnTo>
                <a:lnTo>
                  <a:pt x="2257238" y="536220"/>
                </a:lnTo>
                <a:lnTo>
                  <a:pt x="2230826" y="499348"/>
                </a:lnTo>
                <a:lnTo>
                  <a:pt x="2203115" y="463500"/>
                </a:lnTo>
                <a:lnTo>
                  <a:pt x="2174138" y="428711"/>
                </a:lnTo>
                <a:lnTo>
                  <a:pt x="2143930" y="395017"/>
                </a:lnTo>
                <a:lnTo>
                  <a:pt x="2112525" y="362450"/>
                </a:lnTo>
                <a:lnTo>
                  <a:pt x="2079958" y="331045"/>
                </a:lnTo>
                <a:lnTo>
                  <a:pt x="2046264" y="300837"/>
                </a:lnTo>
                <a:lnTo>
                  <a:pt x="2011475" y="271860"/>
                </a:lnTo>
                <a:lnTo>
                  <a:pt x="1975627" y="244149"/>
                </a:lnTo>
                <a:lnTo>
                  <a:pt x="1938755" y="217737"/>
                </a:lnTo>
                <a:lnTo>
                  <a:pt x="1900892" y="192660"/>
                </a:lnTo>
                <a:lnTo>
                  <a:pt x="1862074" y="168952"/>
                </a:lnTo>
                <a:lnTo>
                  <a:pt x="1822333" y="146646"/>
                </a:lnTo>
                <a:lnTo>
                  <a:pt x="1781705" y="125778"/>
                </a:lnTo>
                <a:lnTo>
                  <a:pt x="1740225" y="106382"/>
                </a:lnTo>
                <a:lnTo>
                  <a:pt x="1697926" y="88492"/>
                </a:lnTo>
                <a:lnTo>
                  <a:pt x="1654843" y="72143"/>
                </a:lnTo>
                <a:lnTo>
                  <a:pt x="1611010" y="57368"/>
                </a:lnTo>
                <a:lnTo>
                  <a:pt x="1566462" y="44203"/>
                </a:lnTo>
                <a:lnTo>
                  <a:pt x="1521234" y="32682"/>
                </a:lnTo>
                <a:lnTo>
                  <a:pt x="1475358" y="22839"/>
                </a:lnTo>
                <a:lnTo>
                  <a:pt x="1428871" y="14709"/>
                </a:lnTo>
                <a:lnTo>
                  <a:pt x="1381806" y="8325"/>
                </a:lnTo>
                <a:lnTo>
                  <a:pt x="1334197" y="3723"/>
                </a:lnTo>
                <a:lnTo>
                  <a:pt x="1286080" y="936"/>
                </a:lnTo>
                <a:lnTo>
                  <a:pt x="1237488" y="0"/>
                </a:lnTo>
                <a:close/>
              </a:path>
            </a:pathLst>
          </a:custGeom>
          <a:solidFill>
            <a:srgbClr val="D99694"/>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4" name="object 17"/>
          <p:cNvSpPr/>
          <p:nvPr/>
        </p:nvSpPr>
        <p:spPr>
          <a:xfrm>
            <a:off x="5720392" y="2366331"/>
            <a:ext cx="2475230" cy="2475230"/>
          </a:xfrm>
          <a:custGeom>
            <a:avLst/>
            <a:gdLst/>
            <a:ahLst/>
            <a:cxnLst/>
            <a:rect l="l" t="t" r="r" b="b"/>
            <a:pathLst>
              <a:path w="2475229" h="2475229">
                <a:moveTo>
                  <a:pt x="0" y="1237488"/>
                </a:moveTo>
                <a:lnTo>
                  <a:pt x="936" y="1188895"/>
                </a:lnTo>
                <a:lnTo>
                  <a:pt x="3723" y="1140778"/>
                </a:lnTo>
                <a:lnTo>
                  <a:pt x="8325" y="1093169"/>
                </a:lnTo>
                <a:lnTo>
                  <a:pt x="14709" y="1046104"/>
                </a:lnTo>
                <a:lnTo>
                  <a:pt x="22839" y="999617"/>
                </a:lnTo>
                <a:lnTo>
                  <a:pt x="32682" y="953741"/>
                </a:lnTo>
                <a:lnTo>
                  <a:pt x="44203" y="908513"/>
                </a:lnTo>
                <a:lnTo>
                  <a:pt x="57368" y="863965"/>
                </a:lnTo>
                <a:lnTo>
                  <a:pt x="72143" y="820132"/>
                </a:lnTo>
                <a:lnTo>
                  <a:pt x="88492" y="777049"/>
                </a:lnTo>
                <a:lnTo>
                  <a:pt x="106382" y="734750"/>
                </a:lnTo>
                <a:lnTo>
                  <a:pt x="125778" y="693270"/>
                </a:lnTo>
                <a:lnTo>
                  <a:pt x="146646" y="652642"/>
                </a:lnTo>
                <a:lnTo>
                  <a:pt x="168952" y="612902"/>
                </a:lnTo>
                <a:lnTo>
                  <a:pt x="192660" y="574083"/>
                </a:lnTo>
                <a:lnTo>
                  <a:pt x="217737" y="536220"/>
                </a:lnTo>
                <a:lnTo>
                  <a:pt x="244149" y="499348"/>
                </a:lnTo>
                <a:lnTo>
                  <a:pt x="271860" y="463500"/>
                </a:lnTo>
                <a:lnTo>
                  <a:pt x="300837" y="428711"/>
                </a:lnTo>
                <a:lnTo>
                  <a:pt x="331045" y="395017"/>
                </a:lnTo>
                <a:lnTo>
                  <a:pt x="362450" y="362450"/>
                </a:lnTo>
                <a:lnTo>
                  <a:pt x="395017" y="331045"/>
                </a:lnTo>
                <a:lnTo>
                  <a:pt x="428711" y="300837"/>
                </a:lnTo>
                <a:lnTo>
                  <a:pt x="463500" y="271860"/>
                </a:lnTo>
                <a:lnTo>
                  <a:pt x="499348" y="244149"/>
                </a:lnTo>
                <a:lnTo>
                  <a:pt x="536220" y="217737"/>
                </a:lnTo>
                <a:lnTo>
                  <a:pt x="574083" y="192660"/>
                </a:lnTo>
                <a:lnTo>
                  <a:pt x="612902" y="168952"/>
                </a:lnTo>
                <a:lnTo>
                  <a:pt x="652642" y="146646"/>
                </a:lnTo>
                <a:lnTo>
                  <a:pt x="693270" y="125778"/>
                </a:lnTo>
                <a:lnTo>
                  <a:pt x="734750" y="106382"/>
                </a:lnTo>
                <a:lnTo>
                  <a:pt x="777049" y="88492"/>
                </a:lnTo>
                <a:lnTo>
                  <a:pt x="820132" y="72143"/>
                </a:lnTo>
                <a:lnTo>
                  <a:pt x="863965" y="57368"/>
                </a:lnTo>
                <a:lnTo>
                  <a:pt x="908513" y="44203"/>
                </a:lnTo>
                <a:lnTo>
                  <a:pt x="953741" y="32682"/>
                </a:lnTo>
                <a:lnTo>
                  <a:pt x="999617" y="22839"/>
                </a:lnTo>
                <a:lnTo>
                  <a:pt x="1046104" y="14709"/>
                </a:lnTo>
                <a:lnTo>
                  <a:pt x="1093169" y="8325"/>
                </a:lnTo>
                <a:lnTo>
                  <a:pt x="1140778" y="3723"/>
                </a:lnTo>
                <a:lnTo>
                  <a:pt x="1188895" y="936"/>
                </a:lnTo>
                <a:lnTo>
                  <a:pt x="1237488" y="0"/>
                </a:lnTo>
                <a:lnTo>
                  <a:pt x="1286080" y="936"/>
                </a:lnTo>
                <a:lnTo>
                  <a:pt x="1334197" y="3723"/>
                </a:lnTo>
                <a:lnTo>
                  <a:pt x="1381806" y="8325"/>
                </a:lnTo>
                <a:lnTo>
                  <a:pt x="1428871" y="14709"/>
                </a:lnTo>
                <a:lnTo>
                  <a:pt x="1475358" y="22839"/>
                </a:lnTo>
                <a:lnTo>
                  <a:pt x="1521234" y="32682"/>
                </a:lnTo>
                <a:lnTo>
                  <a:pt x="1566462" y="44203"/>
                </a:lnTo>
                <a:lnTo>
                  <a:pt x="1611010" y="57368"/>
                </a:lnTo>
                <a:lnTo>
                  <a:pt x="1654843" y="72143"/>
                </a:lnTo>
                <a:lnTo>
                  <a:pt x="1697926" y="88492"/>
                </a:lnTo>
                <a:lnTo>
                  <a:pt x="1740225" y="106382"/>
                </a:lnTo>
                <a:lnTo>
                  <a:pt x="1781705" y="125778"/>
                </a:lnTo>
                <a:lnTo>
                  <a:pt x="1822333" y="146646"/>
                </a:lnTo>
                <a:lnTo>
                  <a:pt x="1862074" y="168952"/>
                </a:lnTo>
                <a:lnTo>
                  <a:pt x="1900892" y="192660"/>
                </a:lnTo>
                <a:lnTo>
                  <a:pt x="1938755" y="217737"/>
                </a:lnTo>
                <a:lnTo>
                  <a:pt x="1975627" y="244149"/>
                </a:lnTo>
                <a:lnTo>
                  <a:pt x="2011475" y="271860"/>
                </a:lnTo>
                <a:lnTo>
                  <a:pt x="2046264" y="300837"/>
                </a:lnTo>
                <a:lnTo>
                  <a:pt x="2079958" y="331045"/>
                </a:lnTo>
                <a:lnTo>
                  <a:pt x="2112525" y="362450"/>
                </a:lnTo>
                <a:lnTo>
                  <a:pt x="2143930" y="395017"/>
                </a:lnTo>
                <a:lnTo>
                  <a:pt x="2174138" y="428711"/>
                </a:lnTo>
                <a:lnTo>
                  <a:pt x="2203115" y="463500"/>
                </a:lnTo>
                <a:lnTo>
                  <a:pt x="2230826" y="499348"/>
                </a:lnTo>
                <a:lnTo>
                  <a:pt x="2257238" y="536220"/>
                </a:lnTo>
                <a:lnTo>
                  <a:pt x="2282315" y="574083"/>
                </a:lnTo>
                <a:lnTo>
                  <a:pt x="2306023" y="612902"/>
                </a:lnTo>
                <a:lnTo>
                  <a:pt x="2328329" y="652642"/>
                </a:lnTo>
                <a:lnTo>
                  <a:pt x="2349197" y="693270"/>
                </a:lnTo>
                <a:lnTo>
                  <a:pt x="2368593" y="734750"/>
                </a:lnTo>
                <a:lnTo>
                  <a:pt x="2386483" y="777049"/>
                </a:lnTo>
                <a:lnTo>
                  <a:pt x="2402832" y="820132"/>
                </a:lnTo>
                <a:lnTo>
                  <a:pt x="2417607" y="863965"/>
                </a:lnTo>
                <a:lnTo>
                  <a:pt x="2430772" y="908513"/>
                </a:lnTo>
                <a:lnTo>
                  <a:pt x="2442293" y="953741"/>
                </a:lnTo>
                <a:lnTo>
                  <a:pt x="2452136" y="999617"/>
                </a:lnTo>
                <a:lnTo>
                  <a:pt x="2460266" y="1046104"/>
                </a:lnTo>
                <a:lnTo>
                  <a:pt x="2466650" y="1093169"/>
                </a:lnTo>
                <a:lnTo>
                  <a:pt x="2471252" y="1140778"/>
                </a:lnTo>
                <a:lnTo>
                  <a:pt x="2474039" y="1188895"/>
                </a:lnTo>
                <a:lnTo>
                  <a:pt x="2474976" y="1237488"/>
                </a:lnTo>
                <a:lnTo>
                  <a:pt x="2474039" y="1286080"/>
                </a:lnTo>
                <a:lnTo>
                  <a:pt x="2471252" y="1334197"/>
                </a:lnTo>
                <a:lnTo>
                  <a:pt x="2466650" y="1381806"/>
                </a:lnTo>
                <a:lnTo>
                  <a:pt x="2460266" y="1428871"/>
                </a:lnTo>
                <a:lnTo>
                  <a:pt x="2452136" y="1475358"/>
                </a:lnTo>
                <a:lnTo>
                  <a:pt x="2442293" y="1521234"/>
                </a:lnTo>
                <a:lnTo>
                  <a:pt x="2430772" y="1566462"/>
                </a:lnTo>
                <a:lnTo>
                  <a:pt x="2417607" y="1611010"/>
                </a:lnTo>
                <a:lnTo>
                  <a:pt x="2402832" y="1654843"/>
                </a:lnTo>
                <a:lnTo>
                  <a:pt x="2386483" y="1697926"/>
                </a:lnTo>
                <a:lnTo>
                  <a:pt x="2368593" y="1740225"/>
                </a:lnTo>
                <a:lnTo>
                  <a:pt x="2349197" y="1781705"/>
                </a:lnTo>
                <a:lnTo>
                  <a:pt x="2328329" y="1822333"/>
                </a:lnTo>
                <a:lnTo>
                  <a:pt x="2306023" y="1862074"/>
                </a:lnTo>
                <a:lnTo>
                  <a:pt x="2282315" y="1900892"/>
                </a:lnTo>
                <a:lnTo>
                  <a:pt x="2257238" y="1938755"/>
                </a:lnTo>
                <a:lnTo>
                  <a:pt x="2230826" y="1975627"/>
                </a:lnTo>
                <a:lnTo>
                  <a:pt x="2203115" y="2011475"/>
                </a:lnTo>
                <a:lnTo>
                  <a:pt x="2174138" y="2046264"/>
                </a:lnTo>
                <a:lnTo>
                  <a:pt x="2143930" y="2079958"/>
                </a:lnTo>
                <a:lnTo>
                  <a:pt x="2112525" y="2112525"/>
                </a:lnTo>
                <a:lnTo>
                  <a:pt x="2079958" y="2143930"/>
                </a:lnTo>
                <a:lnTo>
                  <a:pt x="2046264" y="2174138"/>
                </a:lnTo>
                <a:lnTo>
                  <a:pt x="2011475" y="2203115"/>
                </a:lnTo>
                <a:lnTo>
                  <a:pt x="1975627" y="2230826"/>
                </a:lnTo>
                <a:lnTo>
                  <a:pt x="1938755" y="2257238"/>
                </a:lnTo>
                <a:lnTo>
                  <a:pt x="1900892" y="2282315"/>
                </a:lnTo>
                <a:lnTo>
                  <a:pt x="1862073" y="2306023"/>
                </a:lnTo>
                <a:lnTo>
                  <a:pt x="1822333" y="2328329"/>
                </a:lnTo>
                <a:lnTo>
                  <a:pt x="1781705" y="2349197"/>
                </a:lnTo>
                <a:lnTo>
                  <a:pt x="1740225" y="2368593"/>
                </a:lnTo>
                <a:lnTo>
                  <a:pt x="1697926" y="2386483"/>
                </a:lnTo>
                <a:lnTo>
                  <a:pt x="1654843" y="2402832"/>
                </a:lnTo>
                <a:lnTo>
                  <a:pt x="1611010" y="2417607"/>
                </a:lnTo>
                <a:lnTo>
                  <a:pt x="1566462" y="2430772"/>
                </a:lnTo>
                <a:lnTo>
                  <a:pt x="1521234" y="2442293"/>
                </a:lnTo>
                <a:lnTo>
                  <a:pt x="1475358" y="2452136"/>
                </a:lnTo>
                <a:lnTo>
                  <a:pt x="1428871" y="2460266"/>
                </a:lnTo>
                <a:lnTo>
                  <a:pt x="1381806" y="2466650"/>
                </a:lnTo>
                <a:lnTo>
                  <a:pt x="1334197" y="2471252"/>
                </a:lnTo>
                <a:lnTo>
                  <a:pt x="1286080" y="2474039"/>
                </a:lnTo>
                <a:lnTo>
                  <a:pt x="1237488" y="2474976"/>
                </a:lnTo>
                <a:lnTo>
                  <a:pt x="1188895" y="2474039"/>
                </a:lnTo>
                <a:lnTo>
                  <a:pt x="1140778" y="2471252"/>
                </a:lnTo>
                <a:lnTo>
                  <a:pt x="1093169" y="2466650"/>
                </a:lnTo>
                <a:lnTo>
                  <a:pt x="1046104" y="2460266"/>
                </a:lnTo>
                <a:lnTo>
                  <a:pt x="999617" y="2452136"/>
                </a:lnTo>
                <a:lnTo>
                  <a:pt x="953741" y="2442293"/>
                </a:lnTo>
                <a:lnTo>
                  <a:pt x="908513" y="2430772"/>
                </a:lnTo>
                <a:lnTo>
                  <a:pt x="863965" y="2417607"/>
                </a:lnTo>
                <a:lnTo>
                  <a:pt x="820132" y="2402832"/>
                </a:lnTo>
                <a:lnTo>
                  <a:pt x="777049" y="2386483"/>
                </a:lnTo>
                <a:lnTo>
                  <a:pt x="734750" y="2368593"/>
                </a:lnTo>
                <a:lnTo>
                  <a:pt x="693270" y="2349197"/>
                </a:lnTo>
                <a:lnTo>
                  <a:pt x="652642" y="2328329"/>
                </a:lnTo>
                <a:lnTo>
                  <a:pt x="612902" y="2306023"/>
                </a:lnTo>
                <a:lnTo>
                  <a:pt x="574083" y="2282315"/>
                </a:lnTo>
                <a:lnTo>
                  <a:pt x="536220" y="2257238"/>
                </a:lnTo>
                <a:lnTo>
                  <a:pt x="499348" y="2230826"/>
                </a:lnTo>
                <a:lnTo>
                  <a:pt x="463500" y="2203115"/>
                </a:lnTo>
                <a:lnTo>
                  <a:pt x="428711" y="2174138"/>
                </a:lnTo>
                <a:lnTo>
                  <a:pt x="395017" y="2143930"/>
                </a:lnTo>
                <a:lnTo>
                  <a:pt x="362450" y="2112525"/>
                </a:lnTo>
                <a:lnTo>
                  <a:pt x="331045" y="2079958"/>
                </a:lnTo>
                <a:lnTo>
                  <a:pt x="300837" y="2046264"/>
                </a:lnTo>
                <a:lnTo>
                  <a:pt x="271860" y="2011475"/>
                </a:lnTo>
                <a:lnTo>
                  <a:pt x="244149" y="1975627"/>
                </a:lnTo>
                <a:lnTo>
                  <a:pt x="217737" y="1938755"/>
                </a:lnTo>
                <a:lnTo>
                  <a:pt x="192660" y="1900892"/>
                </a:lnTo>
                <a:lnTo>
                  <a:pt x="168952" y="1862073"/>
                </a:lnTo>
                <a:lnTo>
                  <a:pt x="146646" y="1822333"/>
                </a:lnTo>
                <a:lnTo>
                  <a:pt x="125778" y="1781705"/>
                </a:lnTo>
                <a:lnTo>
                  <a:pt x="106382" y="1740225"/>
                </a:lnTo>
                <a:lnTo>
                  <a:pt x="88492" y="1697926"/>
                </a:lnTo>
                <a:lnTo>
                  <a:pt x="72143" y="1654843"/>
                </a:lnTo>
                <a:lnTo>
                  <a:pt x="57368" y="1611010"/>
                </a:lnTo>
                <a:lnTo>
                  <a:pt x="44203" y="1566462"/>
                </a:lnTo>
                <a:lnTo>
                  <a:pt x="32682" y="1521234"/>
                </a:lnTo>
                <a:lnTo>
                  <a:pt x="22839" y="1475358"/>
                </a:lnTo>
                <a:lnTo>
                  <a:pt x="14709" y="1428871"/>
                </a:lnTo>
                <a:lnTo>
                  <a:pt x="8325" y="1381806"/>
                </a:lnTo>
                <a:lnTo>
                  <a:pt x="3723" y="1334197"/>
                </a:lnTo>
                <a:lnTo>
                  <a:pt x="936" y="1286080"/>
                </a:lnTo>
                <a:lnTo>
                  <a:pt x="0" y="1237488"/>
                </a:lnTo>
                <a:close/>
              </a:path>
            </a:pathLst>
          </a:custGeom>
          <a:ln w="9144">
            <a:solidFill>
              <a:srgbClr val="BE4B48"/>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5" name="object 18"/>
          <p:cNvSpPr txBox="1"/>
          <p:nvPr/>
        </p:nvSpPr>
        <p:spPr>
          <a:xfrm>
            <a:off x="7131197" y="4922079"/>
            <a:ext cx="482600"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Meiryo UI" panose="020B0604030504040204" pitchFamily="50" charset="-128"/>
                <a:ea typeface="Meiryo UI" panose="020B0604030504040204" pitchFamily="50" charset="-128"/>
                <a:cs typeface="Noto Sans CJK JP Regular"/>
              </a:rPr>
              <a:t>研究費</a:t>
            </a:r>
            <a:endParaRPr sz="1200">
              <a:latin typeface="Meiryo UI" panose="020B0604030504040204" pitchFamily="50" charset="-128"/>
              <a:ea typeface="Meiryo UI" panose="020B0604030504040204" pitchFamily="50" charset="-128"/>
              <a:cs typeface="Noto Sans CJK JP Regular"/>
            </a:endParaRPr>
          </a:p>
        </p:txBody>
      </p:sp>
      <p:sp>
        <p:nvSpPr>
          <p:cNvPr id="26" name="object 19"/>
          <p:cNvSpPr txBox="1"/>
          <p:nvPr/>
        </p:nvSpPr>
        <p:spPr>
          <a:xfrm>
            <a:off x="6983788" y="5418903"/>
            <a:ext cx="573405" cy="227626"/>
          </a:xfrm>
          <a:prstGeom prst="rect">
            <a:avLst/>
          </a:prstGeom>
          <a:solidFill>
            <a:srgbClr val="FDEADA"/>
          </a:solidFill>
        </p:spPr>
        <p:txBody>
          <a:bodyPr vert="horz" wrap="square" lIns="0" tIns="42545" rIns="0" bIns="0" rtlCol="0">
            <a:spAutoFit/>
          </a:bodyPr>
          <a:lstStyle/>
          <a:p>
            <a:pPr marL="132715">
              <a:lnSpc>
                <a:spcPct val="100000"/>
              </a:lnSpc>
              <a:spcBef>
                <a:spcPts val="335"/>
              </a:spcBef>
            </a:pPr>
            <a:r>
              <a:rPr sz="1200" dirty="0">
                <a:latin typeface="Meiryo UI" panose="020B0604030504040204" pitchFamily="50" charset="-128"/>
                <a:ea typeface="Meiryo UI" panose="020B0604030504040204" pitchFamily="50" charset="-128"/>
                <a:cs typeface="Noto Sans CJK JP Regular"/>
              </a:rPr>
              <a:t>施設</a:t>
            </a:r>
            <a:endParaRPr sz="1200">
              <a:latin typeface="Meiryo UI" panose="020B0604030504040204" pitchFamily="50" charset="-128"/>
              <a:ea typeface="Meiryo UI" panose="020B0604030504040204" pitchFamily="50" charset="-128"/>
              <a:cs typeface="Noto Sans CJK JP Regular"/>
            </a:endParaRPr>
          </a:p>
        </p:txBody>
      </p:sp>
      <p:sp>
        <p:nvSpPr>
          <p:cNvPr id="27" name="object 20"/>
          <p:cNvSpPr/>
          <p:nvPr/>
        </p:nvSpPr>
        <p:spPr>
          <a:xfrm>
            <a:off x="6174544" y="2709244"/>
            <a:ext cx="1612379" cy="1612379"/>
          </a:xfrm>
          <a:prstGeom prst="rect">
            <a:avLst/>
          </a:prstGeom>
          <a:blipFill>
            <a:blip r:embed="rId9"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8" name="object 21"/>
          <p:cNvSpPr/>
          <p:nvPr/>
        </p:nvSpPr>
        <p:spPr>
          <a:xfrm>
            <a:off x="6221788" y="2736663"/>
            <a:ext cx="1518285" cy="1518285"/>
          </a:xfrm>
          <a:custGeom>
            <a:avLst/>
            <a:gdLst/>
            <a:ahLst/>
            <a:cxnLst/>
            <a:rect l="l" t="t" r="r" b="b"/>
            <a:pathLst>
              <a:path w="1518285" h="1518285">
                <a:moveTo>
                  <a:pt x="758952" y="0"/>
                </a:moveTo>
                <a:lnTo>
                  <a:pt x="710954" y="1493"/>
                </a:lnTo>
                <a:lnTo>
                  <a:pt x="663749" y="5913"/>
                </a:lnTo>
                <a:lnTo>
                  <a:pt x="617427" y="13171"/>
                </a:lnTo>
                <a:lnTo>
                  <a:pt x="572076" y="23178"/>
                </a:lnTo>
                <a:lnTo>
                  <a:pt x="527785" y="35846"/>
                </a:lnTo>
                <a:lnTo>
                  <a:pt x="484643" y="51085"/>
                </a:lnTo>
                <a:lnTo>
                  <a:pt x="442739" y="68806"/>
                </a:lnTo>
                <a:lnTo>
                  <a:pt x="402162" y="88921"/>
                </a:lnTo>
                <a:lnTo>
                  <a:pt x="363000" y="111341"/>
                </a:lnTo>
                <a:lnTo>
                  <a:pt x="325343" y="135977"/>
                </a:lnTo>
                <a:lnTo>
                  <a:pt x="289280" y="162739"/>
                </a:lnTo>
                <a:lnTo>
                  <a:pt x="254899" y="191540"/>
                </a:lnTo>
                <a:lnTo>
                  <a:pt x="222289" y="222289"/>
                </a:lnTo>
                <a:lnTo>
                  <a:pt x="191540" y="254899"/>
                </a:lnTo>
                <a:lnTo>
                  <a:pt x="162739" y="289280"/>
                </a:lnTo>
                <a:lnTo>
                  <a:pt x="135977" y="325343"/>
                </a:lnTo>
                <a:lnTo>
                  <a:pt x="111341" y="363000"/>
                </a:lnTo>
                <a:lnTo>
                  <a:pt x="88921" y="402162"/>
                </a:lnTo>
                <a:lnTo>
                  <a:pt x="68806" y="442739"/>
                </a:lnTo>
                <a:lnTo>
                  <a:pt x="51085" y="484643"/>
                </a:lnTo>
                <a:lnTo>
                  <a:pt x="35846" y="527785"/>
                </a:lnTo>
                <a:lnTo>
                  <a:pt x="23178" y="572076"/>
                </a:lnTo>
                <a:lnTo>
                  <a:pt x="13171" y="617427"/>
                </a:lnTo>
                <a:lnTo>
                  <a:pt x="5913" y="663749"/>
                </a:lnTo>
                <a:lnTo>
                  <a:pt x="1493" y="710954"/>
                </a:lnTo>
                <a:lnTo>
                  <a:pt x="0" y="758951"/>
                </a:lnTo>
                <a:lnTo>
                  <a:pt x="1493" y="806949"/>
                </a:lnTo>
                <a:lnTo>
                  <a:pt x="5913" y="854154"/>
                </a:lnTo>
                <a:lnTo>
                  <a:pt x="13171" y="900476"/>
                </a:lnTo>
                <a:lnTo>
                  <a:pt x="23178" y="945827"/>
                </a:lnTo>
                <a:lnTo>
                  <a:pt x="35846" y="990118"/>
                </a:lnTo>
                <a:lnTo>
                  <a:pt x="51085" y="1033260"/>
                </a:lnTo>
                <a:lnTo>
                  <a:pt x="68806" y="1075164"/>
                </a:lnTo>
                <a:lnTo>
                  <a:pt x="88921" y="1115741"/>
                </a:lnTo>
                <a:lnTo>
                  <a:pt x="111341" y="1154903"/>
                </a:lnTo>
                <a:lnTo>
                  <a:pt x="135977" y="1192560"/>
                </a:lnTo>
                <a:lnTo>
                  <a:pt x="162739" y="1228623"/>
                </a:lnTo>
                <a:lnTo>
                  <a:pt x="191540" y="1263004"/>
                </a:lnTo>
                <a:lnTo>
                  <a:pt x="222289" y="1295614"/>
                </a:lnTo>
                <a:lnTo>
                  <a:pt x="254899" y="1326363"/>
                </a:lnTo>
                <a:lnTo>
                  <a:pt x="289280" y="1355164"/>
                </a:lnTo>
                <a:lnTo>
                  <a:pt x="325343" y="1381926"/>
                </a:lnTo>
                <a:lnTo>
                  <a:pt x="363000" y="1406562"/>
                </a:lnTo>
                <a:lnTo>
                  <a:pt x="402162" y="1428982"/>
                </a:lnTo>
                <a:lnTo>
                  <a:pt x="442739" y="1449097"/>
                </a:lnTo>
                <a:lnTo>
                  <a:pt x="484643" y="1466818"/>
                </a:lnTo>
                <a:lnTo>
                  <a:pt x="527785" y="1482057"/>
                </a:lnTo>
                <a:lnTo>
                  <a:pt x="572076" y="1494725"/>
                </a:lnTo>
                <a:lnTo>
                  <a:pt x="617427" y="1504732"/>
                </a:lnTo>
                <a:lnTo>
                  <a:pt x="663749" y="1511990"/>
                </a:lnTo>
                <a:lnTo>
                  <a:pt x="710954" y="1516410"/>
                </a:lnTo>
                <a:lnTo>
                  <a:pt x="758952" y="1517903"/>
                </a:lnTo>
                <a:lnTo>
                  <a:pt x="806949" y="1516410"/>
                </a:lnTo>
                <a:lnTo>
                  <a:pt x="854154" y="1511990"/>
                </a:lnTo>
                <a:lnTo>
                  <a:pt x="900476" y="1504732"/>
                </a:lnTo>
                <a:lnTo>
                  <a:pt x="945827" y="1494725"/>
                </a:lnTo>
                <a:lnTo>
                  <a:pt x="990118" y="1482057"/>
                </a:lnTo>
                <a:lnTo>
                  <a:pt x="1033260" y="1466818"/>
                </a:lnTo>
                <a:lnTo>
                  <a:pt x="1075164" y="1449097"/>
                </a:lnTo>
                <a:lnTo>
                  <a:pt x="1115741" y="1428982"/>
                </a:lnTo>
                <a:lnTo>
                  <a:pt x="1154903" y="1406562"/>
                </a:lnTo>
                <a:lnTo>
                  <a:pt x="1192560" y="1381926"/>
                </a:lnTo>
                <a:lnTo>
                  <a:pt x="1228623" y="1355164"/>
                </a:lnTo>
                <a:lnTo>
                  <a:pt x="1263004" y="1326363"/>
                </a:lnTo>
                <a:lnTo>
                  <a:pt x="1295614" y="1295614"/>
                </a:lnTo>
                <a:lnTo>
                  <a:pt x="1326363" y="1263004"/>
                </a:lnTo>
                <a:lnTo>
                  <a:pt x="1355164" y="1228623"/>
                </a:lnTo>
                <a:lnTo>
                  <a:pt x="1381926" y="1192560"/>
                </a:lnTo>
                <a:lnTo>
                  <a:pt x="1406562" y="1154903"/>
                </a:lnTo>
                <a:lnTo>
                  <a:pt x="1428982" y="1115741"/>
                </a:lnTo>
                <a:lnTo>
                  <a:pt x="1449097" y="1075164"/>
                </a:lnTo>
                <a:lnTo>
                  <a:pt x="1466818" y="1033260"/>
                </a:lnTo>
                <a:lnTo>
                  <a:pt x="1482057" y="990118"/>
                </a:lnTo>
                <a:lnTo>
                  <a:pt x="1494725" y="945827"/>
                </a:lnTo>
                <a:lnTo>
                  <a:pt x="1504732" y="900476"/>
                </a:lnTo>
                <a:lnTo>
                  <a:pt x="1511990" y="854154"/>
                </a:lnTo>
                <a:lnTo>
                  <a:pt x="1516410" y="806949"/>
                </a:lnTo>
                <a:lnTo>
                  <a:pt x="1517904" y="758951"/>
                </a:lnTo>
                <a:lnTo>
                  <a:pt x="1516410" y="710954"/>
                </a:lnTo>
                <a:lnTo>
                  <a:pt x="1511990" y="663749"/>
                </a:lnTo>
                <a:lnTo>
                  <a:pt x="1504732" y="617427"/>
                </a:lnTo>
                <a:lnTo>
                  <a:pt x="1494725" y="572076"/>
                </a:lnTo>
                <a:lnTo>
                  <a:pt x="1482057" y="527785"/>
                </a:lnTo>
                <a:lnTo>
                  <a:pt x="1466818" y="484643"/>
                </a:lnTo>
                <a:lnTo>
                  <a:pt x="1449097" y="442739"/>
                </a:lnTo>
                <a:lnTo>
                  <a:pt x="1428982" y="402162"/>
                </a:lnTo>
                <a:lnTo>
                  <a:pt x="1406562" y="363000"/>
                </a:lnTo>
                <a:lnTo>
                  <a:pt x="1381926" y="325343"/>
                </a:lnTo>
                <a:lnTo>
                  <a:pt x="1355164" y="289280"/>
                </a:lnTo>
                <a:lnTo>
                  <a:pt x="1326363" y="254899"/>
                </a:lnTo>
                <a:lnTo>
                  <a:pt x="1295614" y="222289"/>
                </a:lnTo>
                <a:lnTo>
                  <a:pt x="1263004" y="191540"/>
                </a:lnTo>
                <a:lnTo>
                  <a:pt x="1228623" y="162739"/>
                </a:lnTo>
                <a:lnTo>
                  <a:pt x="1192560" y="135977"/>
                </a:lnTo>
                <a:lnTo>
                  <a:pt x="1154903" y="111341"/>
                </a:lnTo>
                <a:lnTo>
                  <a:pt x="1115741" y="88921"/>
                </a:lnTo>
                <a:lnTo>
                  <a:pt x="1075164" y="68806"/>
                </a:lnTo>
                <a:lnTo>
                  <a:pt x="1033260" y="51085"/>
                </a:lnTo>
                <a:lnTo>
                  <a:pt x="990118" y="35846"/>
                </a:lnTo>
                <a:lnTo>
                  <a:pt x="945827" y="23178"/>
                </a:lnTo>
                <a:lnTo>
                  <a:pt x="900476" y="13171"/>
                </a:lnTo>
                <a:lnTo>
                  <a:pt x="854154" y="5913"/>
                </a:lnTo>
                <a:lnTo>
                  <a:pt x="806949" y="1493"/>
                </a:lnTo>
                <a:lnTo>
                  <a:pt x="758952" y="0"/>
                </a:lnTo>
                <a:close/>
              </a:path>
            </a:pathLst>
          </a:custGeom>
          <a:solidFill>
            <a:srgbClr val="B9CDE5"/>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9" name="object 22"/>
          <p:cNvSpPr/>
          <p:nvPr/>
        </p:nvSpPr>
        <p:spPr>
          <a:xfrm>
            <a:off x="6221788" y="2736663"/>
            <a:ext cx="1518285" cy="1518285"/>
          </a:xfrm>
          <a:custGeom>
            <a:avLst/>
            <a:gdLst/>
            <a:ahLst/>
            <a:cxnLst/>
            <a:rect l="l" t="t" r="r" b="b"/>
            <a:pathLst>
              <a:path w="1518285" h="1518285">
                <a:moveTo>
                  <a:pt x="0" y="758951"/>
                </a:moveTo>
                <a:lnTo>
                  <a:pt x="1493" y="710954"/>
                </a:lnTo>
                <a:lnTo>
                  <a:pt x="5913" y="663749"/>
                </a:lnTo>
                <a:lnTo>
                  <a:pt x="13171" y="617427"/>
                </a:lnTo>
                <a:lnTo>
                  <a:pt x="23178" y="572076"/>
                </a:lnTo>
                <a:lnTo>
                  <a:pt x="35846" y="527785"/>
                </a:lnTo>
                <a:lnTo>
                  <a:pt x="51085" y="484643"/>
                </a:lnTo>
                <a:lnTo>
                  <a:pt x="68806" y="442739"/>
                </a:lnTo>
                <a:lnTo>
                  <a:pt x="88921" y="402162"/>
                </a:lnTo>
                <a:lnTo>
                  <a:pt x="111341" y="363000"/>
                </a:lnTo>
                <a:lnTo>
                  <a:pt x="135977" y="325343"/>
                </a:lnTo>
                <a:lnTo>
                  <a:pt x="162739" y="289280"/>
                </a:lnTo>
                <a:lnTo>
                  <a:pt x="191540" y="254899"/>
                </a:lnTo>
                <a:lnTo>
                  <a:pt x="222289" y="222289"/>
                </a:lnTo>
                <a:lnTo>
                  <a:pt x="254899" y="191540"/>
                </a:lnTo>
                <a:lnTo>
                  <a:pt x="289280" y="162739"/>
                </a:lnTo>
                <a:lnTo>
                  <a:pt x="325343" y="135977"/>
                </a:lnTo>
                <a:lnTo>
                  <a:pt x="363000" y="111341"/>
                </a:lnTo>
                <a:lnTo>
                  <a:pt x="402162" y="88921"/>
                </a:lnTo>
                <a:lnTo>
                  <a:pt x="442739" y="68806"/>
                </a:lnTo>
                <a:lnTo>
                  <a:pt x="484643" y="51085"/>
                </a:lnTo>
                <a:lnTo>
                  <a:pt x="527785" y="35846"/>
                </a:lnTo>
                <a:lnTo>
                  <a:pt x="572076" y="23178"/>
                </a:lnTo>
                <a:lnTo>
                  <a:pt x="617427" y="13171"/>
                </a:lnTo>
                <a:lnTo>
                  <a:pt x="663749" y="5913"/>
                </a:lnTo>
                <a:lnTo>
                  <a:pt x="710954" y="1493"/>
                </a:lnTo>
                <a:lnTo>
                  <a:pt x="758952" y="0"/>
                </a:lnTo>
                <a:lnTo>
                  <a:pt x="806949" y="1493"/>
                </a:lnTo>
                <a:lnTo>
                  <a:pt x="854154" y="5913"/>
                </a:lnTo>
                <a:lnTo>
                  <a:pt x="900476" y="13171"/>
                </a:lnTo>
                <a:lnTo>
                  <a:pt x="945827" y="23178"/>
                </a:lnTo>
                <a:lnTo>
                  <a:pt x="990118" y="35846"/>
                </a:lnTo>
                <a:lnTo>
                  <a:pt x="1033260" y="51085"/>
                </a:lnTo>
                <a:lnTo>
                  <a:pt x="1075164" y="68806"/>
                </a:lnTo>
                <a:lnTo>
                  <a:pt x="1115741" y="88921"/>
                </a:lnTo>
                <a:lnTo>
                  <a:pt x="1154903" y="111341"/>
                </a:lnTo>
                <a:lnTo>
                  <a:pt x="1192560" y="135977"/>
                </a:lnTo>
                <a:lnTo>
                  <a:pt x="1228623" y="162739"/>
                </a:lnTo>
                <a:lnTo>
                  <a:pt x="1263004" y="191540"/>
                </a:lnTo>
                <a:lnTo>
                  <a:pt x="1295614" y="222289"/>
                </a:lnTo>
                <a:lnTo>
                  <a:pt x="1326363" y="254899"/>
                </a:lnTo>
                <a:lnTo>
                  <a:pt x="1355164" y="289280"/>
                </a:lnTo>
                <a:lnTo>
                  <a:pt x="1381926" y="325343"/>
                </a:lnTo>
                <a:lnTo>
                  <a:pt x="1406562" y="363000"/>
                </a:lnTo>
                <a:lnTo>
                  <a:pt x="1428982" y="402162"/>
                </a:lnTo>
                <a:lnTo>
                  <a:pt x="1449097" y="442739"/>
                </a:lnTo>
                <a:lnTo>
                  <a:pt x="1466818" y="484643"/>
                </a:lnTo>
                <a:lnTo>
                  <a:pt x="1482057" y="527785"/>
                </a:lnTo>
                <a:lnTo>
                  <a:pt x="1494725" y="572076"/>
                </a:lnTo>
                <a:lnTo>
                  <a:pt x="1504732" y="617427"/>
                </a:lnTo>
                <a:lnTo>
                  <a:pt x="1511990" y="663749"/>
                </a:lnTo>
                <a:lnTo>
                  <a:pt x="1516410" y="710954"/>
                </a:lnTo>
                <a:lnTo>
                  <a:pt x="1517904" y="758951"/>
                </a:lnTo>
                <a:lnTo>
                  <a:pt x="1516410" y="806949"/>
                </a:lnTo>
                <a:lnTo>
                  <a:pt x="1511990" y="854154"/>
                </a:lnTo>
                <a:lnTo>
                  <a:pt x="1504732" y="900476"/>
                </a:lnTo>
                <a:lnTo>
                  <a:pt x="1494725" y="945827"/>
                </a:lnTo>
                <a:lnTo>
                  <a:pt x="1482057" y="990118"/>
                </a:lnTo>
                <a:lnTo>
                  <a:pt x="1466818" y="1033260"/>
                </a:lnTo>
                <a:lnTo>
                  <a:pt x="1449097" y="1075164"/>
                </a:lnTo>
                <a:lnTo>
                  <a:pt x="1428982" y="1115741"/>
                </a:lnTo>
                <a:lnTo>
                  <a:pt x="1406562" y="1154903"/>
                </a:lnTo>
                <a:lnTo>
                  <a:pt x="1381926" y="1192560"/>
                </a:lnTo>
                <a:lnTo>
                  <a:pt x="1355164" y="1228623"/>
                </a:lnTo>
                <a:lnTo>
                  <a:pt x="1326363" y="1263004"/>
                </a:lnTo>
                <a:lnTo>
                  <a:pt x="1295614" y="1295614"/>
                </a:lnTo>
                <a:lnTo>
                  <a:pt x="1263004" y="1326363"/>
                </a:lnTo>
                <a:lnTo>
                  <a:pt x="1228623" y="1355164"/>
                </a:lnTo>
                <a:lnTo>
                  <a:pt x="1192560" y="1381926"/>
                </a:lnTo>
                <a:lnTo>
                  <a:pt x="1154903" y="1406562"/>
                </a:lnTo>
                <a:lnTo>
                  <a:pt x="1115741" y="1428982"/>
                </a:lnTo>
                <a:lnTo>
                  <a:pt x="1075164" y="1449097"/>
                </a:lnTo>
                <a:lnTo>
                  <a:pt x="1033260" y="1466818"/>
                </a:lnTo>
                <a:lnTo>
                  <a:pt x="990118" y="1482057"/>
                </a:lnTo>
                <a:lnTo>
                  <a:pt x="945827" y="1494725"/>
                </a:lnTo>
                <a:lnTo>
                  <a:pt x="900476" y="1504732"/>
                </a:lnTo>
                <a:lnTo>
                  <a:pt x="854154" y="1511990"/>
                </a:lnTo>
                <a:lnTo>
                  <a:pt x="806949" y="1516410"/>
                </a:lnTo>
                <a:lnTo>
                  <a:pt x="758952" y="1517903"/>
                </a:lnTo>
                <a:lnTo>
                  <a:pt x="710954" y="1516410"/>
                </a:lnTo>
                <a:lnTo>
                  <a:pt x="663749" y="1511990"/>
                </a:lnTo>
                <a:lnTo>
                  <a:pt x="617427" y="1504732"/>
                </a:lnTo>
                <a:lnTo>
                  <a:pt x="572076" y="1494725"/>
                </a:lnTo>
                <a:lnTo>
                  <a:pt x="527785" y="1482057"/>
                </a:lnTo>
                <a:lnTo>
                  <a:pt x="484643" y="1466818"/>
                </a:lnTo>
                <a:lnTo>
                  <a:pt x="442739" y="1449097"/>
                </a:lnTo>
                <a:lnTo>
                  <a:pt x="402162" y="1428982"/>
                </a:lnTo>
                <a:lnTo>
                  <a:pt x="363000" y="1406562"/>
                </a:lnTo>
                <a:lnTo>
                  <a:pt x="325343" y="1381926"/>
                </a:lnTo>
                <a:lnTo>
                  <a:pt x="289280" y="1355164"/>
                </a:lnTo>
                <a:lnTo>
                  <a:pt x="254899" y="1326363"/>
                </a:lnTo>
                <a:lnTo>
                  <a:pt x="222289" y="1295614"/>
                </a:lnTo>
                <a:lnTo>
                  <a:pt x="191540" y="1263004"/>
                </a:lnTo>
                <a:lnTo>
                  <a:pt x="162739" y="1228623"/>
                </a:lnTo>
                <a:lnTo>
                  <a:pt x="135977" y="1192560"/>
                </a:lnTo>
                <a:lnTo>
                  <a:pt x="111341" y="1154903"/>
                </a:lnTo>
                <a:lnTo>
                  <a:pt x="88921" y="1115741"/>
                </a:lnTo>
                <a:lnTo>
                  <a:pt x="68806" y="1075164"/>
                </a:lnTo>
                <a:lnTo>
                  <a:pt x="51085" y="1033260"/>
                </a:lnTo>
                <a:lnTo>
                  <a:pt x="35846" y="990118"/>
                </a:lnTo>
                <a:lnTo>
                  <a:pt x="23178" y="945827"/>
                </a:lnTo>
                <a:lnTo>
                  <a:pt x="13171" y="900476"/>
                </a:lnTo>
                <a:lnTo>
                  <a:pt x="5913" y="854154"/>
                </a:lnTo>
                <a:lnTo>
                  <a:pt x="1493" y="806949"/>
                </a:lnTo>
                <a:lnTo>
                  <a:pt x="0" y="758951"/>
                </a:lnTo>
                <a:close/>
              </a:path>
            </a:pathLst>
          </a:custGeom>
          <a:ln w="9144">
            <a:solidFill>
              <a:srgbClr val="BE4B48"/>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0" name="object 23"/>
          <p:cNvSpPr txBox="1"/>
          <p:nvPr/>
        </p:nvSpPr>
        <p:spPr>
          <a:xfrm>
            <a:off x="7218598" y="4424722"/>
            <a:ext cx="635000"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Meiryo UI" panose="020B0604030504040204" pitchFamily="50" charset="-128"/>
                <a:ea typeface="Meiryo UI" panose="020B0604030504040204" pitchFamily="50" charset="-128"/>
                <a:cs typeface="Noto Sans CJK JP Regular"/>
              </a:rPr>
              <a:t>計測装置</a:t>
            </a:r>
            <a:endParaRPr sz="1200">
              <a:latin typeface="Meiryo UI" panose="020B0604030504040204" pitchFamily="50" charset="-128"/>
              <a:ea typeface="Meiryo UI" panose="020B0604030504040204" pitchFamily="50" charset="-128"/>
              <a:cs typeface="Noto Sans CJK JP Regular"/>
            </a:endParaRPr>
          </a:p>
        </p:txBody>
      </p:sp>
      <p:sp>
        <p:nvSpPr>
          <p:cNvPr id="31" name="object 24"/>
          <p:cNvSpPr/>
          <p:nvPr/>
        </p:nvSpPr>
        <p:spPr>
          <a:xfrm>
            <a:off x="7843769" y="4937943"/>
            <a:ext cx="483234" cy="481330"/>
          </a:xfrm>
          <a:custGeom>
            <a:avLst/>
            <a:gdLst/>
            <a:ahLst/>
            <a:cxnLst/>
            <a:rect l="l" t="t" r="r" b="b"/>
            <a:pathLst>
              <a:path w="483234" h="481329">
                <a:moveTo>
                  <a:pt x="248403" y="0"/>
                </a:moveTo>
                <a:lnTo>
                  <a:pt x="241168" y="0"/>
                </a:lnTo>
                <a:lnTo>
                  <a:pt x="216650" y="1202"/>
                </a:lnTo>
                <a:lnTo>
                  <a:pt x="169622" y="10820"/>
                </a:lnTo>
                <a:lnTo>
                  <a:pt x="126211" y="28854"/>
                </a:lnTo>
                <a:lnTo>
                  <a:pt x="87624" y="54904"/>
                </a:lnTo>
                <a:lnTo>
                  <a:pt x="55066" y="87366"/>
                </a:lnTo>
                <a:lnTo>
                  <a:pt x="28940" y="125839"/>
                </a:lnTo>
                <a:lnTo>
                  <a:pt x="10852" y="169122"/>
                </a:lnTo>
                <a:lnTo>
                  <a:pt x="1205" y="216011"/>
                </a:lnTo>
                <a:lnTo>
                  <a:pt x="0" y="240457"/>
                </a:lnTo>
                <a:lnTo>
                  <a:pt x="1205" y="264904"/>
                </a:lnTo>
                <a:lnTo>
                  <a:pt x="10852" y="312194"/>
                </a:lnTo>
                <a:lnTo>
                  <a:pt x="28940" y="355477"/>
                </a:lnTo>
                <a:lnTo>
                  <a:pt x="55066" y="393549"/>
                </a:lnTo>
                <a:lnTo>
                  <a:pt x="87624" y="426412"/>
                </a:lnTo>
                <a:lnTo>
                  <a:pt x="126211" y="452061"/>
                </a:lnTo>
                <a:lnTo>
                  <a:pt x="169622" y="470496"/>
                </a:lnTo>
                <a:lnTo>
                  <a:pt x="216650" y="480114"/>
                </a:lnTo>
                <a:lnTo>
                  <a:pt x="241168" y="481317"/>
                </a:lnTo>
                <a:lnTo>
                  <a:pt x="265687" y="480114"/>
                </a:lnTo>
                <a:lnTo>
                  <a:pt x="313117" y="470496"/>
                </a:lnTo>
                <a:lnTo>
                  <a:pt x="356528" y="452061"/>
                </a:lnTo>
                <a:lnTo>
                  <a:pt x="394713" y="426412"/>
                </a:lnTo>
                <a:lnTo>
                  <a:pt x="425121" y="396355"/>
                </a:lnTo>
                <a:lnTo>
                  <a:pt x="182886" y="396355"/>
                </a:lnTo>
                <a:lnTo>
                  <a:pt x="182886" y="351870"/>
                </a:lnTo>
                <a:lnTo>
                  <a:pt x="209817" y="351870"/>
                </a:lnTo>
                <a:lnTo>
                  <a:pt x="209817" y="319007"/>
                </a:lnTo>
                <a:lnTo>
                  <a:pt x="92849" y="319007"/>
                </a:lnTo>
                <a:lnTo>
                  <a:pt x="92849" y="276927"/>
                </a:lnTo>
                <a:lnTo>
                  <a:pt x="201375" y="276927"/>
                </a:lnTo>
                <a:lnTo>
                  <a:pt x="187307" y="247271"/>
                </a:lnTo>
                <a:lnTo>
                  <a:pt x="92849" y="247271"/>
                </a:lnTo>
                <a:lnTo>
                  <a:pt x="92849" y="205191"/>
                </a:lnTo>
                <a:lnTo>
                  <a:pt x="167210" y="205191"/>
                </a:lnTo>
                <a:lnTo>
                  <a:pt x="133848" y="135458"/>
                </a:lnTo>
                <a:lnTo>
                  <a:pt x="113349" y="135458"/>
                </a:lnTo>
                <a:lnTo>
                  <a:pt x="113349" y="90572"/>
                </a:lnTo>
                <a:lnTo>
                  <a:pt x="305882" y="90572"/>
                </a:lnTo>
                <a:lnTo>
                  <a:pt x="351302" y="26450"/>
                </a:lnTo>
                <a:lnTo>
                  <a:pt x="344871" y="23244"/>
                </a:lnTo>
                <a:lnTo>
                  <a:pt x="338842" y="20438"/>
                </a:lnTo>
                <a:lnTo>
                  <a:pt x="332411" y="17633"/>
                </a:lnTo>
                <a:lnTo>
                  <a:pt x="325578" y="15229"/>
                </a:lnTo>
                <a:lnTo>
                  <a:pt x="319146" y="12824"/>
                </a:lnTo>
                <a:lnTo>
                  <a:pt x="298647" y="6812"/>
                </a:lnTo>
                <a:lnTo>
                  <a:pt x="291814" y="5209"/>
                </a:lnTo>
                <a:lnTo>
                  <a:pt x="270511" y="1603"/>
                </a:lnTo>
                <a:lnTo>
                  <a:pt x="263275" y="801"/>
                </a:lnTo>
                <a:lnTo>
                  <a:pt x="248403" y="0"/>
                </a:lnTo>
                <a:close/>
              </a:path>
              <a:path w="483234" h="481329">
                <a:moveTo>
                  <a:pt x="351302" y="26450"/>
                </a:moveTo>
                <a:lnTo>
                  <a:pt x="305882" y="90572"/>
                </a:lnTo>
                <a:lnTo>
                  <a:pt x="362557" y="90572"/>
                </a:lnTo>
                <a:lnTo>
                  <a:pt x="362557" y="135458"/>
                </a:lnTo>
                <a:lnTo>
                  <a:pt x="343666" y="135458"/>
                </a:lnTo>
                <a:lnTo>
                  <a:pt x="310303" y="205191"/>
                </a:lnTo>
                <a:lnTo>
                  <a:pt x="385066" y="205191"/>
                </a:lnTo>
                <a:lnTo>
                  <a:pt x="385066" y="247271"/>
                </a:lnTo>
                <a:lnTo>
                  <a:pt x="290206" y="247271"/>
                </a:lnTo>
                <a:lnTo>
                  <a:pt x="275736" y="276927"/>
                </a:lnTo>
                <a:lnTo>
                  <a:pt x="385066" y="276927"/>
                </a:lnTo>
                <a:lnTo>
                  <a:pt x="385066" y="319007"/>
                </a:lnTo>
                <a:lnTo>
                  <a:pt x="267295" y="319007"/>
                </a:lnTo>
                <a:lnTo>
                  <a:pt x="267295" y="351870"/>
                </a:lnTo>
                <a:lnTo>
                  <a:pt x="295029" y="351870"/>
                </a:lnTo>
                <a:lnTo>
                  <a:pt x="295029" y="396355"/>
                </a:lnTo>
                <a:lnTo>
                  <a:pt x="425121" y="396355"/>
                </a:lnTo>
                <a:lnTo>
                  <a:pt x="427672" y="393549"/>
                </a:lnTo>
                <a:lnTo>
                  <a:pt x="453397" y="355477"/>
                </a:lnTo>
                <a:lnTo>
                  <a:pt x="471887" y="312194"/>
                </a:lnTo>
                <a:lnTo>
                  <a:pt x="481534" y="264904"/>
                </a:lnTo>
                <a:lnTo>
                  <a:pt x="482739" y="240457"/>
                </a:lnTo>
                <a:lnTo>
                  <a:pt x="481936" y="223225"/>
                </a:lnTo>
                <a:lnTo>
                  <a:pt x="473093" y="173530"/>
                </a:lnTo>
                <a:lnTo>
                  <a:pt x="454603" y="127843"/>
                </a:lnTo>
                <a:lnTo>
                  <a:pt x="427271" y="87366"/>
                </a:lnTo>
                <a:lnTo>
                  <a:pt x="392301" y="53301"/>
                </a:lnTo>
                <a:lnTo>
                  <a:pt x="365772" y="34465"/>
                </a:lnTo>
                <a:lnTo>
                  <a:pt x="351302" y="26450"/>
                </a:lnTo>
                <a:close/>
              </a:path>
              <a:path w="483234" h="481329">
                <a:moveTo>
                  <a:pt x="289403" y="135458"/>
                </a:moveTo>
                <a:lnTo>
                  <a:pt x="194945" y="135458"/>
                </a:lnTo>
                <a:lnTo>
                  <a:pt x="241973" y="239255"/>
                </a:lnTo>
                <a:lnTo>
                  <a:pt x="289403" y="135458"/>
                </a:lnTo>
                <a:close/>
              </a:path>
              <a:path w="483234" h="481329">
                <a:moveTo>
                  <a:pt x="257648" y="90572"/>
                </a:moveTo>
                <a:lnTo>
                  <a:pt x="227502" y="90572"/>
                </a:lnTo>
                <a:lnTo>
                  <a:pt x="227502" y="135458"/>
                </a:lnTo>
                <a:lnTo>
                  <a:pt x="257648" y="135458"/>
                </a:lnTo>
                <a:lnTo>
                  <a:pt x="257648" y="90572"/>
                </a:lnTo>
                <a:close/>
              </a:path>
            </a:pathLst>
          </a:custGeom>
          <a:solidFill>
            <a:srgbClr val="B20044"/>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2" name="object 25"/>
          <p:cNvSpPr/>
          <p:nvPr/>
        </p:nvSpPr>
        <p:spPr>
          <a:xfrm>
            <a:off x="7546152" y="4774251"/>
            <a:ext cx="662305" cy="781050"/>
          </a:xfrm>
          <a:custGeom>
            <a:avLst/>
            <a:gdLst/>
            <a:ahLst/>
            <a:cxnLst/>
            <a:rect l="l" t="t" r="r" b="b"/>
            <a:pathLst>
              <a:path w="662304" h="781050">
                <a:moveTo>
                  <a:pt x="634132" y="0"/>
                </a:moveTo>
                <a:lnTo>
                  <a:pt x="616902" y="0"/>
                </a:lnTo>
                <a:lnTo>
                  <a:pt x="615155" y="580"/>
                </a:lnTo>
                <a:lnTo>
                  <a:pt x="612341" y="981"/>
                </a:lnTo>
                <a:lnTo>
                  <a:pt x="548030" y="17813"/>
                </a:lnTo>
                <a:lnTo>
                  <a:pt x="488139" y="38252"/>
                </a:lnTo>
                <a:lnTo>
                  <a:pt x="445533" y="55485"/>
                </a:lnTo>
                <a:lnTo>
                  <a:pt x="431866" y="61897"/>
                </a:lnTo>
                <a:lnTo>
                  <a:pt x="418200" y="67909"/>
                </a:lnTo>
                <a:lnTo>
                  <a:pt x="404935" y="74721"/>
                </a:lnTo>
                <a:lnTo>
                  <a:pt x="391672" y="81134"/>
                </a:lnTo>
                <a:lnTo>
                  <a:pt x="379211" y="87947"/>
                </a:lnTo>
                <a:lnTo>
                  <a:pt x="341830" y="109588"/>
                </a:lnTo>
                <a:lnTo>
                  <a:pt x="306056" y="132832"/>
                </a:lnTo>
                <a:lnTo>
                  <a:pt x="272293" y="157279"/>
                </a:lnTo>
                <a:lnTo>
                  <a:pt x="240137" y="182928"/>
                </a:lnTo>
                <a:lnTo>
                  <a:pt x="209588" y="210180"/>
                </a:lnTo>
                <a:lnTo>
                  <a:pt x="169393" y="249856"/>
                </a:lnTo>
                <a:lnTo>
                  <a:pt x="140854" y="281916"/>
                </a:lnTo>
                <a:lnTo>
                  <a:pt x="113522" y="314779"/>
                </a:lnTo>
                <a:lnTo>
                  <a:pt x="87797" y="348444"/>
                </a:lnTo>
                <a:lnTo>
                  <a:pt x="51622" y="401344"/>
                </a:lnTo>
                <a:lnTo>
                  <a:pt x="29113" y="437814"/>
                </a:lnTo>
                <a:lnTo>
                  <a:pt x="7809" y="474684"/>
                </a:lnTo>
                <a:lnTo>
                  <a:pt x="0" y="488763"/>
                </a:lnTo>
                <a:lnTo>
                  <a:pt x="0" y="495051"/>
                </a:lnTo>
                <a:lnTo>
                  <a:pt x="492561" y="780868"/>
                </a:lnTo>
                <a:lnTo>
                  <a:pt x="496580" y="774055"/>
                </a:lnTo>
                <a:lnTo>
                  <a:pt x="500198" y="767642"/>
                </a:lnTo>
                <a:lnTo>
                  <a:pt x="504619" y="761230"/>
                </a:lnTo>
                <a:lnTo>
                  <a:pt x="531951" y="724360"/>
                </a:lnTo>
                <a:lnTo>
                  <a:pt x="537177" y="718749"/>
                </a:lnTo>
                <a:lnTo>
                  <a:pt x="542000" y="712738"/>
                </a:lnTo>
                <a:lnTo>
                  <a:pt x="547628" y="707528"/>
                </a:lnTo>
                <a:lnTo>
                  <a:pt x="552853" y="701917"/>
                </a:lnTo>
                <a:lnTo>
                  <a:pt x="568003" y="687890"/>
                </a:lnTo>
                <a:lnTo>
                  <a:pt x="535971" y="687890"/>
                </a:lnTo>
                <a:lnTo>
                  <a:pt x="521501" y="687490"/>
                </a:lnTo>
                <a:lnTo>
                  <a:pt x="479296" y="682680"/>
                </a:lnTo>
                <a:lnTo>
                  <a:pt x="439905" y="671860"/>
                </a:lnTo>
                <a:lnTo>
                  <a:pt x="402524" y="655429"/>
                </a:lnTo>
                <a:lnTo>
                  <a:pt x="356300" y="624570"/>
                </a:lnTo>
                <a:lnTo>
                  <a:pt x="324948" y="594512"/>
                </a:lnTo>
                <a:lnTo>
                  <a:pt x="298419" y="560848"/>
                </a:lnTo>
                <a:lnTo>
                  <a:pt x="277920" y="525180"/>
                </a:lnTo>
                <a:lnTo>
                  <a:pt x="263450" y="487509"/>
                </a:lnTo>
                <a:lnTo>
                  <a:pt x="254607" y="447031"/>
                </a:lnTo>
                <a:lnTo>
                  <a:pt x="251793" y="404150"/>
                </a:lnTo>
                <a:lnTo>
                  <a:pt x="252195" y="389722"/>
                </a:lnTo>
                <a:lnTo>
                  <a:pt x="257018" y="347642"/>
                </a:lnTo>
                <a:lnTo>
                  <a:pt x="267871" y="308367"/>
                </a:lnTo>
                <a:lnTo>
                  <a:pt x="284351" y="271096"/>
                </a:lnTo>
                <a:lnTo>
                  <a:pt x="315301" y="225008"/>
                </a:lnTo>
                <a:lnTo>
                  <a:pt x="345447" y="193748"/>
                </a:lnTo>
                <a:lnTo>
                  <a:pt x="378809" y="167298"/>
                </a:lnTo>
                <a:lnTo>
                  <a:pt x="414583" y="146859"/>
                </a:lnTo>
                <a:lnTo>
                  <a:pt x="452768" y="132431"/>
                </a:lnTo>
                <a:lnTo>
                  <a:pt x="492963" y="123615"/>
                </a:lnTo>
                <a:lnTo>
                  <a:pt x="535971" y="120810"/>
                </a:lnTo>
                <a:lnTo>
                  <a:pt x="656570" y="120810"/>
                </a:lnTo>
                <a:lnTo>
                  <a:pt x="634132" y="0"/>
                </a:lnTo>
                <a:close/>
              </a:path>
              <a:path w="662304" h="781050">
                <a:moveTo>
                  <a:pt x="569735" y="686287"/>
                </a:moveTo>
                <a:lnTo>
                  <a:pt x="557274" y="687490"/>
                </a:lnTo>
                <a:lnTo>
                  <a:pt x="553254" y="687490"/>
                </a:lnTo>
                <a:lnTo>
                  <a:pt x="548833" y="687890"/>
                </a:lnTo>
                <a:lnTo>
                  <a:pt x="568003" y="687890"/>
                </a:lnTo>
                <a:lnTo>
                  <a:pt x="569735" y="686287"/>
                </a:lnTo>
                <a:close/>
              </a:path>
              <a:path w="662304" h="781050">
                <a:moveTo>
                  <a:pt x="656570" y="120810"/>
                </a:moveTo>
                <a:lnTo>
                  <a:pt x="544412" y="120810"/>
                </a:lnTo>
                <a:lnTo>
                  <a:pt x="561294" y="121611"/>
                </a:lnTo>
                <a:lnTo>
                  <a:pt x="569735" y="122412"/>
                </a:lnTo>
                <a:lnTo>
                  <a:pt x="617165" y="131630"/>
                </a:lnTo>
                <a:lnTo>
                  <a:pt x="654546" y="145256"/>
                </a:lnTo>
                <a:lnTo>
                  <a:pt x="661781" y="148863"/>
                </a:lnTo>
                <a:lnTo>
                  <a:pt x="656570" y="120810"/>
                </a:lnTo>
                <a:close/>
              </a:path>
            </a:pathLst>
          </a:custGeom>
          <a:solidFill>
            <a:srgbClr val="B20044"/>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3" name="object 26"/>
          <p:cNvSpPr/>
          <p:nvPr/>
        </p:nvSpPr>
        <p:spPr>
          <a:xfrm>
            <a:off x="6494596" y="2684847"/>
            <a:ext cx="969251" cy="1751076"/>
          </a:xfrm>
          <a:prstGeom prst="rect">
            <a:avLst/>
          </a:prstGeom>
          <a:blipFill>
            <a:blip r:embed="rId10"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4" name="object 27"/>
          <p:cNvSpPr/>
          <p:nvPr/>
        </p:nvSpPr>
        <p:spPr>
          <a:xfrm>
            <a:off x="6689656" y="2879919"/>
            <a:ext cx="381000" cy="1162811"/>
          </a:xfrm>
          <a:prstGeom prst="rect">
            <a:avLst/>
          </a:prstGeom>
          <a:blipFill>
            <a:blip r:embed="rId11"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5" name="object 28"/>
          <p:cNvSpPr/>
          <p:nvPr/>
        </p:nvSpPr>
        <p:spPr>
          <a:xfrm>
            <a:off x="7003600" y="2794588"/>
            <a:ext cx="859536" cy="1687055"/>
          </a:xfrm>
          <a:prstGeom prst="rect">
            <a:avLst/>
          </a:prstGeom>
          <a:blipFill>
            <a:blip r:embed="rId12"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6" name="object 29"/>
          <p:cNvSpPr/>
          <p:nvPr/>
        </p:nvSpPr>
        <p:spPr>
          <a:xfrm>
            <a:off x="7198671" y="2989647"/>
            <a:ext cx="271272" cy="1098803"/>
          </a:xfrm>
          <a:prstGeom prst="rect">
            <a:avLst/>
          </a:prstGeom>
          <a:blipFill>
            <a:blip r:embed="rId13"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7" name="object 30"/>
          <p:cNvSpPr txBox="1"/>
          <p:nvPr/>
        </p:nvSpPr>
        <p:spPr>
          <a:xfrm>
            <a:off x="6851161" y="2671690"/>
            <a:ext cx="482600"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Meiryo UI" panose="020B0604030504040204" pitchFamily="50" charset="-128"/>
                <a:ea typeface="Meiryo UI" panose="020B0604030504040204" pitchFamily="50" charset="-128"/>
                <a:cs typeface="Noto Sans CJK JP Regular"/>
              </a:rPr>
              <a:t>研究者</a:t>
            </a:r>
            <a:endParaRPr sz="1200">
              <a:latin typeface="Meiryo UI" panose="020B0604030504040204" pitchFamily="50" charset="-128"/>
              <a:ea typeface="Meiryo UI" panose="020B0604030504040204" pitchFamily="50" charset="-128"/>
              <a:cs typeface="Noto Sans CJK JP Regular"/>
            </a:endParaRPr>
          </a:p>
        </p:txBody>
      </p:sp>
      <p:sp>
        <p:nvSpPr>
          <p:cNvPr id="38" name="object 31"/>
          <p:cNvSpPr/>
          <p:nvPr/>
        </p:nvSpPr>
        <p:spPr>
          <a:xfrm>
            <a:off x="4967536" y="4382583"/>
            <a:ext cx="970788" cy="743712"/>
          </a:xfrm>
          <a:prstGeom prst="rect">
            <a:avLst/>
          </a:prstGeom>
          <a:blipFill>
            <a:blip r:embed="rId14"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9" name="object 32"/>
          <p:cNvSpPr/>
          <p:nvPr/>
        </p:nvSpPr>
        <p:spPr>
          <a:xfrm>
            <a:off x="5997759" y="4382583"/>
            <a:ext cx="1065276" cy="710183"/>
          </a:xfrm>
          <a:prstGeom prst="rect">
            <a:avLst/>
          </a:prstGeom>
          <a:blipFill>
            <a:blip r:embed="rId15"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0" name="object 33"/>
          <p:cNvSpPr/>
          <p:nvPr/>
        </p:nvSpPr>
        <p:spPr>
          <a:xfrm>
            <a:off x="1735894" y="5902774"/>
            <a:ext cx="1926589" cy="521334"/>
          </a:xfrm>
          <a:custGeom>
            <a:avLst/>
            <a:gdLst/>
            <a:ahLst/>
            <a:cxnLst/>
            <a:rect l="l" t="t" r="r" b="b"/>
            <a:pathLst>
              <a:path w="1926589" h="521335">
                <a:moveTo>
                  <a:pt x="0" y="0"/>
                </a:moveTo>
                <a:lnTo>
                  <a:pt x="1926336" y="0"/>
                </a:lnTo>
                <a:lnTo>
                  <a:pt x="1926336" y="521208"/>
                </a:lnTo>
                <a:lnTo>
                  <a:pt x="0" y="521208"/>
                </a:lnTo>
                <a:lnTo>
                  <a:pt x="0" y="0"/>
                </a:lnTo>
                <a:close/>
              </a:path>
            </a:pathLst>
          </a:custGeom>
          <a:solidFill>
            <a:srgbClr val="FFFFF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1" name="object 34"/>
          <p:cNvSpPr txBox="1"/>
          <p:nvPr/>
        </p:nvSpPr>
        <p:spPr>
          <a:xfrm>
            <a:off x="1735894" y="5902774"/>
            <a:ext cx="1926589" cy="473848"/>
          </a:xfrm>
          <a:prstGeom prst="rect">
            <a:avLst/>
          </a:prstGeom>
          <a:ln w="25908">
            <a:solidFill>
              <a:srgbClr val="4F81BD"/>
            </a:solidFill>
          </a:ln>
        </p:spPr>
        <p:txBody>
          <a:bodyPr vert="horz" wrap="square" lIns="0" tIns="42545" rIns="0" bIns="0" rtlCol="0">
            <a:spAutoFit/>
          </a:bodyPr>
          <a:lstStyle/>
          <a:p>
            <a:pPr algn="ctr">
              <a:lnSpc>
                <a:spcPct val="100000"/>
              </a:lnSpc>
              <a:spcBef>
                <a:spcPts val="335"/>
              </a:spcBef>
            </a:pPr>
            <a:r>
              <a:rPr sz="1400" spc="-55" dirty="0">
                <a:latin typeface="Meiryo UI" panose="020B0604030504040204" pitchFamily="50" charset="-128"/>
                <a:ea typeface="Meiryo UI" panose="020B0604030504040204" pitchFamily="50" charset="-128"/>
                <a:cs typeface="Noto Sans CJK JP Regular"/>
              </a:rPr>
              <a:t>様々な</a:t>
            </a:r>
            <a:endParaRPr sz="1400" dirty="0">
              <a:latin typeface="Meiryo UI" panose="020B0604030504040204" pitchFamily="50" charset="-128"/>
              <a:ea typeface="Meiryo UI" panose="020B0604030504040204" pitchFamily="50" charset="-128"/>
              <a:cs typeface="Noto Sans CJK JP Regular"/>
            </a:endParaRPr>
          </a:p>
          <a:p>
            <a:pPr algn="ctr">
              <a:lnSpc>
                <a:spcPct val="100000"/>
              </a:lnSpc>
            </a:pPr>
            <a:r>
              <a:rPr sz="1400" spc="-25" dirty="0">
                <a:latin typeface="Meiryo UI" panose="020B0604030504040204" pitchFamily="50" charset="-128"/>
                <a:ea typeface="Meiryo UI" panose="020B0604030504040204" pitchFamily="50" charset="-128"/>
                <a:cs typeface="Noto Sans CJK JP Regular"/>
              </a:rPr>
              <a:t>日常活動</a:t>
            </a:r>
            <a:r>
              <a:rPr sz="1400" spc="-20" dirty="0">
                <a:latin typeface="Meiryo UI" panose="020B0604030504040204" pitchFamily="50" charset="-128"/>
                <a:ea typeface="Meiryo UI" panose="020B0604030504040204" pitchFamily="50" charset="-128"/>
                <a:cs typeface="Noto Sans CJK JP Regular"/>
              </a:rPr>
              <a:t>デ</a:t>
            </a:r>
            <a:r>
              <a:rPr sz="1400" spc="-215" dirty="0">
                <a:latin typeface="Meiryo UI" panose="020B0604030504040204" pitchFamily="50" charset="-128"/>
                <a:ea typeface="Meiryo UI" panose="020B0604030504040204" pitchFamily="50" charset="-128"/>
                <a:cs typeface="Noto Sans CJK JP Regular"/>
              </a:rPr>
              <a:t>ー</a:t>
            </a:r>
            <a:r>
              <a:rPr sz="1400" spc="-265" dirty="0">
                <a:latin typeface="Meiryo UI" panose="020B0604030504040204" pitchFamily="50" charset="-128"/>
                <a:ea typeface="Meiryo UI" panose="020B0604030504040204" pitchFamily="50" charset="-128"/>
                <a:cs typeface="Noto Sans CJK JP Regular"/>
              </a:rPr>
              <a:t>タ</a:t>
            </a:r>
            <a:r>
              <a:rPr sz="1400" dirty="0">
                <a:latin typeface="Meiryo UI" panose="020B0604030504040204" pitchFamily="50" charset="-128"/>
                <a:ea typeface="Meiryo UI" panose="020B0604030504040204" pitchFamily="50" charset="-128"/>
                <a:cs typeface="Noto Sans CJK JP Regular"/>
              </a:rPr>
              <a:t>収集</a:t>
            </a:r>
          </a:p>
        </p:txBody>
      </p:sp>
      <p:sp>
        <p:nvSpPr>
          <p:cNvPr id="42" name="object 35"/>
          <p:cNvSpPr/>
          <p:nvPr/>
        </p:nvSpPr>
        <p:spPr>
          <a:xfrm>
            <a:off x="3281992" y="2303847"/>
            <a:ext cx="1072896" cy="679703"/>
          </a:xfrm>
          <a:prstGeom prst="rect">
            <a:avLst/>
          </a:prstGeom>
          <a:blipFill>
            <a:blip r:embed="rId16"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3" name="object 36"/>
          <p:cNvSpPr/>
          <p:nvPr/>
        </p:nvSpPr>
        <p:spPr>
          <a:xfrm>
            <a:off x="3331155" y="2335779"/>
            <a:ext cx="974659" cy="578353"/>
          </a:xfrm>
          <a:prstGeom prst="rect">
            <a:avLst/>
          </a:prstGeom>
          <a:blipFill>
            <a:blip r:embed="rId17"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4" name="object 37"/>
          <p:cNvSpPr/>
          <p:nvPr/>
        </p:nvSpPr>
        <p:spPr>
          <a:xfrm>
            <a:off x="3331153" y="2335775"/>
            <a:ext cx="974725" cy="578485"/>
          </a:xfrm>
          <a:custGeom>
            <a:avLst/>
            <a:gdLst/>
            <a:ahLst/>
            <a:cxnLst/>
            <a:rect l="l" t="t" r="r" b="b"/>
            <a:pathLst>
              <a:path w="974725" h="578485">
                <a:moveTo>
                  <a:pt x="0" y="404495"/>
                </a:moveTo>
                <a:lnTo>
                  <a:pt x="764692" y="86931"/>
                </a:lnTo>
                <a:lnTo>
                  <a:pt x="728586" y="0"/>
                </a:lnTo>
                <a:lnTo>
                  <a:pt x="974661" y="101663"/>
                </a:lnTo>
                <a:lnTo>
                  <a:pt x="872997" y="347738"/>
                </a:lnTo>
                <a:lnTo>
                  <a:pt x="836904" y="260807"/>
                </a:lnTo>
                <a:lnTo>
                  <a:pt x="72199" y="578358"/>
                </a:lnTo>
                <a:lnTo>
                  <a:pt x="0" y="404495"/>
                </a:lnTo>
                <a:close/>
              </a:path>
            </a:pathLst>
          </a:custGeom>
          <a:ln w="9525">
            <a:solidFill>
              <a:srgbClr val="98B954"/>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5" name="object 38"/>
          <p:cNvSpPr/>
          <p:nvPr/>
        </p:nvSpPr>
        <p:spPr>
          <a:xfrm>
            <a:off x="5438451" y="3158812"/>
            <a:ext cx="655320" cy="1452372"/>
          </a:xfrm>
          <a:prstGeom prst="rect">
            <a:avLst/>
          </a:prstGeom>
          <a:blipFill>
            <a:blip r:embed="rId18"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6" name="object 39"/>
          <p:cNvSpPr/>
          <p:nvPr/>
        </p:nvSpPr>
        <p:spPr>
          <a:xfrm>
            <a:off x="5491614" y="3188606"/>
            <a:ext cx="550964" cy="1353985"/>
          </a:xfrm>
          <a:prstGeom prst="rect">
            <a:avLst/>
          </a:prstGeom>
          <a:blipFill>
            <a:blip r:embed="rId19"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7" name="object 40"/>
          <p:cNvSpPr/>
          <p:nvPr/>
        </p:nvSpPr>
        <p:spPr>
          <a:xfrm>
            <a:off x="5491614" y="3188593"/>
            <a:ext cx="551180" cy="1354455"/>
          </a:xfrm>
          <a:custGeom>
            <a:avLst/>
            <a:gdLst/>
            <a:ahLst/>
            <a:cxnLst/>
            <a:rect l="l" t="t" r="r" b="b"/>
            <a:pathLst>
              <a:path w="551179" h="1354454">
                <a:moveTo>
                  <a:pt x="548195" y="238010"/>
                </a:moveTo>
                <a:lnTo>
                  <a:pt x="411149" y="256057"/>
                </a:lnTo>
                <a:lnTo>
                  <a:pt x="550964" y="1317904"/>
                </a:lnTo>
                <a:lnTo>
                  <a:pt x="276860" y="1353997"/>
                </a:lnTo>
                <a:lnTo>
                  <a:pt x="137045" y="292150"/>
                </a:lnTo>
                <a:lnTo>
                  <a:pt x="0" y="310197"/>
                </a:lnTo>
                <a:lnTo>
                  <a:pt x="238010" y="0"/>
                </a:lnTo>
                <a:lnTo>
                  <a:pt x="548195" y="238010"/>
                </a:lnTo>
                <a:close/>
              </a:path>
            </a:pathLst>
          </a:custGeom>
          <a:ln w="9525">
            <a:solidFill>
              <a:srgbClr val="98B954"/>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8" name="object 41"/>
          <p:cNvSpPr txBox="1"/>
          <p:nvPr/>
        </p:nvSpPr>
        <p:spPr>
          <a:xfrm>
            <a:off x="5506612" y="3859991"/>
            <a:ext cx="787400"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Meiryo UI" panose="020B0604030504040204" pitchFamily="50" charset="-128"/>
                <a:ea typeface="Meiryo UI" panose="020B0604030504040204" pitchFamily="50" charset="-128"/>
                <a:cs typeface="Noto Sans CJK JP Regular"/>
              </a:rPr>
              <a:t>脳機能画像</a:t>
            </a:r>
            <a:endParaRPr sz="1200">
              <a:latin typeface="Meiryo UI" panose="020B0604030504040204" pitchFamily="50" charset="-128"/>
              <a:ea typeface="Meiryo UI" panose="020B0604030504040204" pitchFamily="50" charset="-128"/>
              <a:cs typeface="Noto Sans CJK JP Regular"/>
            </a:endParaRPr>
          </a:p>
        </p:txBody>
      </p:sp>
      <p:sp>
        <p:nvSpPr>
          <p:cNvPr id="49" name="object 42"/>
          <p:cNvSpPr/>
          <p:nvPr/>
        </p:nvSpPr>
        <p:spPr>
          <a:xfrm>
            <a:off x="3189027" y="4228659"/>
            <a:ext cx="792480" cy="768095"/>
          </a:xfrm>
          <a:prstGeom prst="rect">
            <a:avLst/>
          </a:prstGeom>
          <a:blipFill>
            <a:blip r:embed="rId20"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50" name="object 43"/>
          <p:cNvSpPr/>
          <p:nvPr/>
        </p:nvSpPr>
        <p:spPr>
          <a:xfrm>
            <a:off x="3237783" y="4256524"/>
            <a:ext cx="696658" cy="670229"/>
          </a:xfrm>
          <a:prstGeom prst="rect">
            <a:avLst/>
          </a:prstGeom>
          <a:blipFill>
            <a:blip r:embed="rId21"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51" name="object 44"/>
          <p:cNvSpPr/>
          <p:nvPr/>
        </p:nvSpPr>
        <p:spPr>
          <a:xfrm>
            <a:off x="3237783" y="4256523"/>
            <a:ext cx="697230" cy="670560"/>
          </a:xfrm>
          <a:custGeom>
            <a:avLst/>
            <a:gdLst/>
            <a:ahLst/>
            <a:cxnLst/>
            <a:rect l="l" t="t" r="r" b="b"/>
            <a:pathLst>
              <a:path w="697230" h="670560">
                <a:moveTo>
                  <a:pt x="687819" y="281000"/>
                </a:moveTo>
                <a:lnTo>
                  <a:pt x="621995" y="210756"/>
                </a:lnTo>
                <a:lnTo>
                  <a:pt x="131660" y="670242"/>
                </a:lnTo>
                <a:lnTo>
                  <a:pt x="0" y="529742"/>
                </a:lnTo>
                <a:lnTo>
                  <a:pt x="490334" y="70256"/>
                </a:lnTo>
                <a:lnTo>
                  <a:pt x="424497" y="0"/>
                </a:lnTo>
                <a:lnTo>
                  <a:pt x="696658" y="8839"/>
                </a:lnTo>
                <a:lnTo>
                  <a:pt x="687819" y="281000"/>
                </a:lnTo>
                <a:close/>
              </a:path>
            </a:pathLst>
          </a:custGeom>
          <a:ln w="9524">
            <a:solidFill>
              <a:srgbClr val="98B954"/>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52" name="object 45"/>
          <p:cNvSpPr/>
          <p:nvPr/>
        </p:nvSpPr>
        <p:spPr>
          <a:xfrm>
            <a:off x="1223527" y="2995304"/>
            <a:ext cx="1217217" cy="1153974"/>
          </a:xfrm>
          <a:prstGeom prst="rect">
            <a:avLst/>
          </a:prstGeom>
          <a:blipFill>
            <a:blip r:embed="rId22"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53" name="object 46"/>
          <p:cNvSpPr/>
          <p:nvPr/>
        </p:nvSpPr>
        <p:spPr>
          <a:xfrm>
            <a:off x="4907338" y="2906590"/>
            <a:ext cx="1300480" cy="307975"/>
          </a:xfrm>
          <a:custGeom>
            <a:avLst/>
            <a:gdLst/>
            <a:ahLst/>
            <a:cxnLst/>
            <a:rect l="l" t="t" r="r" b="b"/>
            <a:pathLst>
              <a:path w="1300479" h="307975">
                <a:moveTo>
                  <a:pt x="0" y="0"/>
                </a:moveTo>
                <a:lnTo>
                  <a:pt x="1299972" y="0"/>
                </a:lnTo>
                <a:lnTo>
                  <a:pt x="1299972" y="307848"/>
                </a:lnTo>
                <a:lnTo>
                  <a:pt x="0" y="307848"/>
                </a:lnTo>
                <a:lnTo>
                  <a:pt x="0" y="0"/>
                </a:lnTo>
                <a:close/>
              </a:path>
            </a:pathLst>
          </a:custGeom>
          <a:solidFill>
            <a:srgbClr val="FFFFF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54" name="object 47"/>
          <p:cNvSpPr/>
          <p:nvPr/>
        </p:nvSpPr>
        <p:spPr>
          <a:xfrm>
            <a:off x="4907338" y="2906590"/>
            <a:ext cx="1300480" cy="307975"/>
          </a:xfrm>
          <a:custGeom>
            <a:avLst/>
            <a:gdLst/>
            <a:ahLst/>
            <a:cxnLst/>
            <a:rect l="l" t="t" r="r" b="b"/>
            <a:pathLst>
              <a:path w="1300479" h="307975">
                <a:moveTo>
                  <a:pt x="0" y="0"/>
                </a:moveTo>
                <a:lnTo>
                  <a:pt x="1299972" y="0"/>
                </a:lnTo>
                <a:lnTo>
                  <a:pt x="1299972" y="307848"/>
                </a:lnTo>
                <a:lnTo>
                  <a:pt x="0" y="307848"/>
                </a:lnTo>
                <a:lnTo>
                  <a:pt x="0" y="0"/>
                </a:lnTo>
                <a:close/>
              </a:path>
            </a:pathLst>
          </a:custGeom>
          <a:ln w="25908">
            <a:solidFill>
              <a:srgbClr val="4BACC6"/>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55" name="object 48"/>
          <p:cNvSpPr txBox="1"/>
          <p:nvPr/>
        </p:nvSpPr>
        <p:spPr>
          <a:xfrm>
            <a:off x="5012201" y="2935876"/>
            <a:ext cx="1090295" cy="228909"/>
          </a:xfrm>
          <a:prstGeom prst="rect">
            <a:avLst/>
          </a:prstGeom>
        </p:spPr>
        <p:txBody>
          <a:bodyPr vert="horz" wrap="square" lIns="0" tIns="13335" rIns="0" bIns="0" rtlCol="0">
            <a:spAutoFit/>
          </a:bodyPr>
          <a:lstStyle/>
          <a:p>
            <a:pPr marL="12700">
              <a:lnSpc>
                <a:spcPct val="100000"/>
              </a:lnSpc>
              <a:spcBef>
                <a:spcPts val="105"/>
              </a:spcBef>
            </a:pPr>
            <a:r>
              <a:rPr sz="1400" spc="-130" dirty="0">
                <a:latin typeface="Meiryo UI" panose="020B0604030504040204" pitchFamily="50" charset="-128"/>
                <a:ea typeface="Meiryo UI" panose="020B0604030504040204" pitchFamily="50" charset="-128"/>
                <a:cs typeface="Noto Sans CJK JP Regular"/>
              </a:rPr>
              <a:t>デ</a:t>
            </a:r>
            <a:r>
              <a:rPr sz="1400" spc="-215" dirty="0">
                <a:latin typeface="Meiryo UI" panose="020B0604030504040204" pitchFamily="50" charset="-128"/>
                <a:ea typeface="Meiryo UI" panose="020B0604030504040204" pitchFamily="50" charset="-128"/>
                <a:cs typeface="Noto Sans CJK JP Regular"/>
              </a:rPr>
              <a:t>ータ</a:t>
            </a:r>
            <a:r>
              <a:rPr sz="1400" spc="-220" dirty="0">
                <a:latin typeface="Meiryo UI" panose="020B0604030504040204" pitchFamily="50" charset="-128"/>
                <a:ea typeface="Meiryo UI" panose="020B0604030504040204" pitchFamily="50" charset="-128"/>
                <a:cs typeface="Noto Sans CJK JP Regular"/>
              </a:rPr>
              <a:t>セ</a:t>
            </a:r>
            <a:r>
              <a:rPr sz="1400" spc="-190" dirty="0">
                <a:latin typeface="Meiryo UI" panose="020B0604030504040204" pitchFamily="50" charset="-128"/>
                <a:ea typeface="Meiryo UI" panose="020B0604030504040204" pitchFamily="50" charset="-128"/>
                <a:cs typeface="Noto Sans CJK JP Regular"/>
              </a:rPr>
              <a:t>ン</a:t>
            </a:r>
            <a:r>
              <a:rPr sz="1400" spc="-240" dirty="0">
                <a:latin typeface="Meiryo UI" panose="020B0604030504040204" pitchFamily="50" charset="-128"/>
                <a:ea typeface="Meiryo UI" panose="020B0604030504040204" pitchFamily="50" charset="-128"/>
                <a:cs typeface="Noto Sans CJK JP Regular"/>
              </a:rPr>
              <a:t>ター</a:t>
            </a:r>
            <a:endParaRPr sz="1400">
              <a:latin typeface="Meiryo UI" panose="020B0604030504040204" pitchFamily="50" charset="-128"/>
              <a:ea typeface="Meiryo UI" panose="020B0604030504040204" pitchFamily="50" charset="-128"/>
              <a:cs typeface="Noto Sans CJK JP Regular"/>
            </a:endParaRPr>
          </a:p>
        </p:txBody>
      </p:sp>
      <p:sp>
        <p:nvSpPr>
          <p:cNvPr id="56" name="object 49"/>
          <p:cNvSpPr txBox="1"/>
          <p:nvPr/>
        </p:nvSpPr>
        <p:spPr>
          <a:xfrm>
            <a:off x="5358442" y="6387406"/>
            <a:ext cx="1355090" cy="258404"/>
          </a:xfrm>
          <a:prstGeom prst="rect">
            <a:avLst/>
          </a:prstGeom>
          <a:solidFill>
            <a:srgbClr val="FFFFFF"/>
          </a:solidFill>
          <a:ln w="25907">
            <a:solidFill>
              <a:srgbClr val="4BACC6"/>
            </a:solidFill>
          </a:ln>
        </p:spPr>
        <p:txBody>
          <a:bodyPr vert="horz" wrap="square" lIns="0" tIns="42545" rIns="0" bIns="0" rtlCol="0">
            <a:spAutoFit/>
          </a:bodyPr>
          <a:lstStyle/>
          <a:p>
            <a:pPr marL="105410" algn="ctr">
              <a:lnSpc>
                <a:spcPct val="100000"/>
              </a:lnSpc>
              <a:spcBef>
                <a:spcPts val="335"/>
              </a:spcBef>
            </a:pPr>
            <a:r>
              <a:rPr sz="1400" spc="-40" dirty="0">
                <a:latin typeface="Meiryo UI" panose="020B0604030504040204" pitchFamily="50" charset="-128"/>
                <a:ea typeface="Meiryo UI" panose="020B0604030504040204" pitchFamily="50" charset="-128"/>
                <a:cs typeface="Noto Sans CJK JP Regular"/>
              </a:rPr>
              <a:t>脳計測</a:t>
            </a:r>
            <a:r>
              <a:rPr sz="1400" spc="-45" dirty="0">
                <a:latin typeface="Meiryo UI" panose="020B0604030504040204" pitchFamily="50" charset="-128"/>
                <a:ea typeface="Meiryo UI" panose="020B0604030504040204" pitchFamily="50" charset="-128"/>
                <a:cs typeface="Noto Sans CJK JP Regular"/>
              </a:rPr>
              <a:t>セ</a:t>
            </a:r>
            <a:r>
              <a:rPr sz="1400" spc="-235" dirty="0">
                <a:latin typeface="Meiryo UI" panose="020B0604030504040204" pitchFamily="50" charset="-128"/>
                <a:ea typeface="Meiryo UI" panose="020B0604030504040204" pitchFamily="50" charset="-128"/>
                <a:cs typeface="Noto Sans CJK JP Regular"/>
              </a:rPr>
              <a:t>ン</a:t>
            </a:r>
            <a:r>
              <a:rPr sz="1400" spc="-229" dirty="0">
                <a:latin typeface="Meiryo UI" panose="020B0604030504040204" pitchFamily="50" charset="-128"/>
                <a:ea typeface="Meiryo UI" panose="020B0604030504040204" pitchFamily="50" charset="-128"/>
                <a:cs typeface="Noto Sans CJK JP Regular"/>
              </a:rPr>
              <a:t>タ</a:t>
            </a:r>
            <a:r>
              <a:rPr sz="1400" spc="-210" dirty="0">
                <a:latin typeface="Meiryo UI" panose="020B0604030504040204" pitchFamily="50" charset="-128"/>
                <a:ea typeface="Meiryo UI" panose="020B0604030504040204" pitchFamily="50" charset="-128"/>
                <a:cs typeface="Noto Sans CJK JP Regular"/>
              </a:rPr>
              <a:t>ー</a:t>
            </a:r>
            <a:endParaRPr sz="1400" dirty="0">
              <a:latin typeface="Meiryo UI" panose="020B0604030504040204" pitchFamily="50" charset="-128"/>
              <a:ea typeface="Meiryo UI" panose="020B0604030504040204" pitchFamily="50" charset="-128"/>
              <a:cs typeface="Noto Sans CJK JP Regular"/>
            </a:endParaRPr>
          </a:p>
        </p:txBody>
      </p:sp>
      <p:sp>
        <p:nvSpPr>
          <p:cNvPr id="57" name="object 50"/>
          <p:cNvSpPr txBox="1"/>
          <p:nvPr/>
        </p:nvSpPr>
        <p:spPr>
          <a:xfrm>
            <a:off x="3927240" y="4978226"/>
            <a:ext cx="787400"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Meiryo UI" panose="020B0604030504040204" pitchFamily="50" charset="-128"/>
                <a:ea typeface="Meiryo UI" panose="020B0604030504040204" pitchFamily="50" charset="-128"/>
                <a:cs typeface="Noto Sans CJK JP Regular"/>
              </a:rPr>
              <a:t>脳構造画像</a:t>
            </a:r>
            <a:endParaRPr sz="1200">
              <a:latin typeface="Meiryo UI" panose="020B0604030504040204" pitchFamily="50" charset="-128"/>
              <a:ea typeface="Meiryo UI" panose="020B0604030504040204" pitchFamily="50" charset="-128"/>
              <a:cs typeface="Noto Sans CJK JP Regular"/>
            </a:endParaRPr>
          </a:p>
        </p:txBody>
      </p:sp>
      <p:sp>
        <p:nvSpPr>
          <p:cNvPr id="58" name="object 51"/>
          <p:cNvSpPr/>
          <p:nvPr/>
        </p:nvSpPr>
        <p:spPr>
          <a:xfrm>
            <a:off x="3919024" y="5245168"/>
            <a:ext cx="854963" cy="755904"/>
          </a:xfrm>
          <a:prstGeom prst="rect">
            <a:avLst/>
          </a:prstGeom>
          <a:blipFill>
            <a:blip r:embed="rId23"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59" name="object 52"/>
          <p:cNvSpPr txBox="1"/>
          <p:nvPr/>
        </p:nvSpPr>
        <p:spPr>
          <a:xfrm>
            <a:off x="4009702" y="6088702"/>
            <a:ext cx="771525" cy="257763"/>
          </a:xfrm>
          <a:prstGeom prst="rect">
            <a:avLst/>
          </a:prstGeom>
          <a:solidFill>
            <a:srgbClr val="FFFFFF"/>
          </a:solidFill>
          <a:ln w="25907">
            <a:solidFill>
              <a:srgbClr val="4BACC6"/>
            </a:solidFill>
          </a:ln>
        </p:spPr>
        <p:txBody>
          <a:bodyPr vert="horz" wrap="square" lIns="0" tIns="41910" rIns="0" bIns="0" rtlCol="0">
            <a:spAutoFit/>
          </a:bodyPr>
          <a:lstStyle/>
          <a:p>
            <a:pPr marL="93980">
              <a:lnSpc>
                <a:spcPct val="100000"/>
              </a:lnSpc>
              <a:spcBef>
                <a:spcPts val="330"/>
              </a:spcBef>
            </a:pPr>
            <a:r>
              <a:rPr sz="1400" dirty="0">
                <a:latin typeface="Meiryo UI" panose="020B0604030504040204" pitchFamily="50" charset="-128"/>
                <a:ea typeface="Meiryo UI" panose="020B0604030504040204" pitchFamily="50" charset="-128"/>
                <a:cs typeface="Noto Sans CJK JP Regular"/>
              </a:rPr>
              <a:t>脳</a:t>
            </a:r>
            <a:r>
              <a:rPr sz="1400" spc="-480" dirty="0">
                <a:latin typeface="Meiryo UI" panose="020B0604030504040204" pitchFamily="50" charset="-128"/>
                <a:ea typeface="Meiryo UI" panose="020B0604030504040204" pitchFamily="50" charset="-128"/>
                <a:cs typeface="Noto Sans CJK JP Regular"/>
              </a:rPr>
              <a:t>ド</a:t>
            </a:r>
            <a:r>
              <a:rPr sz="1400" spc="-290" dirty="0">
                <a:latin typeface="Meiryo UI" panose="020B0604030504040204" pitchFamily="50" charset="-128"/>
                <a:ea typeface="Meiryo UI" panose="020B0604030504040204" pitchFamily="50" charset="-128"/>
                <a:cs typeface="Noto Sans CJK JP Regular"/>
              </a:rPr>
              <a:t>ック</a:t>
            </a:r>
            <a:endParaRPr sz="1400">
              <a:latin typeface="Meiryo UI" panose="020B0604030504040204" pitchFamily="50" charset="-128"/>
              <a:ea typeface="Meiryo UI" panose="020B0604030504040204" pitchFamily="50" charset="-128"/>
              <a:cs typeface="Noto Sans CJK JP Regular"/>
            </a:endParaRPr>
          </a:p>
        </p:txBody>
      </p:sp>
      <p:sp>
        <p:nvSpPr>
          <p:cNvPr id="60" name="object 53"/>
          <p:cNvSpPr/>
          <p:nvPr/>
        </p:nvSpPr>
        <p:spPr>
          <a:xfrm>
            <a:off x="6421432" y="1846647"/>
            <a:ext cx="2156460" cy="525779"/>
          </a:xfrm>
          <a:prstGeom prst="rect">
            <a:avLst/>
          </a:prstGeom>
          <a:blipFill>
            <a:blip r:embed="rId24"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61" name="object 54"/>
          <p:cNvSpPr/>
          <p:nvPr/>
        </p:nvSpPr>
        <p:spPr>
          <a:xfrm>
            <a:off x="6468675" y="1874079"/>
            <a:ext cx="2061972" cy="431292"/>
          </a:xfrm>
          <a:prstGeom prst="rect">
            <a:avLst/>
          </a:prstGeom>
          <a:blipFill>
            <a:blip r:embed="rId25"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62" name="object 55"/>
          <p:cNvSpPr/>
          <p:nvPr/>
        </p:nvSpPr>
        <p:spPr>
          <a:xfrm>
            <a:off x="6468675" y="1874079"/>
            <a:ext cx="2062480" cy="431800"/>
          </a:xfrm>
          <a:custGeom>
            <a:avLst/>
            <a:gdLst/>
            <a:ahLst/>
            <a:cxnLst/>
            <a:rect l="l" t="t" r="r" b="b"/>
            <a:pathLst>
              <a:path w="2062479" h="431800">
                <a:moveTo>
                  <a:pt x="0" y="215646"/>
                </a:moveTo>
                <a:lnTo>
                  <a:pt x="215646" y="0"/>
                </a:lnTo>
                <a:lnTo>
                  <a:pt x="215646" y="107823"/>
                </a:lnTo>
                <a:lnTo>
                  <a:pt x="2061972" y="107823"/>
                </a:lnTo>
                <a:lnTo>
                  <a:pt x="2061972" y="323469"/>
                </a:lnTo>
                <a:lnTo>
                  <a:pt x="215646" y="323469"/>
                </a:lnTo>
                <a:lnTo>
                  <a:pt x="215646" y="431292"/>
                </a:lnTo>
                <a:lnTo>
                  <a:pt x="0" y="215646"/>
                </a:lnTo>
                <a:close/>
              </a:path>
            </a:pathLst>
          </a:custGeom>
          <a:ln w="9144">
            <a:solidFill>
              <a:srgbClr val="98B954"/>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63" name="object 56"/>
          <p:cNvSpPr txBox="1"/>
          <p:nvPr/>
        </p:nvSpPr>
        <p:spPr>
          <a:xfrm>
            <a:off x="8964225" y="1030546"/>
            <a:ext cx="904240" cy="258404"/>
          </a:xfrm>
          <a:prstGeom prst="rect">
            <a:avLst/>
          </a:prstGeom>
          <a:ln w="25907">
            <a:solidFill>
              <a:srgbClr val="4BACC6"/>
            </a:solidFill>
          </a:ln>
        </p:spPr>
        <p:txBody>
          <a:bodyPr vert="horz" wrap="square" lIns="0" tIns="42545" rIns="0" bIns="0" rtlCol="0">
            <a:spAutoFit/>
          </a:bodyPr>
          <a:lstStyle/>
          <a:p>
            <a:pPr marL="93980">
              <a:lnSpc>
                <a:spcPct val="100000"/>
              </a:lnSpc>
              <a:spcBef>
                <a:spcPts val="335"/>
              </a:spcBef>
            </a:pPr>
            <a:r>
              <a:rPr sz="1400" dirty="0">
                <a:latin typeface="Meiryo UI" panose="020B0604030504040204" pitchFamily="50" charset="-128"/>
                <a:ea typeface="Meiryo UI" panose="020B0604030504040204" pitchFamily="50" charset="-128"/>
                <a:cs typeface="Noto Sans CJK JP Regular"/>
              </a:rPr>
              <a:t>全国拠点</a:t>
            </a:r>
            <a:endParaRPr sz="1400">
              <a:latin typeface="Meiryo UI" panose="020B0604030504040204" pitchFamily="50" charset="-128"/>
              <a:ea typeface="Meiryo UI" panose="020B0604030504040204" pitchFamily="50" charset="-128"/>
              <a:cs typeface="Noto Sans CJK JP Regular"/>
            </a:endParaRPr>
          </a:p>
        </p:txBody>
      </p:sp>
      <p:sp>
        <p:nvSpPr>
          <p:cNvPr id="64" name="object 57"/>
          <p:cNvSpPr/>
          <p:nvPr/>
        </p:nvSpPr>
        <p:spPr>
          <a:xfrm>
            <a:off x="1997146" y="1563421"/>
            <a:ext cx="601979" cy="662939"/>
          </a:xfrm>
          <a:prstGeom prst="rect">
            <a:avLst/>
          </a:prstGeom>
          <a:blipFill>
            <a:blip r:embed="rId26"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65" name="object 58"/>
          <p:cNvSpPr/>
          <p:nvPr/>
        </p:nvSpPr>
        <p:spPr>
          <a:xfrm>
            <a:off x="1442411" y="1229664"/>
            <a:ext cx="801623" cy="1001268"/>
          </a:xfrm>
          <a:prstGeom prst="rect">
            <a:avLst/>
          </a:prstGeom>
          <a:blipFill>
            <a:blip r:embed="rId27"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66" name="object 59"/>
          <p:cNvSpPr/>
          <p:nvPr/>
        </p:nvSpPr>
        <p:spPr>
          <a:xfrm>
            <a:off x="2454351" y="1363978"/>
            <a:ext cx="701243" cy="939869"/>
          </a:xfrm>
          <a:prstGeom prst="rect">
            <a:avLst/>
          </a:prstGeom>
          <a:blipFill>
            <a:blip r:embed="rId28"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67" name="object 60"/>
          <p:cNvSpPr/>
          <p:nvPr/>
        </p:nvSpPr>
        <p:spPr>
          <a:xfrm>
            <a:off x="2495607" y="4894647"/>
            <a:ext cx="822960" cy="463295"/>
          </a:xfrm>
          <a:prstGeom prst="rect">
            <a:avLst/>
          </a:prstGeom>
          <a:blipFill>
            <a:blip r:embed="rId29"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68" name="object 61"/>
          <p:cNvSpPr/>
          <p:nvPr/>
        </p:nvSpPr>
        <p:spPr>
          <a:xfrm>
            <a:off x="2509325" y="4368869"/>
            <a:ext cx="723085" cy="482279"/>
          </a:xfrm>
          <a:prstGeom prst="rect">
            <a:avLst/>
          </a:prstGeom>
          <a:blipFill>
            <a:blip r:embed="rId30"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69" name="object 62"/>
          <p:cNvSpPr/>
          <p:nvPr/>
        </p:nvSpPr>
        <p:spPr>
          <a:xfrm>
            <a:off x="6086151" y="2608647"/>
            <a:ext cx="716279" cy="760476"/>
          </a:xfrm>
          <a:prstGeom prst="rect">
            <a:avLst/>
          </a:prstGeom>
          <a:blipFill>
            <a:blip r:embed="rId31"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70" name="object 63"/>
          <p:cNvSpPr/>
          <p:nvPr/>
        </p:nvSpPr>
        <p:spPr>
          <a:xfrm>
            <a:off x="6135796" y="2638486"/>
            <a:ext cx="618375" cy="661917"/>
          </a:xfrm>
          <a:prstGeom prst="rect">
            <a:avLst/>
          </a:prstGeom>
          <a:blipFill>
            <a:blip r:embed="rId32"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71" name="object 64"/>
          <p:cNvSpPr/>
          <p:nvPr/>
        </p:nvSpPr>
        <p:spPr>
          <a:xfrm>
            <a:off x="6135783" y="2638480"/>
            <a:ext cx="618490" cy="662305"/>
          </a:xfrm>
          <a:custGeom>
            <a:avLst/>
            <a:gdLst/>
            <a:ahLst/>
            <a:cxnLst/>
            <a:rect l="l" t="t" r="r" b="b"/>
            <a:pathLst>
              <a:path w="618489" h="662305">
                <a:moveTo>
                  <a:pt x="258368" y="0"/>
                </a:moveTo>
                <a:lnTo>
                  <a:pt x="489203" y="306158"/>
                </a:lnTo>
                <a:lnTo>
                  <a:pt x="618388" y="208762"/>
                </a:lnTo>
                <a:lnTo>
                  <a:pt x="554812" y="661924"/>
                </a:lnTo>
                <a:lnTo>
                  <a:pt x="101650" y="598360"/>
                </a:lnTo>
                <a:lnTo>
                  <a:pt x="230835" y="500951"/>
                </a:lnTo>
                <a:lnTo>
                  <a:pt x="0" y="194792"/>
                </a:lnTo>
                <a:lnTo>
                  <a:pt x="258368" y="0"/>
                </a:lnTo>
                <a:close/>
              </a:path>
            </a:pathLst>
          </a:custGeom>
          <a:ln w="9525">
            <a:solidFill>
              <a:srgbClr val="F6924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72" name="object 65"/>
          <p:cNvSpPr/>
          <p:nvPr/>
        </p:nvSpPr>
        <p:spPr>
          <a:xfrm>
            <a:off x="8603037" y="3395794"/>
            <a:ext cx="1739264" cy="521334"/>
          </a:xfrm>
          <a:custGeom>
            <a:avLst/>
            <a:gdLst/>
            <a:ahLst/>
            <a:cxnLst/>
            <a:rect l="l" t="t" r="r" b="b"/>
            <a:pathLst>
              <a:path w="1739265" h="521335">
                <a:moveTo>
                  <a:pt x="0" y="0"/>
                </a:moveTo>
                <a:lnTo>
                  <a:pt x="1738883" y="0"/>
                </a:lnTo>
                <a:lnTo>
                  <a:pt x="1738883" y="521207"/>
                </a:lnTo>
                <a:lnTo>
                  <a:pt x="0" y="521207"/>
                </a:lnTo>
                <a:lnTo>
                  <a:pt x="0" y="0"/>
                </a:lnTo>
                <a:close/>
              </a:path>
            </a:pathLst>
          </a:custGeom>
          <a:solidFill>
            <a:srgbClr val="FFFFF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73" name="object 66"/>
          <p:cNvSpPr txBox="1"/>
          <p:nvPr/>
        </p:nvSpPr>
        <p:spPr>
          <a:xfrm>
            <a:off x="8603037" y="3395794"/>
            <a:ext cx="1739264" cy="475130"/>
          </a:xfrm>
          <a:prstGeom prst="rect">
            <a:avLst/>
          </a:prstGeom>
          <a:ln w="25907">
            <a:solidFill>
              <a:srgbClr val="4F81BD"/>
            </a:solidFill>
          </a:ln>
        </p:spPr>
        <p:txBody>
          <a:bodyPr vert="horz" wrap="square" lIns="0" tIns="43815" rIns="0" bIns="0" rtlCol="0">
            <a:spAutoFit/>
          </a:bodyPr>
          <a:lstStyle/>
          <a:p>
            <a:pPr marL="259079" marR="255270" indent="207010">
              <a:lnSpc>
                <a:spcPct val="100000"/>
              </a:lnSpc>
              <a:spcBef>
                <a:spcPts val="345"/>
              </a:spcBef>
            </a:pPr>
            <a:r>
              <a:rPr sz="1400" spc="-140" dirty="0">
                <a:latin typeface="Meiryo UI" panose="020B0604030504040204" pitchFamily="50" charset="-128"/>
                <a:ea typeface="Meiryo UI" panose="020B0604030504040204" pitchFamily="50" charset="-128"/>
                <a:cs typeface="Noto Sans CJK JP Regular"/>
              </a:rPr>
              <a:t>人工知能・ </a:t>
            </a:r>
            <a:r>
              <a:rPr sz="1400" spc="-50" dirty="0" err="1">
                <a:latin typeface="Meiryo UI" panose="020B0604030504040204" pitchFamily="50" charset="-128"/>
                <a:ea typeface="Meiryo UI" panose="020B0604030504040204" pitchFamily="50" charset="-128"/>
                <a:cs typeface="Noto Sans CJK JP Regular"/>
              </a:rPr>
              <a:t>深層学習</a:t>
            </a:r>
            <a:r>
              <a:rPr sz="1400" spc="-45" dirty="0" err="1">
                <a:latin typeface="Meiryo UI" panose="020B0604030504040204" pitchFamily="50" charset="-128"/>
                <a:ea typeface="Meiryo UI" panose="020B0604030504040204" pitchFamily="50" charset="-128"/>
                <a:cs typeface="Noto Sans CJK JP Regular"/>
              </a:rPr>
              <a:t>を</a:t>
            </a:r>
            <a:r>
              <a:rPr sz="1400" dirty="0" err="1">
                <a:latin typeface="Meiryo UI" panose="020B0604030504040204" pitchFamily="50" charset="-128"/>
                <a:ea typeface="Meiryo UI" panose="020B0604030504040204" pitchFamily="50" charset="-128"/>
                <a:cs typeface="Noto Sans CJK JP Regular"/>
              </a:rPr>
              <a:t>深化</a:t>
            </a:r>
            <a:endParaRPr sz="1400" dirty="0">
              <a:latin typeface="Meiryo UI" panose="020B0604030504040204" pitchFamily="50" charset="-128"/>
              <a:ea typeface="Meiryo UI" panose="020B0604030504040204" pitchFamily="50" charset="-128"/>
              <a:cs typeface="Noto Sans CJK JP Regular"/>
            </a:endParaRPr>
          </a:p>
        </p:txBody>
      </p:sp>
      <p:sp>
        <p:nvSpPr>
          <p:cNvPr id="74" name="object 67"/>
          <p:cNvSpPr txBox="1"/>
          <p:nvPr/>
        </p:nvSpPr>
        <p:spPr>
          <a:xfrm>
            <a:off x="6376979" y="3443504"/>
            <a:ext cx="1384935" cy="228909"/>
          </a:xfrm>
          <a:prstGeom prst="rect">
            <a:avLst/>
          </a:prstGeom>
        </p:spPr>
        <p:txBody>
          <a:bodyPr vert="horz" wrap="square" lIns="0" tIns="13335" rIns="0" bIns="0" rtlCol="0">
            <a:spAutoFit/>
          </a:bodyPr>
          <a:lstStyle/>
          <a:p>
            <a:pPr marL="12700">
              <a:lnSpc>
                <a:spcPct val="100000"/>
              </a:lnSpc>
              <a:spcBef>
                <a:spcPts val="105"/>
              </a:spcBef>
            </a:pPr>
            <a:r>
              <a:rPr sz="1400" dirty="0">
                <a:latin typeface="Meiryo UI" panose="020B0604030504040204" pitchFamily="50" charset="-128"/>
                <a:ea typeface="Meiryo UI" panose="020B0604030504040204" pitchFamily="50" charset="-128"/>
                <a:cs typeface="Noto Sans CJK JP Regular"/>
              </a:rPr>
              <a:t>脳機能</a:t>
            </a:r>
            <a:r>
              <a:rPr sz="1400" spc="-140" dirty="0">
                <a:latin typeface="Meiryo UI" panose="020B0604030504040204" pitchFamily="50" charset="-128"/>
                <a:ea typeface="Meiryo UI" panose="020B0604030504040204" pitchFamily="50" charset="-128"/>
                <a:cs typeface="Noto Sans CJK JP Regular"/>
              </a:rPr>
              <a:t>のモ</a:t>
            </a:r>
            <a:r>
              <a:rPr sz="1400" spc="-130" dirty="0">
                <a:latin typeface="Meiryo UI" panose="020B0604030504040204" pitchFamily="50" charset="-128"/>
                <a:ea typeface="Meiryo UI" panose="020B0604030504040204" pitchFamily="50" charset="-128"/>
                <a:cs typeface="Noto Sans CJK JP Regular"/>
              </a:rPr>
              <a:t>デ</a:t>
            </a:r>
            <a:r>
              <a:rPr sz="1400" spc="-55" dirty="0">
                <a:latin typeface="Meiryo UI" panose="020B0604030504040204" pitchFamily="50" charset="-128"/>
                <a:ea typeface="Meiryo UI" panose="020B0604030504040204" pitchFamily="50" charset="-128"/>
                <a:cs typeface="Noto Sans CJK JP Regular"/>
              </a:rPr>
              <a:t>ル化</a:t>
            </a:r>
            <a:endParaRPr sz="1400" dirty="0">
              <a:latin typeface="Meiryo UI" panose="020B0604030504040204" pitchFamily="50" charset="-128"/>
              <a:ea typeface="Meiryo UI" panose="020B0604030504040204" pitchFamily="50" charset="-128"/>
              <a:cs typeface="Noto Sans CJK JP Regular"/>
            </a:endParaRPr>
          </a:p>
        </p:txBody>
      </p:sp>
      <p:sp>
        <p:nvSpPr>
          <p:cNvPr id="75" name="object 68"/>
          <p:cNvSpPr/>
          <p:nvPr/>
        </p:nvSpPr>
        <p:spPr>
          <a:xfrm>
            <a:off x="7820463" y="3280731"/>
            <a:ext cx="768095" cy="754379"/>
          </a:xfrm>
          <a:prstGeom prst="rect">
            <a:avLst/>
          </a:prstGeom>
          <a:blipFill>
            <a:blip r:embed="rId33"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76" name="object 69"/>
          <p:cNvSpPr/>
          <p:nvPr/>
        </p:nvSpPr>
        <p:spPr>
          <a:xfrm>
            <a:off x="7867707" y="3314259"/>
            <a:ext cx="672084" cy="647700"/>
          </a:xfrm>
          <a:prstGeom prst="rect">
            <a:avLst/>
          </a:prstGeom>
          <a:blipFill>
            <a:blip r:embed="rId34"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77" name="object 70"/>
          <p:cNvSpPr/>
          <p:nvPr/>
        </p:nvSpPr>
        <p:spPr>
          <a:xfrm>
            <a:off x="7867707" y="3314259"/>
            <a:ext cx="672465" cy="647700"/>
          </a:xfrm>
          <a:custGeom>
            <a:avLst/>
            <a:gdLst/>
            <a:ahLst/>
            <a:cxnLst/>
            <a:rect l="l" t="t" r="r" b="b"/>
            <a:pathLst>
              <a:path w="672465" h="647700">
                <a:moveTo>
                  <a:pt x="0" y="161925"/>
                </a:moveTo>
                <a:lnTo>
                  <a:pt x="348234" y="161925"/>
                </a:lnTo>
                <a:lnTo>
                  <a:pt x="348234" y="0"/>
                </a:lnTo>
                <a:lnTo>
                  <a:pt x="672084" y="323850"/>
                </a:lnTo>
                <a:lnTo>
                  <a:pt x="348234" y="647700"/>
                </a:lnTo>
                <a:lnTo>
                  <a:pt x="348234" y="485775"/>
                </a:lnTo>
                <a:lnTo>
                  <a:pt x="0" y="485775"/>
                </a:lnTo>
                <a:lnTo>
                  <a:pt x="0" y="161925"/>
                </a:lnTo>
                <a:close/>
              </a:path>
            </a:pathLst>
          </a:custGeom>
          <a:ln w="9144">
            <a:solidFill>
              <a:srgbClr val="F6924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78" name="object 71"/>
          <p:cNvSpPr/>
          <p:nvPr/>
        </p:nvSpPr>
        <p:spPr>
          <a:xfrm>
            <a:off x="9067096" y="3934527"/>
            <a:ext cx="752855" cy="908303"/>
          </a:xfrm>
          <a:prstGeom prst="rect">
            <a:avLst/>
          </a:prstGeom>
          <a:blipFill>
            <a:blip r:embed="rId35"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79" name="object 72"/>
          <p:cNvSpPr/>
          <p:nvPr/>
        </p:nvSpPr>
        <p:spPr>
          <a:xfrm>
            <a:off x="9120435" y="3961959"/>
            <a:ext cx="646176" cy="812291"/>
          </a:xfrm>
          <a:prstGeom prst="rect">
            <a:avLst/>
          </a:prstGeom>
          <a:blipFill>
            <a:blip r:embed="rId36"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80" name="object 73"/>
          <p:cNvSpPr/>
          <p:nvPr/>
        </p:nvSpPr>
        <p:spPr>
          <a:xfrm>
            <a:off x="9120435" y="3961959"/>
            <a:ext cx="646430" cy="812800"/>
          </a:xfrm>
          <a:custGeom>
            <a:avLst/>
            <a:gdLst/>
            <a:ahLst/>
            <a:cxnLst/>
            <a:rect l="l" t="t" r="r" b="b"/>
            <a:pathLst>
              <a:path w="646429" h="812800">
                <a:moveTo>
                  <a:pt x="484631" y="0"/>
                </a:moveTo>
                <a:lnTo>
                  <a:pt x="484631" y="489204"/>
                </a:lnTo>
                <a:lnTo>
                  <a:pt x="646175" y="489204"/>
                </a:lnTo>
                <a:lnTo>
                  <a:pt x="323087" y="812292"/>
                </a:lnTo>
                <a:lnTo>
                  <a:pt x="0" y="489204"/>
                </a:lnTo>
                <a:lnTo>
                  <a:pt x="161543" y="489204"/>
                </a:lnTo>
                <a:lnTo>
                  <a:pt x="161543" y="0"/>
                </a:lnTo>
                <a:lnTo>
                  <a:pt x="484631" y="0"/>
                </a:lnTo>
                <a:close/>
              </a:path>
            </a:pathLst>
          </a:custGeom>
          <a:ln w="9144">
            <a:solidFill>
              <a:srgbClr val="F6924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81" name="object 74"/>
          <p:cNvSpPr/>
          <p:nvPr/>
        </p:nvSpPr>
        <p:spPr>
          <a:xfrm>
            <a:off x="8931453" y="5188781"/>
            <a:ext cx="1008196" cy="1037467"/>
          </a:xfrm>
          <a:prstGeom prst="rect">
            <a:avLst/>
          </a:prstGeom>
          <a:blipFill>
            <a:blip r:embed="rId37"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82" name="object 75"/>
          <p:cNvSpPr/>
          <p:nvPr/>
        </p:nvSpPr>
        <p:spPr>
          <a:xfrm>
            <a:off x="7694733" y="6222814"/>
            <a:ext cx="2844165" cy="307975"/>
          </a:xfrm>
          <a:custGeom>
            <a:avLst/>
            <a:gdLst/>
            <a:ahLst/>
            <a:cxnLst/>
            <a:rect l="l" t="t" r="r" b="b"/>
            <a:pathLst>
              <a:path w="2844165" h="307975">
                <a:moveTo>
                  <a:pt x="0" y="0"/>
                </a:moveTo>
                <a:lnTo>
                  <a:pt x="2843783" y="0"/>
                </a:lnTo>
                <a:lnTo>
                  <a:pt x="2843783" y="307848"/>
                </a:lnTo>
                <a:lnTo>
                  <a:pt x="0" y="307848"/>
                </a:lnTo>
                <a:lnTo>
                  <a:pt x="0" y="0"/>
                </a:lnTo>
                <a:close/>
              </a:path>
            </a:pathLst>
          </a:custGeom>
          <a:solidFill>
            <a:srgbClr val="FFFFF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83" name="object 76"/>
          <p:cNvSpPr txBox="1"/>
          <p:nvPr/>
        </p:nvSpPr>
        <p:spPr>
          <a:xfrm>
            <a:off x="7694733" y="6222814"/>
            <a:ext cx="2844165" cy="259045"/>
          </a:xfrm>
          <a:prstGeom prst="rect">
            <a:avLst/>
          </a:prstGeom>
          <a:ln w="25907">
            <a:solidFill>
              <a:srgbClr val="4F81BD"/>
            </a:solidFill>
          </a:ln>
        </p:spPr>
        <p:txBody>
          <a:bodyPr vert="horz" wrap="square" lIns="0" tIns="43180" rIns="0" bIns="0" rtlCol="0">
            <a:spAutoFit/>
          </a:bodyPr>
          <a:lstStyle/>
          <a:p>
            <a:pPr marL="267970">
              <a:lnSpc>
                <a:spcPct val="100000"/>
              </a:lnSpc>
              <a:spcBef>
                <a:spcPts val="340"/>
              </a:spcBef>
            </a:pPr>
            <a:r>
              <a:rPr sz="1400" spc="-290" dirty="0">
                <a:latin typeface="Meiryo UI" panose="020B0604030504040204" pitchFamily="50" charset="-128"/>
                <a:ea typeface="Meiryo UI" panose="020B0604030504040204" pitchFamily="50" charset="-128"/>
                <a:cs typeface="Noto Sans CJK JP Regular"/>
              </a:rPr>
              <a:t>より</a:t>
            </a:r>
            <a:r>
              <a:rPr sz="1400" spc="-240" dirty="0">
                <a:latin typeface="Meiryo UI" panose="020B0604030504040204" pitchFamily="50" charset="-128"/>
                <a:ea typeface="Meiryo UI" panose="020B0604030504040204" pitchFamily="50" charset="-128"/>
                <a:cs typeface="Noto Sans CJK JP Regular"/>
              </a:rPr>
              <a:t>ク</a:t>
            </a:r>
            <a:r>
              <a:rPr sz="1400" spc="-420" dirty="0">
                <a:latin typeface="Meiryo UI" panose="020B0604030504040204" pitchFamily="50" charset="-128"/>
                <a:ea typeface="Meiryo UI" panose="020B0604030504040204" pitchFamily="50" charset="-128"/>
                <a:cs typeface="Noto Sans CJK JP Regular"/>
              </a:rPr>
              <a:t>リ</a:t>
            </a:r>
            <a:r>
              <a:rPr sz="1400" spc="-155" dirty="0">
                <a:latin typeface="Meiryo UI" panose="020B0604030504040204" pitchFamily="50" charset="-128"/>
                <a:ea typeface="Meiryo UI" panose="020B0604030504040204" pitchFamily="50" charset="-128"/>
                <a:cs typeface="Noto Sans CJK JP Regular"/>
              </a:rPr>
              <a:t>エ</a:t>
            </a:r>
            <a:r>
              <a:rPr sz="1400" spc="-300" dirty="0">
                <a:latin typeface="Meiryo UI" panose="020B0604030504040204" pitchFamily="50" charset="-128"/>
                <a:ea typeface="Meiryo UI" panose="020B0604030504040204" pitchFamily="50" charset="-128"/>
                <a:cs typeface="Noto Sans CJK JP Regular"/>
              </a:rPr>
              <a:t>イ</a:t>
            </a:r>
            <a:r>
              <a:rPr sz="1400" spc="-240" dirty="0">
                <a:latin typeface="Meiryo UI" panose="020B0604030504040204" pitchFamily="50" charset="-128"/>
                <a:ea typeface="Meiryo UI" panose="020B0604030504040204" pitchFamily="50" charset="-128"/>
                <a:cs typeface="Noto Sans CJK JP Regular"/>
              </a:rPr>
              <a:t>テ</a:t>
            </a:r>
            <a:r>
              <a:rPr sz="1400" spc="-565" dirty="0">
                <a:latin typeface="Meiryo UI" panose="020B0604030504040204" pitchFamily="50" charset="-128"/>
                <a:ea typeface="Meiryo UI" panose="020B0604030504040204" pitchFamily="50" charset="-128"/>
                <a:cs typeface="Noto Sans CJK JP Regular"/>
              </a:rPr>
              <a:t>ィ</a:t>
            </a:r>
            <a:r>
              <a:rPr sz="1400" spc="-135" dirty="0">
                <a:latin typeface="Meiryo UI" panose="020B0604030504040204" pitchFamily="50" charset="-128"/>
                <a:ea typeface="Meiryo UI" panose="020B0604030504040204" pitchFamily="50" charset="-128"/>
                <a:cs typeface="Noto Sans CJK JP Regular"/>
              </a:rPr>
              <a:t>ブ</a:t>
            </a:r>
            <a:r>
              <a:rPr sz="1400" spc="-170" dirty="0">
                <a:latin typeface="Meiryo UI" panose="020B0604030504040204" pitchFamily="50" charset="-128"/>
                <a:ea typeface="Meiryo UI" panose="020B0604030504040204" pitchFamily="50" charset="-128"/>
                <a:cs typeface="Noto Sans CJK JP Regular"/>
              </a:rPr>
              <a:t>な</a:t>
            </a:r>
            <a:r>
              <a:rPr sz="1400" spc="-35" dirty="0">
                <a:latin typeface="Meiryo UI" panose="020B0604030504040204" pitchFamily="50" charset="-128"/>
                <a:ea typeface="Meiryo UI" panose="020B0604030504040204" pitchFamily="50" charset="-128"/>
                <a:cs typeface="Noto Sans CJK JP Regular"/>
              </a:rPr>
              <a:t>活動</a:t>
            </a:r>
            <a:r>
              <a:rPr sz="1400" spc="-40" dirty="0">
                <a:latin typeface="Meiryo UI" panose="020B0604030504040204" pitchFamily="50" charset="-128"/>
                <a:ea typeface="Meiryo UI" panose="020B0604030504040204" pitchFamily="50" charset="-128"/>
                <a:cs typeface="Noto Sans CJK JP Regular"/>
              </a:rPr>
              <a:t>の</a:t>
            </a:r>
            <a:r>
              <a:rPr sz="1400" dirty="0">
                <a:latin typeface="Meiryo UI" panose="020B0604030504040204" pitchFamily="50" charset="-128"/>
                <a:ea typeface="Meiryo UI" panose="020B0604030504040204" pitchFamily="50" charset="-128"/>
                <a:cs typeface="Noto Sans CJK JP Regular"/>
              </a:rPr>
              <a:t>支援</a:t>
            </a:r>
            <a:endParaRPr sz="1400">
              <a:latin typeface="Meiryo UI" panose="020B0604030504040204" pitchFamily="50" charset="-128"/>
              <a:ea typeface="Meiryo UI" panose="020B0604030504040204" pitchFamily="50" charset="-128"/>
              <a:cs typeface="Noto Sans CJK JP Regular"/>
            </a:endParaRPr>
          </a:p>
        </p:txBody>
      </p:sp>
      <p:sp>
        <p:nvSpPr>
          <p:cNvPr id="84" name="object 77"/>
          <p:cNvSpPr txBox="1"/>
          <p:nvPr/>
        </p:nvSpPr>
        <p:spPr>
          <a:xfrm>
            <a:off x="8433873" y="4828353"/>
            <a:ext cx="2054860" cy="259686"/>
          </a:xfrm>
          <a:prstGeom prst="rect">
            <a:avLst/>
          </a:prstGeom>
          <a:ln w="25907">
            <a:solidFill>
              <a:srgbClr val="4F81BD"/>
            </a:solidFill>
          </a:ln>
        </p:spPr>
        <p:txBody>
          <a:bodyPr vert="horz" wrap="square" lIns="0" tIns="43815" rIns="0" bIns="0" rtlCol="0">
            <a:spAutoFit/>
          </a:bodyPr>
          <a:lstStyle/>
          <a:p>
            <a:pPr marL="249554">
              <a:lnSpc>
                <a:spcPct val="100000"/>
              </a:lnSpc>
              <a:spcBef>
                <a:spcPts val="345"/>
              </a:spcBef>
            </a:pPr>
            <a:r>
              <a:rPr sz="1400" spc="-15" dirty="0">
                <a:latin typeface="Meiryo UI" panose="020B0604030504040204" pitchFamily="50" charset="-128"/>
                <a:ea typeface="Meiryo UI" panose="020B0604030504040204" pitchFamily="50" charset="-128"/>
                <a:cs typeface="Noto Sans CJK JP Regular"/>
              </a:rPr>
              <a:t>単純作業</a:t>
            </a:r>
            <a:r>
              <a:rPr sz="1400" spc="-10" dirty="0">
                <a:latin typeface="Meiryo UI" panose="020B0604030504040204" pitchFamily="50" charset="-128"/>
                <a:ea typeface="Meiryo UI" panose="020B0604030504040204" pitchFamily="50" charset="-128"/>
                <a:cs typeface="Noto Sans CJK JP Regular"/>
              </a:rPr>
              <a:t>か</a:t>
            </a:r>
            <a:r>
              <a:rPr sz="1400" spc="-240" dirty="0">
                <a:latin typeface="Meiryo UI" panose="020B0604030504040204" pitchFamily="50" charset="-128"/>
                <a:ea typeface="Meiryo UI" panose="020B0604030504040204" pitchFamily="50" charset="-128"/>
                <a:cs typeface="Noto Sans CJK JP Regular"/>
              </a:rPr>
              <a:t>ら</a:t>
            </a:r>
            <a:r>
              <a:rPr sz="1400" spc="-110" dirty="0">
                <a:latin typeface="Meiryo UI" panose="020B0604030504040204" pitchFamily="50" charset="-128"/>
                <a:ea typeface="Meiryo UI" panose="020B0604030504040204" pitchFamily="50" charset="-128"/>
                <a:cs typeface="Noto Sans CJK JP Regular"/>
              </a:rPr>
              <a:t>の</a:t>
            </a:r>
            <a:r>
              <a:rPr sz="1400" dirty="0">
                <a:latin typeface="Meiryo UI" panose="020B0604030504040204" pitchFamily="50" charset="-128"/>
                <a:ea typeface="Meiryo UI" panose="020B0604030504040204" pitchFamily="50" charset="-128"/>
                <a:cs typeface="Noto Sans CJK JP Regular"/>
              </a:rPr>
              <a:t>開放</a:t>
            </a:r>
            <a:endParaRPr sz="1400">
              <a:latin typeface="Meiryo UI" panose="020B0604030504040204" pitchFamily="50" charset="-128"/>
              <a:ea typeface="Meiryo UI" panose="020B0604030504040204" pitchFamily="50" charset="-128"/>
              <a:cs typeface="Noto Sans CJK JP Regular"/>
            </a:endParaRPr>
          </a:p>
        </p:txBody>
      </p:sp>
      <p:sp>
        <p:nvSpPr>
          <p:cNvPr id="85" name="object 78"/>
          <p:cNvSpPr txBox="1"/>
          <p:nvPr/>
        </p:nvSpPr>
        <p:spPr>
          <a:xfrm>
            <a:off x="6955594" y="1614237"/>
            <a:ext cx="1221105" cy="258404"/>
          </a:xfrm>
          <a:prstGeom prst="rect">
            <a:avLst/>
          </a:prstGeom>
          <a:solidFill>
            <a:srgbClr val="FFFFFF"/>
          </a:solidFill>
          <a:ln w="25907">
            <a:solidFill>
              <a:srgbClr val="4BACC6"/>
            </a:solidFill>
          </a:ln>
        </p:spPr>
        <p:txBody>
          <a:bodyPr vert="horz" wrap="square" lIns="0" tIns="42545" rIns="0" bIns="0" rtlCol="0">
            <a:spAutoFit/>
          </a:bodyPr>
          <a:lstStyle/>
          <a:p>
            <a:pPr marL="94615">
              <a:lnSpc>
                <a:spcPct val="100000"/>
              </a:lnSpc>
              <a:spcBef>
                <a:spcPts val="335"/>
              </a:spcBef>
            </a:pPr>
            <a:r>
              <a:rPr sz="1400" spc="-220" dirty="0">
                <a:latin typeface="Meiryo UI" panose="020B0604030504040204" pitchFamily="50" charset="-128"/>
                <a:ea typeface="Meiryo UI" panose="020B0604030504040204" pitchFamily="50" charset="-128"/>
                <a:cs typeface="Noto Sans CJK JP Regular"/>
              </a:rPr>
              <a:t>ネ</a:t>
            </a:r>
            <a:r>
              <a:rPr sz="1400" spc="-434" dirty="0">
                <a:latin typeface="Meiryo UI" panose="020B0604030504040204" pitchFamily="50" charset="-128"/>
                <a:ea typeface="Meiryo UI" panose="020B0604030504040204" pitchFamily="50" charset="-128"/>
                <a:cs typeface="Noto Sans CJK JP Regular"/>
              </a:rPr>
              <a:t>ッ</a:t>
            </a:r>
            <a:r>
              <a:rPr sz="1400" spc="-430" dirty="0">
                <a:latin typeface="Meiryo UI" panose="020B0604030504040204" pitchFamily="50" charset="-128"/>
                <a:ea typeface="Meiryo UI" panose="020B0604030504040204" pitchFamily="50" charset="-128"/>
                <a:cs typeface="Noto Sans CJK JP Regular"/>
              </a:rPr>
              <a:t>ト</a:t>
            </a:r>
            <a:r>
              <a:rPr sz="1400" spc="-204" dirty="0">
                <a:latin typeface="Meiryo UI" panose="020B0604030504040204" pitchFamily="50" charset="-128"/>
                <a:ea typeface="Meiryo UI" panose="020B0604030504040204" pitchFamily="50" charset="-128"/>
                <a:cs typeface="Noto Sans CJK JP Regular"/>
              </a:rPr>
              <a:t>ワ</a:t>
            </a:r>
            <a:r>
              <a:rPr sz="1400" spc="-215" dirty="0">
                <a:latin typeface="Meiryo UI" panose="020B0604030504040204" pitchFamily="50" charset="-128"/>
                <a:ea typeface="Meiryo UI" panose="020B0604030504040204" pitchFamily="50" charset="-128"/>
                <a:cs typeface="Noto Sans CJK JP Regular"/>
              </a:rPr>
              <a:t>ー</a:t>
            </a:r>
            <a:r>
              <a:rPr sz="1400" spc="-240" dirty="0">
                <a:latin typeface="Meiryo UI" panose="020B0604030504040204" pitchFamily="50" charset="-128"/>
                <a:ea typeface="Meiryo UI" panose="020B0604030504040204" pitchFamily="50" charset="-128"/>
                <a:cs typeface="Noto Sans CJK JP Regular"/>
              </a:rPr>
              <a:t>ク</a:t>
            </a:r>
            <a:r>
              <a:rPr sz="1400" dirty="0">
                <a:latin typeface="Meiryo UI" panose="020B0604030504040204" pitchFamily="50" charset="-128"/>
                <a:ea typeface="Meiryo UI" panose="020B0604030504040204" pitchFamily="50" charset="-128"/>
                <a:cs typeface="Noto Sans CJK JP Regular"/>
              </a:rPr>
              <a:t>化</a:t>
            </a:r>
            <a:endParaRPr sz="1400">
              <a:latin typeface="Meiryo UI" panose="020B0604030504040204" pitchFamily="50" charset="-128"/>
              <a:ea typeface="Meiryo UI" panose="020B0604030504040204" pitchFamily="50" charset="-128"/>
              <a:cs typeface="Noto Sans CJK JP Regular"/>
            </a:endParaRPr>
          </a:p>
        </p:txBody>
      </p:sp>
      <p:sp>
        <p:nvSpPr>
          <p:cNvPr id="86" name="object 79"/>
          <p:cNvSpPr/>
          <p:nvPr/>
        </p:nvSpPr>
        <p:spPr>
          <a:xfrm>
            <a:off x="1907344" y="4431352"/>
            <a:ext cx="533400" cy="1007363"/>
          </a:xfrm>
          <a:prstGeom prst="rect">
            <a:avLst/>
          </a:prstGeom>
          <a:blipFill>
            <a:blip r:embed="rId38"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87" name="object 80"/>
          <p:cNvSpPr/>
          <p:nvPr/>
        </p:nvSpPr>
        <p:spPr>
          <a:xfrm>
            <a:off x="1971340" y="4581982"/>
            <a:ext cx="411479" cy="731519"/>
          </a:xfrm>
          <a:prstGeom prst="rect">
            <a:avLst/>
          </a:prstGeom>
          <a:blipFill>
            <a:blip r:embed="rId39"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88" name="object 81"/>
          <p:cNvSpPr/>
          <p:nvPr/>
        </p:nvSpPr>
        <p:spPr>
          <a:xfrm>
            <a:off x="1939348" y="5434144"/>
            <a:ext cx="1414271" cy="368807"/>
          </a:xfrm>
          <a:prstGeom prst="rect">
            <a:avLst/>
          </a:prstGeom>
          <a:blipFill>
            <a:blip r:embed="rId40"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89" name="object 82"/>
          <p:cNvSpPr/>
          <p:nvPr/>
        </p:nvSpPr>
        <p:spPr>
          <a:xfrm>
            <a:off x="4411276" y="3209103"/>
            <a:ext cx="926591" cy="1706880"/>
          </a:xfrm>
          <a:prstGeom prst="rect">
            <a:avLst/>
          </a:prstGeom>
          <a:blipFill>
            <a:blip r:embed="rId41"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90" name="object 83"/>
          <p:cNvSpPr/>
          <p:nvPr/>
        </p:nvSpPr>
        <p:spPr>
          <a:xfrm>
            <a:off x="4460437" y="3238354"/>
            <a:ext cx="826475" cy="1608592"/>
          </a:xfrm>
          <a:prstGeom prst="rect">
            <a:avLst/>
          </a:prstGeom>
          <a:blipFill>
            <a:blip r:embed="rId42"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91" name="object 84"/>
          <p:cNvSpPr/>
          <p:nvPr/>
        </p:nvSpPr>
        <p:spPr>
          <a:xfrm>
            <a:off x="4460437" y="3238352"/>
            <a:ext cx="826769" cy="1609090"/>
          </a:xfrm>
          <a:custGeom>
            <a:avLst/>
            <a:gdLst/>
            <a:ahLst/>
            <a:cxnLst/>
            <a:rect l="l" t="t" r="r" b="b"/>
            <a:pathLst>
              <a:path w="826770" h="1609089">
                <a:moveTo>
                  <a:pt x="826477" y="250329"/>
                </a:moveTo>
                <a:lnTo>
                  <a:pt x="737108" y="214528"/>
                </a:lnTo>
                <a:lnTo>
                  <a:pt x="178739" y="1608594"/>
                </a:lnTo>
                <a:lnTo>
                  <a:pt x="0" y="1537004"/>
                </a:lnTo>
                <a:lnTo>
                  <a:pt x="558368" y="142938"/>
                </a:lnTo>
                <a:lnTo>
                  <a:pt x="468998" y="107149"/>
                </a:lnTo>
                <a:lnTo>
                  <a:pt x="719328" y="0"/>
                </a:lnTo>
                <a:lnTo>
                  <a:pt x="826477" y="250329"/>
                </a:lnTo>
                <a:close/>
              </a:path>
            </a:pathLst>
          </a:custGeom>
          <a:ln w="9524">
            <a:solidFill>
              <a:srgbClr val="98B954"/>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92" name="object 85"/>
          <p:cNvSpPr/>
          <p:nvPr/>
        </p:nvSpPr>
        <p:spPr>
          <a:xfrm>
            <a:off x="3454204" y="3052131"/>
            <a:ext cx="1278636" cy="853439"/>
          </a:xfrm>
          <a:prstGeom prst="rect">
            <a:avLst/>
          </a:prstGeom>
          <a:blipFill>
            <a:blip r:embed="rId43"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93" name="object 86"/>
          <p:cNvSpPr txBox="1"/>
          <p:nvPr/>
        </p:nvSpPr>
        <p:spPr>
          <a:xfrm>
            <a:off x="3480874" y="3904809"/>
            <a:ext cx="1277620" cy="257763"/>
          </a:xfrm>
          <a:prstGeom prst="rect">
            <a:avLst/>
          </a:prstGeom>
          <a:solidFill>
            <a:srgbClr val="FFFFFF"/>
          </a:solidFill>
          <a:ln w="25907">
            <a:solidFill>
              <a:srgbClr val="4BACC6"/>
            </a:solidFill>
          </a:ln>
        </p:spPr>
        <p:txBody>
          <a:bodyPr vert="horz" wrap="square" lIns="0" tIns="41910" rIns="0" bIns="0" rtlCol="0">
            <a:spAutoFit/>
          </a:bodyPr>
          <a:lstStyle/>
          <a:p>
            <a:pPr marL="97155">
              <a:lnSpc>
                <a:spcPct val="100000"/>
              </a:lnSpc>
              <a:spcBef>
                <a:spcPts val="330"/>
              </a:spcBef>
            </a:pPr>
            <a:r>
              <a:rPr lang="ja-JP" altLang="en-US" sz="1400" dirty="0">
                <a:latin typeface="Meiryo UI" panose="020B0604030504040204" pitchFamily="50" charset="-128"/>
                <a:ea typeface="Meiryo UI" panose="020B0604030504040204" pitchFamily="50" charset="-128"/>
                <a:cs typeface="Noto Sans CJK JP Regular"/>
              </a:rPr>
              <a:t>データサーバー</a:t>
            </a:r>
            <a:endParaRPr sz="1400" dirty="0">
              <a:latin typeface="Meiryo UI" panose="020B0604030504040204" pitchFamily="50" charset="-128"/>
              <a:ea typeface="Meiryo UI" panose="020B0604030504040204" pitchFamily="50" charset="-128"/>
              <a:cs typeface="Noto Sans CJK JP Regular"/>
            </a:endParaRPr>
          </a:p>
        </p:txBody>
      </p:sp>
      <p:sp>
        <p:nvSpPr>
          <p:cNvPr id="94" name="object 87"/>
          <p:cNvSpPr/>
          <p:nvPr/>
        </p:nvSpPr>
        <p:spPr>
          <a:xfrm>
            <a:off x="8705908" y="1366587"/>
            <a:ext cx="1423416" cy="1423415"/>
          </a:xfrm>
          <a:prstGeom prst="rect">
            <a:avLst/>
          </a:prstGeom>
          <a:blipFill>
            <a:blip r:embed="rId44"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95" name="object 88"/>
          <p:cNvSpPr/>
          <p:nvPr/>
        </p:nvSpPr>
        <p:spPr>
          <a:xfrm>
            <a:off x="8881168" y="2372428"/>
            <a:ext cx="109727" cy="111251"/>
          </a:xfrm>
          <a:prstGeom prst="rect">
            <a:avLst/>
          </a:prstGeom>
          <a:blipFill>
            <a:blip r:embed="rId45"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96" name="object 89"/>
          <p:cNvSpPr/>
          <p:nvPr/>
        </p:nvSpPr>
        <p:spPr>
          <a:xfrm>
            <a:off x="9521247" y="2201740"/>
            <a:ext cx="109727" cy="111251"/>
          </a:xfrm>
          <a:prstGeom prst="rect">
            <a:avLst/>
          </a:prstGeom>
          <a:blipFill>
            <a:blip r:embed="rId46"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97" name="object 90"/>
          <p:cNvSpPr/>
          <p:nvPr/>
        </p:nvSpPr>
        <p:spPr>
          <a:xfrm>
            <a:off x="9106720" y="2296228"/>
            <a:ext cx="109727" cy="111251"/>
          </a:xfrm>
          <a:prstGeom prst="rect">
            <a:avLst/>
          </a:prstGeom>
          <a:blipFill>
            <a:blip r:embed="rId46"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98" name="object 91"/>
          <p:cNvSpPr/>
          <p:nvPr/>
        </p:nvSpPr>
        <p:spPr>
          <a:xfrm>
            <a:off x="9641644" y="1928944"/>
            <a:ext cx="109727" cy="109727"/>
          </a:xfrm>
          <a:prstGeom prst="rect">
            <a:avLst/>
          </a:prstGeom>
          <a:blipFill>
            <a:blip r:embed="rId47"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99" name="object 92"/>
          <p:cNvSpPr/>
          <p:nvPr/>
        </p:nvSpPr>
        <p:spPr>
          <a:xfrm>
            <a:off x="9641644" y="1581471"/>
            <a:ext cx="109727" cy="111251"/>
          </a:xfrm>
          <a:prstGeom prst="rect">
            <a:avLst/>
          </a:prstGeom>
          <a:blipFill>
            <a:blip r:embed="rId48"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00" name="object 93"/>
          <p:cNvSpPr/>
          <p:nvPr/>
        </p:nvSpPr>
        <p:spPr>
          <a:xfrm>
            <a:off x="9318556" y="2250507"/>
            <a:ext cx="109727" cy="109727"/>
          </a:xfrm>
          <a:prstGeom prst="rect">
            <a:avLst/>
          </a:prstGeom>
          <a:blipFill>
            <a:blip r:embed="rId49"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01" name="object 94"/>
          <p:cNvSpPr/>
          <p:nvPr/>
        </p:nvSpPr>
        <p:spPr>
          <a:xfrm>
            <a:off x="4554531" y="1544896"/>
            <a:ext cx="1755648" cy="1319783"/>
          </a:xfrm>
          <a:prstGeom prst="rect">
            <a:avLst/>
          </a:prstGeom>
          <a:blipFill>
            <a:blip r:embed="rId50"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02" name="object 95"/>
          <p:cNvSpPr/>
          <p:nvPr/>
        </p:nvSpPr>
        <p:spPr>
          <a:xfrm>
            <a:off x="4569771" y="2591884"/>
            <a:ext cx="1755775" cy="307975"/>
          </a:xfrm>
          <a:custGeom>
            <a:avLst/>
            <a:gdLst/>
            <a:ahLst/>
            <a:cxnLst/>
            <a:rect l="l" t="t" r="r" b="b"/>
            <a:pathLst>
              <a:path w="1755775" h="307975">
                <a:moveTo>
                  <a:pt x="0" y="0"/>
                </a:moveTo>
                <a:lnTo>
                  <a:pt x="1755648" y="0"/>
                </a:lnTo>
                <a:lnTo>
                  <a:pt x="1755648" y="307848"/>
                </a:lnTo>
                <a:lnTo>
                  <a:pt x="0" y="307848"/>
                </a:lnTo>
                <a:lnTo>
                  <a:pt x="0" y="0"/>
                </a:lnTo>
                <a:close/>
              </a:path>
            </a:pathLst>
          </a:custGeom>
          <a:solidFill>
            <a:srgbClr val="00000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03" name="object 96"/>
          <p:cNvSpPr txBox="1"/>
          <p:nvPr/>
        </p:nvSpPr>
        <p:spPr>
          <a:xfrm>
            <a:off x="4696822" y="2622338"/>
            <a:ext cx="1500505" cy="228909"/>
          </a:xfrm>
          <a:prstGeom prst="rect">
            <a:avLst/>
          </a:prstGeom>
        </p:spPr>
        <p:txBody>
          <a:bodyPr vert="horz" wrap="square" lIns="0" tIns="13335" rIns="0" bIns="0" rtlCol="0">
            <a:spAutoFit/>
          </a:bodyPr>
          <a:lstStyle/>
          <a:p>
            <a:pPr marL="12700">
              <a:lnSpc>
                <a:spcPct val="100000"/>
              </a:lnSpc>
              <a:spcBef>
                <a:spcPts val="105"/>
              </a:spcBef>
            </a:pPr>
            <a:r>
              <a:rPr sz="1400" spc="-175" dirty="0">
                <a:solidFill>
                  <a:srgbClr val="FFFFFF"/>
                </a:solidFill>
                <a:latin typeface="Meiryo UI" panose="020B0604030504040204" pitchFamily="50" charset="-128"/>
                <a:ea typeface="Meiryo UI" panose="020B0604030504040204" pitchFamily="50" charset="-128"/>
                <a:cs typeface="Noto Sans CJK JP Regular"/>
              </a:rPr>
              <a:t>脳情報</a:t>
            </a:r>
            <a:r>
              <a:rPr sz="1400" spc="-170" dirty="0">
                <a:solidFill>
                  <a:srgbClr val="FFFFFF"/>
                </a:solidFill>
                <a:latin typeface="Meiryo UI" panose="020B0604030504040204" pitchFamily="50" charset="-128"/>
                <a:ea typeface="Meiryo UI" panose="020B0604030504040204" pitchFamily="50" charset="-128"/>
                <a:cs typeface="Noto Sans CJK JP Regular"/>
              </a:rPr>
              <a:t>・</a:t>
            </a:r>
            <a:r>
              <a:rPr sz="1400" spc="-340" dirty="0">
                <a:solidFill>
                  <a:srgbClr val="FFFFFF"/>
                </a:solidFill>
                <a:latin typeface="Meiryo UI" panose="020B0604030504040204" pitchFamily="50" charset="-128"/>
                <a:ea typeface="Meiryo UI" panose="020B0604030504040204" pitchFamily="50" charset="-128"/>
                <a:cs typeface="Noto Sans CJK JP Regular"/>
              </a:rPr>
              <a:t>ヒ</a:t>
            </a:r>
            <a:r>
              <a:rPr sz="1400" spc="-530" dirty="0">
                <a:solidFill>
                  <a:srgbClr val="FFFFFF"/>
                </a:solidFill>
                <a:latin typeface="Meiryo UI" panose="020B0604030504040204" pitchFamily="50" charset="-128"/>
                <a:ea typeface="Meiryo UI" panose="020B0604030504040204" pitchFamily="50" charset="-128"/>
                <a:cs typeface="Noto Sans CJK JP Regular"/>
              </a:rPr>
              <a:t>ト</a:t>
            </a:r>
            <a:r>
              <a:rPr sz="1400" dirty="0">
                <a:solidFill>
                  <a:srgbClr val="FFFFFF"/>
                </a:solidFill>
                <a:latin typeface="Meiryo UI" panose="020B0604030504040204" pitchFamily="50" charset="-128"/>
                <a:ea typeface="Meiryo UI" panose="020B0604030504040204" pitchFamily="50" charset="-128"/>
                <a:cs typeface="Noto Sans CJK JP Regular"/>
              </a:rPr>
              <a:t>活動</a:t>
            </a:r>
            <a:r>
              <a:rPr sz="1400" spc="-10" dirty="0">
                <a:solidFill>
                  <a:srgbClr val="FFFFFF"/>
                </a:solidFill>
                <a:latin typeface="Meiryo UI" panose="020B0604030504040204" pitchFamily="50" charset="-128"/>
                <a:ea typeface="Meiryo UI" panose="020B0604030504040204" pitchFamily="50" charset="-128"/>
                <a:cs typeface="Arial"/>
              </a:rPr>
              <a:t>DB</a:t>
            </a:r>
            <a:endParaRPr sz="1400" dirty="0">
              <a:latin typeface="Meiryo UI" panose="020B0604030504040204" pitchFamily="50" charset="-128"/>
              <a:ea typeface="Meiryo UI" panose="020B0604030504040204" pitchFamily="50" charset="-128"/>
              <a:cs typeface="Arial"/>
            </a:endParaRPr>
          </a:p>
        </p:txBody>
      </p:sp>
      <p:sp>
        <p:nvSpPr>
          <p:cNvPr id="104" name="object 97"/>
          <p:cNvSpPr txBox="1"/>
          <p:nvPr/>
        </p:nvSpPr>
        <p:spPr>
          <a:xfrm>
            <a:off x="6344330" y="4143455"/>
            <a:ext cx="482600"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Meiryo UI" panose="020B0604030504040204" pitchFamily="50" charset="-128"/>
                <a:ea typeface="Meiryo UI" panose="020B0604030504040204" pitchFamily="50" charset="-128"/>
                <a:cs typeface="Noto Sans CJK JP Regular"/>
              </a:rPr>
              <a:t>技術者</a:t>
            </a:r>
            <a:endParaRPr sz="1200">
              <a:latin typeface="Meiryo UI" panose="020B0604030504040204" pitchFamily="50" charset="-128"/>
              <a:ea typeface="Meiryo UI" panose="020B0604030504040204" pitchFamily="50" charset="-128"/>
              <a:cs typeface="Noto Sans CJK JP Regular"/>
            </a:endParaRPr>
          </a:p>
        </p:txBody>
      </p:sp>
      <p:sp>
        <p:nvSpPr>
          <p:cNvPr id="105" name="object 98"/>
          <p:cNvSpPr/>
          <p:nvPr/>
        </p:nvSpPr>
        <p:spPr>
          <a:xfrm>
            <a:off x="5154988" y="5210115"/>
            <a:ext cx="1737360" cy="1158240"/>
          </a:xfrm>
          <a:prstGeom prst="rect">
            <a:avLst/>
          </a:prstGeom>
          <a:blipFill>
            <a:blip r:embed="rId51"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06" name="object 99"/>
          <p:cNvSpPr/>
          <p:nvPr/>
        </p:nvSpPr>
        <p:spPr>
          <a:xfrm>
            <a:off x="1726819" y="2427536"/>
            <a:ext cx="1253574" cy="883038"/>
          </a:xfrm>
          <a:prstGeom prst="rect">
            <a:avLst/>
          </a:prstGeom>
          <a:blipFill>
            <a:blip r:embed="rId52"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08" name="object 101"/>
          <p:cNvSpPr/>
          <p:nvPr/>
        </p:nvSpPr>
        <p:spPr>
          <a:xfrm>
            <a:off x="4586536" y="584775"/>
            <a:ext cx="1478280" cy="859536"/>
          </a:xfrm>
          <a:prstGeom prst="rect">
            <a:avLst/>
          </a:prstGeom>
          <a:blipFill>
            <a:blip r:embed="rId53"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09" name="object 102"/>
          <p:cNvSpPr txBox="1"/>
          <p:nvPr/>
        </p:nvSpPr>
        <p:spPr>
          <a:xfrm>
            <a:off x="6254477" y="951844"/>
            <a:ext cx="1361440" cy="228909"/>
          </a:xfrm>
          <a:prstGeom prst="rect">
            <a:avLst/>
          </a:prstGeom>
        </p:spPr>
        <p:txBody>
          <a:bodyPr vert="horz" wrap="square" lIns="0" tIns="13335" rIns="0" bIns="0" rtlCol="0">
            <a:spAutoFit/>
          </a:bodyPr>
          <a:lstStyle/>
          <a:p>
            <a:pPr marL="12700">
              <a:lnSpc>
                <a:spcPct val="100000"/>
              </a:lnSpc>
              <a:spcBef>
                <a:spcPts val="105"/>
              </a:spcBef>
            </a:pPr>
            <a:r>
              <a:rPr sz="1400" dirty="0" err="1">
                <a:latin typeface="Meiryo UI" panose="020B0604030504040204" pitchFamily="50" charset="-128"/>
                <a:ea typeface="Meiryo UI" panose="020B0604030504040204" pitchFamily="50" charset="-128"/>
                <a:cs typeface="Noto Sans CJK JP Regular"/>
              </a:rPr>
              <a:t>社会実装展開</a:t>
            </a:r>
            <a:endParaRPr sz="1400" dirty="0">
              <a:latin typeface="Meiryo UI" panose="020B0604030504040204" pitchFamily="50" charset="-128"/>
              <a:ea typeface="Meiryo UI" panose="020B0604030504040204" pitchFamily="50" charset="-128"/>
              <a:cs typeface="Arial"/>
            </a:endParaRPr>
          </a:p>
        </p:txBody>
      </p:sp>
      <p:sp>
        <p:nvSpPr>
          <p:cNvPr id="110" name="object 103"/>
          <p:cNvSpPr/>
          <p:nvPr/>
        </p:nvSpPr>
        <p:spPr>
          <a:xfrm>
            <a:off x="4380796" y="2823531"/>
            <a:ext cx="451104" cy="441959"/>
          </a:xfrm>
          <a:prstGeom prst="rect">
            <a:avLst/>
          </a:prstGeom>
          <a:blipFill>
            <a:blip r:embed="rId54"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11" name="object 104"/>
          <p:cNvSpPr/>
          <p:nvPr/>
        </p:nvSpPr>
        <p:spPr>
          <a:xfrm>
            <a:off x="4429693" y="2852411"/>
            <a:ext cx="353805" cy="343420"/>
          </a:xfrm>
          <a:prstGeom prst="rect">
            <a:avLst/>
          </a:prstGeom>
          <a:blipFill>
            <a:blip r:embed="rId55"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12" name="object 105"/>
          <p:cNvSpPr/>
          <p:nvPr/>
        </p:nvSpPr>
        <p:spPr>
          <a:xfrm>
            <a:off x="4429690" y="2852411"/>
            <a:ext cx="354330" cy="343535"/>
          </a:xfrm>
          <a:custGeom>
            <a:avLst/>
            <a:gdLst/>
            <a:ahLst/>
            <a:cxnLst/>
            <a:rect l="l" t="t" r="r" b="b"/>
            <a:pathLst>
              <a:path w="354329" h="343535">
                <a:moveTo>
                  <a:pt x="329857" y="297319"/>
                </a:moveTo>
                <a:lnTo>
                  <a:pt x="268668" y="222986"/>
                </a:lnTo>
                <a:lnTo>
                  <a:pt x="122364" y="343420"/>
                </a:lnTo>
                <a:lnTo>
                  <a:pt x="0" y="194754"/>
                </a:lnTo>
                <a:lnTo>
                  <a:pt x="146304" y="74333"/>
                </a:lnTo>
                <a:lnTo>
                  <a:pt x="85128" y="0"/>
                </a:lnTo>
                <a:lnTo>
                  <a:pt x="353796" y="28232"/>
                </a:lnTo>
                <a:lnTo>
                  <a:pt x="329857" y="297319"/>
                </a:lnTo>
                <a:close/>
              </a:path>
            </a:pathLst>
          </a:custGeom>
          <a:ln w="9525">
            <a:solidFill>
              <a:srgbClr val="98B954"/>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13" name="object 106"/>
          <p:cNvSpPr txBox="1"/>
          <p:nvPr/>
        </p:nvSpPr>
        <p:spPr>
          <a:xfrm>
            <a:off x="6899294" y="1977064"/>
            <a:ext cx="1421765" cy="197490"/>
          </a:xfrm>
          <a:prstGeom prst="rect">
            <a:avLst/>
          </a:prstGeom>
        </p:spPr>
        <p:txBody>
          <a:bodyPr vert="horz" wrap="square" lIns="0" tIns="12700" rIns="0" bIns="0" rtlCol="0">
            <a:spAutoFit/>
          </a:bodyPr>
          <a:lstStyle/>
          <a:p>
            <a:pPr marL="12700">
              <a:lnSpc>
                <a:spcPct val="100000"/>
              </a:lnSpc>
              <a:spcBef>
                <a:spcPts val="100"/>
              </a:spcBef>
            </a:pPr>
            <a:r>
              <a:rPr sz="1200" spc="-75" dirty="0">
                <a:latin typeface="Meiryo UI" panose="020B0604030504040204" pitchFamily="50" charset="-128"/>
                <a:ea typeface="Meiryo UI" panose="020B0604030504040204" pitchFamily="50" charset="-128"/>
                <a:cs typeface="Noto Sans CJK JP Regular"/>
              </a:rPr>
              <a:t>大容量・高速通信</a:t>
            </a:r>
            <a:r>
              <a:rPr sz="1200" spc="-5" dirty="0">
                <a:latin typeface="Meiryo UI" panose="020B0604030504040204" pitchFamily="50" charset="-128"/>
                <a:ea typeface="Meiryo UI" panose="020B0604030504040204" pitchFamily="50" charset="-128"/>
                <a:cs typeface="Arial"/>
              </a:rPr>
              <a:t>NW</a:t>
            </a:r>
            <a:endParaRPr sz="1200">
              <a:latin typeface="Meiryo UI" panose="020B0604030504040204" pitchFamily="50" charset="-128"/>
              <a:ea typeface="Meiryo UI" panose="020B0604030504040204" pitchFamily="50" charset="-128"/>
              <a:cs typeface="Arial"/>
            </a:endParaRPr>
          </a:p>
        </p:txBody>
      </p:sp>
      <p:sp>
        <p:nvSpPr>
          <p:cNvPr id="107" name="テキスト ボックス 106"/>
          <p:cNvSpPr txBox="1"/>
          <p:nvPr/>
        </p:nvSpPr>
        <p:spPr>
          <a:xfrm>
            <a:off x="5386800" y="6583300"/>
            <a:ext cx="1561275" cy="276999"/>
          </a:xfrm>
          <a:prstGeom prst="rect">
            <a:avLst/>
          </a:prstGeom>
          <a:noFill/>
        </p:spPr>
        <p:txBody>
          <a:bodyPr wrap="square" rtlCol="0">
            <a:spAutoFit/>
          </a:bodyPr>
          <a:lstStyle/>
          <a:p>
            <a:r>
              <a:rPr kumimoji="1" lang="en-US" altLang="ja-JP" sz="1200" dirty="0">
                <a:latin typeface="Meiryo UI" panose="020B0604030504040204" pitchFamily="50" charset="-128"/>
                <a:ea typeface="Meiryo UI" panose="020B0604030504040204" pitchFamily="50" charset="-128"/>
              </a:rPr>
              <a:t>NICT</a:t>
            </a:r>
            <a:r>
              <a:rPr kumimoji="1" lang="ja-JP" altLang="en-US" sz="1200" dirty="0">
                <a:latin typeface="Meiryo UI" panose="020B0604030504040204" pitchFamily="50" charset="-128"/>
                <a:ea typeface="Meiryo UI" panose="020B0604030504040204" pitchFamily="50" charset="-128"/>
              </a:rPr>
              <a:t>資料からの転載</a:t>
            </a:r>
          </a:p>
        </p:txBody>
      </p:sp>
    </p:spTree>
    <p:extLst>
      <p:ext uri="{BB962C8B-B14F-4D97-AF65-F5344CB8AC3E}">
        <p14:creationId xmlns:p14="http://schemas.microsoft.com/office/powerpoint/2010/main" val="17942369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12192000" cy="584775"/>
          </a:xfrm>
          <a:prstGeom prst="rect">
            <a:avLst/>
          </a:prstGeom>
        </p:spPr>
        <p:txBody>
          <a:bodyPr wrap="square">
            <a:spAutoFit/>
          </a:bodyPr>
          <a:lstStyle/>
          <a:p>
            <a:pPr algn="ctr"/>
            <a:r>
              <a:rPr lang="ja-JP" altLang="en-US" sz="3200" b="1" dirty="0">
                <a:latin typeface="Meiryo UI" panose="020B0604030504040204" pitchFamily="50" charset="-128"/>
                <a:ea typeface="Meiryo UI" panose="020B0604030504040204" pitchFamily="50" charset="-128"/>
              </a:rPr>
              <a:t>脳情報データの利活用</a:t>
            </a:r>
          </a:p>
        </p:txBody>
      </p:sp>
      <p:sp>
        <p:nvSpPr>
          <p:cNvPr id="118" name="object 7"/>
          <p:cNvSpPr/>
          <p:nvPr/>
        </p:nvSpPr>
        <p:spPr>
          <a:xfrm>
            <a:off x="1201625" y="2837739"/>
            <a:ext cx="3067812" cy="1930048"/>
          </a:xfrm>
          <a:prstGeom prst="rect">
            <a:avLst/>
          </a:prstGeom>
          <a:blipFill>
            <a:blip r:embed="rId3"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20" name="object 9"/>
          <p:cNvSpPr/>
          <p:nvPr/>
        </p:nvSpPr>
        <p:spPr>
          <a:xfrm>
            <a:off x="1392125" y="4609291"/>
            <a:ext cx="3512820" cy="2048256"/>
          </a:xfrm>
          <a:prstGeom prst="rect">
            <a:avLst/>
          </a:prstGeom>
          <a:blipFill>
            <a:blip r:embed="rId4"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22" name="object 11"/>
          <p:cNvSpPr/>
          <p:nvPr/>
        </p:nvSpPr>
        <p:spPr>
          <a:xfrm>
            <a:off x="4929329" y="4661108"/>
            <a:ext cx="2834640" cy="2048256"/>
          </a:xfrm>
          <a:prstGeom prst="rect">
            <a:avLst/>
          </a:prstGeom>
          <a:blipFill>
            <a:blip r:embed="rId5"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26" name="object 15"/>
          <p:cNvSpPr/>
          <p:nvPr/>
        </p:nvSpPr>
        <p:spPr>
          <a:xfrm>
            <a:off x="7640525" y="793195"/>
            <a:ext cx="2718816" cy="2394204"/>
          </a:xfrm>
          <a:prstGeom prst="rect">
            <a:avLst/>
          </a:prstGeom>
          <a:blipFill>
            <a:blip r:embed="rId6"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28" name="object 17"/>
          <p:cNvSpPr/>
          <p:nvPr/>
        </p:nvSpPr>
        <p:spPr>
          <a:xfrm>
            <a:off x="4319729" y="889208"/>
            <a:ext cx="3185160" cy="1353312"/>
          </a:xfrm>
          <a:prstGeom prst="rect">
            <a:avLst/>
          </a:prstGeom>
          <a:blipFill>
            <a:blip r:embed="rId7"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29" name="object 18"/>
          <p:cNvSpPr/>
          <p:nvPr/>
        </p:nvSpPr>
        <p:spPr>
          <a:xfrm>
            <a:off x="4381451" y="928069"/>
            <a:ext cx="3061970" cy="1229995"/>
          </a:xfrm>
          <a:custGeom>
            <a:avLst/>
            <a:gdLst/>
            <a:ahLst/>
            <a:cxnLst/>
            <a:rect l="l" t="t" r="r" b="b"/>
            <a:pathLst>
              <a:path w="3061970" h="1229995">
                <a:moveTo>
                  <a:pt x="0" y="614934"/>
                </a:moveTo>
                <a:lnTo>
                  <a:pt x="5619" y="561874"/>
                </a:lnTo>
                <a:lnTo>
                  <a:pt x="22170" y="510068"/>
                </a:lnTo>
                <a:lnTo>
                  <a:pt x="49194" y="459700"/>
                </a:lnTo>
                <a:lnTo>
                  <a:pt x="86230" y="410955"/>
                </a:lnTo>
                <a:lnTo>
                  <a:pt x="132821" y="364016"/>
                </a:lnTo>
                <a:lnTo>
                  <a:pt x="188505" y="319070"/>
                </a:lnTo>
                <a:lnTo>
                  <a:pt x="252823" y="276300"/>
                </a:lnTo>
                <a:lnTo>
                  <a:pt x="288077" y="255789"/>
                </a:lnTo>
                <a:lnTo>
                  <a:pt x="325317" y="235891"/>
                </a:lnTo>
                <a:lnTo>
                  <a:pt x="364485" y="216629"/>
                </a:lnTo>
                <a:lnTo>
                  <a:pt x="405525" y="198027"/>
                </a:lnTo>
                <a:lnTo>
                  <a:pt x="448379" y="180108"/>
                </a:lnTo>
                <a:lnTo>
                  <a:pt x="492990" y="162894"/>
                </a:lnTo>
                <a:lnTo>
                  <a:pt x="539299" y="146408"/>
                </a:lnTo>
                <a:lnTo>
                  <a:pt x="587251" y="130675"/>
                </a:lnTo>
                <a:lnTo>
                  <a:pt x="636786" y="115716"/>
                </a:lnTo>
                <a:lnTo>
                  <a:pt x="687848" y="101555"/>
                </a:lnTo>
                <a:lnTo>
                  <a:pt x="740379" y="88215"/>
                </a:lnTo>
                <a:lnTo>
                  <a:pt x="794323" y="75719"/>
                </a:lnTo>
                <a:lnTo>
                  <a:pt x="849620" y="64090"/>
                </a:lnTo>
                <a:lnTo>
                  <a:pt x="906215" y="53352"/>
                </a:lnTo>
                <a:lnTo>
                  <a:pt x="964049" y="43526"/>
                </a:lnTo>
                <a:lnTo>
                  <a:pt x="1023065" y="34637"/>
                </a:lnTo>
                <a:lnTo>
                  <a:pt x="1083206" y="26707"/>
                </a:lnTo>
                <a:lnTo>
                  <a:pt x="1144414" y="19760"/>
                </a:lnTo>
                <a:lnTo>
                  <a:pt x="1206632" y="13818"/>
                </a:lnTo>
                <a:lnTo>
                  <a:pt x="1269802" y="8905"/>
                </a:lnTo>
                <a:lnTo>
                  <a:pt x="1333867" y="5043"/>
                </a:lnTo>
                <a:lnTo>
                  <a:pt x="1398770" y="2257"/>
                </a:lnTo>
                <a:lnTo>
                  <a:pt x="1464452" y="568"/>
                </a:lnTo>
                <a:lnTo>
                  <a:pt x="1530858" y="0"/>
                </a:lnTo>
                <a:lnTo>
                  <a:pt x="1597263" y="568"/>
                </a:lnTo>
                <a:lnTo>
                  <a:pt x="1662945" y="2257"/>
                </a:lnTo>
                <a:lnTo>
                  <a:pt x="1727848" y="5043"/>
                </a:lnTo>
                <a:lnTo>
                  <a:pt x="1791913" y="8905"/>
                </a:lnTo>
                <a:lnTo>
                  <a:pt x="1855083" y="13818"/>
                </a:lnTo>
                <a:lnTo>
                  <a:pt x="1917301" y="19760"/>
                </a:lnTo>
                <a:lnTo>
                  <a:pt x="1978509" y="26707"/>
                </a:lnTo>
                <a:lnTo>
                  <a:pt x="2038650" y="34637"/>
                </a:lnTo>
                <a:lnTo>
                  <a:pt x="2097666" y="43526"/>
                </a:lnTo>
                <a:lnTo>
                  <a:pt x="2155500" y="53352"/>
                </a:lnTo>
                <a:lnTo>
                  <a:pt x="2212095" y="64090"/>
                </a:lnTo>
                <a:lnTo>
                  <a:pt x="2267392" y="75719"/>
                </a:lnTo>
                <a:lnTo>
                  <a:pt x="2321336" y="88215"/>
                </a:lnTo>
                <a:lnTo>
                  <a:pt x="2373867" y="101555"/>
                </a:lnTo>
                <a:lnTo>
                  <a:pt x="2424929" y="115716"/>
                </a:lnTo>
                <a:lnTo>
                  <a:pt x="2474464" y="130675"/>
                </a:lnTo>
                <a:lnTo>
                  <a:pt x="2522416" y="146408"/>
                </a:lnTo>
                <a:lnTo>
                  <a:pt x="2568725" y="162894"/>
                </a:lnTo>
                <a:lnTo>
                  <a:pt x="2613336" y="180108"/>
                </a:lnTo>
                <a:lnTo>
                  <a:pt x="2656190" y="198027"/>
                </a:lnTo>
                <a:lnTo>
                  <a:pt x="2697230" y="216629"/>
                </a:lnTo>
                <a:lnTo>
                  <a:pt x="2736398" y="235891"/>
                </a:lnTo>
                <a:lnTo>
                  <a:pt x="2773638" y="255789"/>
                </a:lnTo>
                <a:lnTo>
                  <a:pt x="2808892" y="276300"/>
                </a:lnTo>
                <a:lnTo>
                  <a:pt x="2842102" y="297401"/>
                </a:lnTo>
                <a:lnTo>
                  <a:pt x="2902160" y="341283"/>
                </a:lnTo>
                <a:lnTo>
                  <a:pt x="2953355" y="387248"/>
                </a:lnTo>
                <a:lnTo>
                  <a:pt x="2995226" y="435113"/>
                </a:lnTo>
                <a:lnTo>
                  <a:pt x="3027314" y="484693"/>
                </a:lnTo>
                <a:lnTo>
                  <a:pt x="3049158" y="535803"/>
                </a:lnTo>
                <a:lnTo>
                  <a:pt x="3060301" y="588259"/>
                </a:lnTo>
                <a:lnTo>
                  <a:pt x="3061716" y="614934"/>
                </a:lnTo>
                <a:lnTo>
                  <a:pt x="3060301" y="641608"/>
                </a:lnTo>
                <a:lnTo>
                  <a:pt x="3049158" y="694064"/>
                </a:lnTo>
                <a:lnTo>
                  <a:pt x="3027314" y="745174"/>
                </a:lnTo>
                <a:lnTo>
                  <a:pt x="2995226" y="794754"/>
                </a:lnTo>
                <a:lnTo>
                  <a:pt x="2953355" y="842619"/>
                </a:lnTo>
                <a:lnTo>
                  <a:pt x="2902160" y="888584"/>
                </a:lnTo>
                <a:lnTo>
                  <a:pt x="2842102" y="932466"/>
                </a:lnTo>
                <a:lnTo>
                  <a:pt x="2808892" y="953567"/>
                </a:lnTo>
                <a:lnTo>
                  <a:pt x="2773638" y="974078"/>
                </a:lnTo>
                <a:lnTo>
                  <a:pt x="2736398" y="993976"/>
                </a:lnTo>
                <a:lnTo>
                  <a:pt x="2697230" y="1013238"/>
                </a:lnTo>
                <a:lnTo>
                  <a:pt x="2656190" y="1031840"/>
                </a:lnTo>
                <a:lnTo>
                  <a:pt x="2613336" y="1049759"/>
                </a:lnTo>
                <a:lnTo>
                  <a:pt x="2568725" y="1066973"/>
                </a:lnTo>
                <a:lnTo>
                  <a:pt x="2522416" y="1083459"/>
                </a:lnTo>
                <a:lnTo>
                  <a:pt x="2474464" y="1099192"/>
                </a:lnTo>
                <a:lnTo>
                  <a:pt x="2424929" y="1114151"/>
                </a:lnTo>
                <a:lnTo>
                  <a:pt x="2373867" y="1128312"/>
                </a:lnTo>
                <a:lnTo>
                  <a:pt x="2321336" y="1141652"/>
                </a:lnTo>
                <a:lnTo>
                  <a:pt x="2267392" y="1154148"/>
                </a:lnTo>
                <a:lnTo>
                  <a:pt x="2212095" y="1165777"/>
                </a:lnTo>
                <a:lnTo>
                  <a:pt x="2155500" y="1176515"/>
                </a:lnTo>
                <a:lnTo>
                  <a:pt x="2097666" y="1186341"/>
                </a:lnTo>
                <a:lnTo>
                  <a:pt x="2038650" y="1195230"/>
                </a:lnTo>
                <a:lnTo>
                  <a:pt x="1978509" y="1203160"/>
                </a:lnTo>
                <a:lnTo>
                  <a:pt x="1917301" y="1210107"/>
                </a:lnTo>
                <a:lnTo>
                  <a:pt x="1855083" y="1216049"/>
                </a:lnTo>
                <a:lnTo>
                  <a:pt x="1791913" y="1220962"/>
                </a:lnTo>
                <a:lnTo>
                  <a:pt x="1727848" y="1224824"/>
                </a:lnTo>
                <a:lnTo>
                  <a:pt x="1662945" y="1227610"/>
                </a:lnTo>
                <a:lnTo>
                  <a:pt x="1597263" y="1229299"/>
                </a:lnTo>
                <a:lnTo>
                  <a:pt x="1530858" y="1229868"/>
                </a:lnTo>
                <a:lnTo>
                  <a:pt x="1464452" y="1229299"/>
                </a:lnTo>
                <a:lnTo>
                  <a:pt x="1398770" y="1227610"/>
                </a:lnTo>
                <a:lnTo>
                  <a:pt x="1333867" y="1224824"/>
                </a:lnTo>
                <a:lnTo>
                  <a:pt x="1269802" y="1220962"/>
                </a:lnTo>
                <a:lnTo>
                  <a:pt x="1206632" y="1216049"/>
                </a:lnTo>
                <a:lnTo>
                  <a:pt x="1144414" y="1210107"/>
                </a:lnTo>
                <a:lnTo>
                  <a:pt x="1083206" y="1203160"/>
                </a:lnTo>
                <a:lnTo>
                  <a:pt x="1023065" y="1195230"/>
                </a:lnTo>
                <a:lnTo>
                  <a:pt x="964049" y="1186341"/>
                </a:lnTo>
                <a:lnTo>
                  <a:pt x="906215" y="1176515"/>
                </a:lnTo>
                <a:lnTo>
                  <a:pt x="849620" y="1165777"/>
                </a:lnTo>
                <a:lnTo>
                  <a:pt x="794323" y="1154148"/>
                </a:lnTo>
                <a:lnTo>
                  <a:pt x="740379" y="1141652"/>
                </a:lnTo>
                <a:lnTo>
                  <a:pt x="687848" y="1128312"/>
                </a:lnTo>
                <a:lnTo>
                  <a:pt x="636786" y="1114151"/>
                </a:lnTo>
                <a:lnTo>
                  <a:pt x="587251" y="1099192"/>
                </a:lnTo>
                <a:lnTo>
                  <a:pt x="539299" y="1083459"/>
                </a:lnTo>
                <a:lnTo>
                  <a:pt x="492990" y="1066973"/>
                </a:lnTo>
                <a:lnTo>
                  <a:pt x="448379" y="1049759"/>
                </a:lnTo>
                <a:lnTo>
                  <a:pt x="405525" y="1031840"/>
                </a:lnTo>
                <a:lnTo>
                  <a:pt x="364485" y="1013238"/>
                </a:lnTo>
                <a:lnTo>
                  <a:pt x="325317" y="993976"/>
                </a:lnTo>
                <a:lnTo>
                  <a:pt x="288077" y="974078"/>
                </a:lnTo>
                <a:lnTo>
                  <a:pt x="252823" y="953567"/>
                </a:lnTo>
                <a:lnTo>
                  <a:pt x="219613" y="932466"/>
                </a:lnTo>
                <a:lnTo>
                  <a:pt x="159555" y="888584"/>
                </a:lnTo>
                <a:lnTo>
                  <a:pt x="108360" y="842619"/>
                </a:lnTo>
                <a:lnTo>
                  <a:pt x="66489" y="794754"/>
                </a:lnTo>
                <a:lnTo>
                  <a:pt x="34401" y="745174"/>
                </a:lnTo>
                <a:lnTo>
                  <a:pt x="12557" y="694064"/>
                </a:lnTo>
                <a:lnTo>
                  <a:pt x="1414" y="641608"/>
                </a:lnTo>
                <a:lnTo>
                  <a:pt x="0" y="614934"/>
                </a:lnTo>
                <a:close/>
              </a:path>
            </a:pathLst>
          </a:custGeom>
          <a:ln w="38100">
            <a:solidFill>
              <a:srgbClr val="4A7EBB"/>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30" name="object 19"/>
          <p:cNvSpPr/>
          <p:nvPr/>
        </p:nvSpPr>
        <p:spPr>
          <a:xfrm>
            <a:off x="2692096" y="890732"/>
            <a:ext cx="1661160" cy="530351"/>
          </a:xfrm>
          <a:prstGeom prst="rect">
            <a:avLst/>
          </a:prstGeom>
          <a:blipFill>
            <a:blip r:embed="rId8"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31" name="object 20"/>
          <p:cNvSpPr/>
          <p:nvPr/>
        </p:nvSpPr>
        <p:spPr>
          <a:xfrm>
            <a:off x="2730958" y="929594"/>
            <a:ext cx="1529080" cy="398145"/>
          </a:xfrm>
          <a:custGeom>
            <a:avLst/>
            <a:gdLst/>
            <a:ahLst/>
            <a:cxnLst/>
            <a:rect l="l" t="t" r="r" b="b"/>
            <a:pathLst>
              <a:path w="1529080" h="398144">
                <a:moveTo>
                  <a:pt x="1462278" y="0"/>
                </a:moveTo>
                <a:lnTo>
                  <a:pt x="66294" y="0"/>
                </a:lnTo>
                <a:lnTo>
                  <a:pt x="40488" y="5209"/>
                </a:lnTo>
                <a:lnTo>
                  <a:pt x="19416" y="19416"/>
                </a:lnTo>
                <a:lnTo>
                  <a:pt x="5209" y="40488"/>
                </a:lnTo>
                <a:lnTo>
                  <a:pt x="0" y="66294"/>
                </a:lnTo>
                <a:lnTo>
                  <a:pt x="0" y="331470"/>
                </a:lnTo>
                <a:lnTo>
                  <a:pt x="5209" y="357275"/>
                </a:lnTo>
                <a:lnTo>
                  <a:pt x="19416" y="378347"/>
                </a:lnTo>
                <a:lnTo>
                  <a:pt x="40488" y="392554"/>
                </a:lnTo>
                <a:lnTo>
                  <a:pt x="66294" y="397764"/>
                </a:lnTo>
                <a:lnTo>
                  <a:pt x="1462278" y="397764"/>
                </a:lnTo>
                <a:lnTo>
                  <a:pt x="1488083" y="392554"/>
                </a:lnTo>
                <a:lnTo>
                  <a:pt x="1509155" y="378347"/>
                </a:lnTo>
                <a:lnTo>
                  <a:pt x="1523362" y="357275"/>
                </a:lnTo>
                <a:lnTo>
                  <a:pt x="1528572" y="331470"/>
                </a:lnTo>
                <a:lnTo>
                  <a:pt x="1528572" y="66294"/>
                </a:lnTo>
                <a:lnTo>
                  <a:pt x="1523362" y="40488"/>
                </a:lnTo>
                <a:lnTo>
                  <a:pt x="1509155" y="19416"/>
                </a:lnTo>
                <a:lnTo>
                  <a:pt x="1488083" y="5209"/>
                </a:lnTo>
                <a:lnTo>
                  <a:pt x="1462278" y="0"/>
                </a:lnTo>
                <a:close/>
              </a:path>
            </a:pathLst>
          </a:custGeom>
          <a:solidFill>
            <a:srgbClr val="EBF1DE"/>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32" name="object 21"/>
          <p:cNvSpPr/>
          <p:nvPr/>
        </p:nvSpPr>
        <p:spPr>
          <a:xfrm>
            <a:off x="2730958" y="929594"/>
            <a:ext cx="1529080" cy="398145"/>
          </a:xfrm>
          <a:custGeom>
            <a:avLst/>
            <a:gdLst/>
            <a:ahLst/>
            <a:cxnLst/>
            <a:rect l="l" t="t" r="r" b="b"/>
            <a:pathLst>
              <a:path w="1529080" h="398144">
                <a:moveTo>
                  <a:pt x="0" y="66294"/>
                </a:moveTo>
                <a:lnTo>
                  <a:pt x="5209" y="40488"/>
                </a:lnTo>
                <a:lnTo>
                  <a:pt x="19416" y="19416"/>
                </a:lnTo>
                <a:lnTo>
                  <a:pt x="40488" y="5209"/>
                </a:lnTo>
                <a:lnTo>
                  <a:pt x="66294" y="0"/>
                </a:lnTo>
                <a:lnTo>
                  <a:pt x="1462278" y="0"/>
                </a:lnTo>
                <a:lnTo>
                  <a:pt x="1488083" y="5209"/>
                </a:lnTo>
                <a:lnTo>
                  <a:pt x="1509155" y="19416"/>
                </a:lnTo>
                <a:lnTo>
                  <a:pt x="1523362" y="40488"/>
                </a:lnTo>
                <a:lnTo>
                  <a:pt x="1528572" y="66294"/>
                </a:lnTo>
                <a:lnTo>
                  <a:pt x="1528572" y="331470"/>
                </a:lnTo>
                <a:lnTo>
                  <a:pt x="1523362" y="357275"/>
                </a:lnTo>
                <a:lnTo>
                  <a:pt x="1509155" y="378347"/>
                </a:lnTo>
                <a:lnTo>
                  <a:pt x="1488083" y="392554"/>
                </a:lnTo>
                <a:lnTo>
                  <a:pt x="1462278" y="397764"/>
                </a:lnTo>
                <a:lnTo>
                  <a:pt x="66294" y="397764"/>
                </a:lnTo>
                <a:lnTo>
                  <a:pt x="40488" y="392554"/>
                </a:lnTo>
                <a:lnTo>
                  <a:pt x="19416" y="378347"/>
                </a:lnTo>
                <a:lnTo>
                  <a:pt x="5209" y="357275"/>
                </a:lnTo>
                <a:lnTo>
                  <a:pt x="0" y="331470"/>
                </a:lnTo>
                <a:lnTo>
                  <a:pt x="0" y="66294"/>
                </a:lnTo>
                <a:close/>
              </a:path>
            </a:pathLst>
          </a:custGeom>
          <a:ln w="25908">
            <a:solidFill>
              <a:srgbClr val="C0C0C0"/>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33" name="object 22"/>
          <p:cNvSpPr/>
          <p:nvPr/>
        </p:nvSpPr>
        <p:spPr>
          <a:xfrm>
            <a:off x="5217364" y="6140911"/>
            <a:ext cx="2392679" cy="498347"/>
          </a:xfrm>
          <a:prstGeom prst="rect">
            <a:avLst/>
          </a:prstGeom>
          <a:blipFill>
            <a:blip r:embed="rId9"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34" name="object 23"/>
          <p:cNvSpPr/>
          <p:nvPr/>
        </p:nvSpPr>
        <p:spPr>
          <a:xfrm>
            <a:off x="5256226" y="6179775"/>
            <a:ext cx="2260600" cy="365760"/>
          </a:xfrm>
          <a:custGeom>
            <a:avLst/>
            <a:gdLst/>
            <a:ahLst/>
            <a:cxnLst/>
            <a:rect l="l" t="t" r="r" b="b"/>
            <a:pathLst>
              <a:path w="2260600" h="365759">
                <a:moveTo>
                  <a:pt x="2199132" y="0"/>
                </a:moveTo>
                <a:lnTo>
                  <a:pt x="60960" y="0"/>
                </a:lnTo>
                <a:lnTo>
                  <a:pt x="37231" y="4790"/>
                </a:lnTo>
                <a:lnTo>
                  <a:pt x="17854" y="17854"/>
                </a:lnTo>
                <a:lnTo>
                  <a:pt x="4790" y="37231"/>
                </a:lnTo>
                <a:lnTo>
                  <a:pt x="0" y="60960"/>
                </a:lnTo>
                <a:lnTo>
                  <a:pt x="0" y="304800"/>
                </a:lnTo>
                <a:lnTo>
                  <a:pt x="4790" y="328528"/>
                </a:lnTo>
                <a:lnTo>
                  <a:pt x="17854" y="347905"/>
                </a:lnTo>
                <a:lnTo>
                  <a:pt x="37231" y="360969"/>
                </a:lnTo>
                <a:lnTo>
                  <a:pt x="60960" y="365760"/>
                </a:lnTo>
                <a:lnTo>
                  <a:pt x="2199132" y="365760"/>
                </a:lnTo>
                <a:lnTo>
                  <a:pt x="2222860" y="360969"/>
                </a:lnTo>
                <a:lnTo>
                  <a:pt x="2242237" y="347905"/>
                </a:lnTo>
                <a:lnTo>
                  <a:pt x="2255301" y="328528"/>
                </a:lnTo>
                <a:lnTo>
                  <a:pt x="2260092" y="304800"/>
                </a:lnTo>
                <a:lnTo>
                  <a:pt x="2260092" y="60960"/>
                </a:lnTo>
                <a:lnTo>
                  <a:pt x="2255301" y="37231"/>
                </a:lnTo>
                <a:lnTo>
                  <a:pt x="2242237" y="17854"/>
                </a:lnTo>
                <a:lnTo>
                  <a:pt x="2222860" y="4790"/>
                </a:lnTo>
                <a:lnTo>
                  <a:pt x="2199132" y="0"/>
                </a:lnTo>
                <a:close/>
              </a:path>
            </a:pathLst>
          </a:custGeom>
          <a:solidFill>
            <a:srgbClr val="EBF1DE"/>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35" name="object 24"/>
          <p:cNvSpPr/>
          <p:nvPr/>
        </p:nvSpPr>
        <p:spPr>
          <a:xfrm>
            <a:off x="5256226" y="6179775"/>
            <a:ext cx="2260600" cy="365760"/>
          </a:xfrm>
          <a:custGeom>
            <a:avLst/>
            <a:gdLst/>
            <a:ahLst/>
            <a:cxnLst/>
            <a:rect l="l" t="t" r="r" b="b"/>
            <a:pathLst>
              <a:path w="2260600" h="365759">
                <a:moveTo>
                  <a:pt x="0" y="60960"/>
                </a:moveTo>
                <a:lnTo>
                  <a:pt x="4790" y="37231"/>
                </a:lnTo>
                <a:lnTo>
                  <a:pt x="17854" y="17854"/>
                </a:lnTo>
                <a:lnTo>
                  <a:pt x="37231" y="4790"/>
                </a:lnTo>
                <a:lnTo>
                  <a:pt x="60960" y="0"/>
                </a:lnTo>
                <a:lnTo>
                  <a:pt x="2199132" y="0"/>
                </a:lnTo>
                <a:lnTo>
                  <a:pt x="2222860" y="4790"/>
                </a:lnTo>
                <a:lnTo>
                  <a:pt x="2242237" y="17854"/>
                </a:lnTo>
                <a:lnTo>
                  <a:pt x="2255301" y="37231"/>
                </a:lnTo>
                <a:lnTo>
                  <a:pt x="2260092" y="60960"/>
                </a:lnTo>
                <a:lnTo>
                  <a:pt x="2260092" y="304800"/>
                </a:lnTo>
                <a:lnTo>
                  <a:pt x="2255301" y="328528"/>
                </a:lnTo>
                <a:lnTo>
                  <a:pt x="2242237" y="347905"/>
                </a:lnTo>
                <a:lnTo>
                  <a:pt x="2222860" y="360969"/>
                </a:lnTo>
                <a:lnTo>
                  <a:pt x="2199132" y="365760"/>
                </a:lnTo>
                <a:lnTo>
                  <a:pt x="60960" y="365760"/>
                </a:lnTo>
                <a:lnTo>
                  <a:pt x="37231" y="360969"/>
                </a:lnTo>
                <a:lnTo>
                  <a:pt x="17854" y="347905"/>
                </a:lnTo>
                <a:lnTo>
                  <a:pt x="4790" y="328528"/>
                </a:lnTo>
                <a:lnTo>
                  <a:pt x="0" y="304800"/>
                </a:lnTo>
                <a:lnTo>
                  <a:pt x="0" y="60960"/>
                </a:lnTo>
                <a:close/>
              </a:path>
            </a:pathLst>
          </a:custGeom>
          <a:ln w="25908">
            <a:solidFill>
              <a:srgbClr val="C0C0C0"/>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36" name="object 25"/>
          <p:cNvSpPr/>
          <p:nvPr/>
        </p:nvSpPr>
        <p:spPr>
          <a:xfrm>
            <a:off x="5520641" y="4787600"/>
            <a:ext cx="1554479" cy="1319784"/>
          </a:xfrm>
          <a:prstGeom prst="rect">
            <a:avLst/>
          </a:prstGeom>
          <a:blipFill>
            <a:blip r:embed="rId10"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37" name="object 26"/>
          <p:cNvSpPr/>
          <p:nvPr/>
        </p:nvSpPr>
        <p:spPr>
          <a:xfrm>
            <a:off x="5515306" y="6097478"/>
            <a:ext cx="384175" cy="13970"/>
          </a:xfrm>
          <a:custGeom>
            <a:avLst/>
            <a:gdLst/>
            <a:ahLst/>
            <a:cxnLst/>
            <a:rect l="l" t="t" r="r" b="b"/>
            <a:pathLst>
              <a:path w="384175" h="13970">
                <a:moveTo>
                  <a:pt x="0" y="13716"/>
                </a:moveTo>
                <a:lnTo>
                  <a:pt x="384048" y="13716"/>
                </a:lnTo>
                <a:lnTo>
                  <a:pt x="384048" y="0"/>
                </a:lnTo>
                <a:lnTo>
                  <a:pt x="0" y="0"/>
                </a:lnTo>
                <a:lnTo>
                  <a:pt x="0" y="13716"/>
                </a:lnTo>
                <a:close/>
              </a:path>
            </a:pathLst>
          </a:custGeom>
          <a:solidFill>
            <a:srgbClr val="FFFFFF"/>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38" name="object 27"/>
          <p:cNvSpPr/>
          <p:nvPr/>
        </p:nvSpPr>
        <p:spPr>
          <a:xfrm>
            <a:off x="5515306" y="5867353"/>
            <a:ext cx="384175" cy="243840"/>
          </a:xfrm>
          <a:custGeom>
            <a:avLst/>
            <a:gdLst/>
            <a:ahLst/>
            <a:cxnLst/>
            <a:rect l="l" t="t" r="r" b="b"/>
            <a:pathLst>
              <a:path w="384175" h="243839">
                <a:moveTo>
                  <a:pt x="0" y="0"/>
                </a:moveTo>
                <a:lnTo>
                  <a:pt x="384048" y="0"/>
                </a:lnTo>
                <a:lnTo>
                  <a:pt x="384048" y="243840"/>
                </a:lnTo>
                <a:lnTo>
                  <a:pt x="0" y="243840"/>
                </a:lnTo>
                <a:lnTo>
                  <a:pt x="0" y="0"/>
                </a:lnTo>
                <a:close/>
              </a:path>
            </a:pathLst>
          </a:custGeom>
          <a:ln w="25908">
            <a:solidFill>
              <a:srgbClr val="FFFFFF"/>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39" name="object 28"/>
          <p:cNvSpPr/>
          <p:nvPr/>
        </p:nvSpPr>
        <p:spPr>
          <a:xfrm>
            <a:off x="6501335" y="4783790"/>
            <a:ext cx="577850" cy="268605"/>
          </a:xfrm>
          <a:custGeom>
            <a:avLst/>
            <a:gdLst/>
            <a:ahLst/>
            <a:cxnLst/>
            <a:rect l="l" t="t" r="r" b="b"/>
            <a:pathLst>
              <a:path w="577850" h="268604">
                <a:moveTo>
                  <a:pt x="275949" y="194055"/>
                </a:moveTo>
                <a:lnTo>
                  <a:pt x="206298" y="194055"/>
                </a:lnTo>
                <a:lnTo>
                  <a:pt x="226898" y="268223"/>
                </a:lnTo>
                <a:lnTo>
                  <a:pt x="275949" y="194055"/>
                </a:lnTo>
                <a:close/>
              </a:path>
              <a:path w="577850" h="268604">
                <a:moveTo>
                  <a:pt x="373033" y="185458"/>
                </a:moveTo>
                <a:lnTo>
                  <a:pt x="281635" y="185458"/>
                </a:lnTo>
                <a:lnTo>
                  <a:pt x="354228" y="245084"/>
                </a:lnTo>
                <a:lnTo>
                  <a:pt x="373033" y="185458"/>
                </a:lnTo>
                <a:close/>
              </a:path>
              <a:path w="577850" h="268604">
                <a:moveTo>
                  <a:pt x="460514" y="179527"/>
                </a:moveTo>
                <a:lnTo>
                  <a:pt x="374904" y="179527"/>
                </a:lnTo>
                <a:lnTo>
                  <a:pt x="485203" y="224701"/>
                </a:lnTo>
                <a:lnTo>
                  <a:pt x="460514" y="179527"/>
                </a:lnTo>
                <a:close/>
              </a:path>
              <a:path w="577850" h="268604">
                <a:moveTo>
                  <a:pt x="456981" y="173062"/>
                </a:moveTo>
                <a:lnTo>
                  <a:pt x="151536" y="173062"/>
                </a:lnTo>
                <a:lnTo>
                  <a:pt x="127342" y="218757"/>
                </a:lnTo>
                <a:lnTo>
                  <a:pt x="206298" y="194055"/>
                </a:lnTo>
                <a:lnTo>
                  <a:pt x="275949" y="194055"/>
                </a:lnTo>
                <a:lnTo>
                  <a:pt x="281635" y="185458"/>
                </a:lnTo>
                <a:lnTo>
                  <a:pt x="373033" y="185458"/>
                </a:lnTo>
                <a:lnTo>
                  <a:pt x="374904" y="179527"/>
                </a:lnTo>
                <a:lnTo>
                  <a:pt x="460514" y="179527"/>
                </a:lnTo>
                <a:lnTo>
                  <a:pt x="456981" y="173062"/>
                </a:lnTo>
                <a:close/>
              </a:path>
              <a:path w="577850" h="268604">
                <a:moveTo>
                  <a:pt x="9893" y="28498"/>
                </a:moveTo>
                <a:lnTo>
                  <a:pt x="123723" y="94589"/>
                </a:lnTo>
                <a:lnTo>
                  <a:pt x="0" y="106972"/>
                </a:lnTo>
                <a:lnTo>
                  <a:pt x="99529" y="146215"/>
                </a:lnTo>
                <a:lnTo>
                  <a:pt x="3606" y="181140"/>
                </a:lnTo>
                <a:lnTo>
                  <a:pt x="151536" y="173062"/>
                </a:lnTo>
                <a:lnTo>
                  <a:pt x="456981" y="173062"/>
                </a:lnTo>
                <a:lnTo>
                  <a:pt x="450227" y="160705"/>
                </a:lnTo>
                <a:lnTo>
                  <a:pt x="564371" y="160705"/>
                </a:lnTo>
                <a:lnTo>
                  <a:pt x="470827" y="130073"/>
                </a:lnTo>
                <a:lnTo>
                  <a:pt x="564146" y="101041"/>
                </a:lnTo>
                <a:lnTo>
                  <a:pt x="446620" y="90830"/>
                </a:lnTo>
                <a:lnTo>
                  <a:pt x="462246" y="78473"/>
                </a:lnTo>
                <a:lnTo>
                  <a:pt x="195529" y="78473"/>
                </a:lnTo>
                <a:lnTo>
                  <a:pt x="9893" y="28498"/>
                </a:lnTo>
                <a:close/>
              </a:path>
              <a:path w="577850" h="268604">
                <a:moveTo>
                  <a:pt x="564371" y="160705"/>
                </a:moveTo>
                <a:lnTo>
                  <a:pt x="450227" y="160705"/>
                </a:lnTo>
                <a:lnTo>
                  <a:pt x="577596" y="165036"/>
                </a:lnTo>
                <a:lnTo>
                  <a:pt x="564371" y="160705"/>
                </a:lnTo>
                <a:close/>
              </a:path>
              <a:path w="577850" h="268604">
                <a:moveTo>
                  <a:pt x="223342" y="28498"/>
                </a:moveTo>
                <a:lnTo>
                  <a:pt x="195529" y="78473"/>
                </a:lnTo>
                <a:lnTo>
                  <a:pt x="462246" y="78473"/>
                </a:lnTo>
                <a:lnTo>
                  <a:pt x="470404" y="72021"/>
                </a:lnTo>
                <a:lnTo>
                  <a:pt x="288798" y="72021"/>
                </a:lnTo>
                <a:lnTo>
                  <a:pt x="223342" y="28498"/>
                </a:lnTo>
                <a:close/>
              </a:path>
              <a:path w="577850" h="268604">
                <a:moveTo>
                  <a:pt x="388327" y="0"/>
                </a:moveTo>
                <a:lnTo>
                  <a:pt x="288798" y="72021"/>
                </a:lnTo>
                <a:lnTo>
                  <a:pt x="470404" y="72021"/>
                </a:lnTo>
                <a:lnTo>
                  <a:pt x="477855" y="66128"/>
                </a:lnTo>
                <a:lnTo>
                  <a:pt x="378510" y="66128"/>
                </a:lnTo>
                <a:lnTo>
                  <a:pt x="388327" y="0"/>
                </a:lnTo>
                <a:close/>
              </a:path>
              <a:path w="577850" h="268604">
                <a:moveTo>
                  <a:pt x="491490" y="55346"/>
                </a:moveTo>
                <a:lnTo>
                  <a:pt x="378510" y="66128"/>
                </a:lnTo>
                <a:lnTo>
                  <a:pt x="477855" y="66128"/>
                </a:lnTo>
                <a:lnTo>
                  <a:pt x="491490" y="55346"/>
                </a:lnTo>
                <a:close/>
              </a:path>
            </a:pathLst>
          </a:custGeom>
          <a:solidFill>
            <a:srgbClr val="FFFFFF"/>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40" name="object 29"/>
          <p:cNvSpPr/>
          <p:nvPr/>
        </p:nvSpPr>
        <p:spPr>
          <a:xfrm>
            <a:off x="6501335" y="4783790"/>
            <a:ext cx="577850" cy="268605"/>
          </a:xfrm>
          <a:custGeom>
            <a:avLst/>
            <a:gdLst/>
            <a:ahLst/>
            <a:cxnLst/>
            <a:rect l="l" t="t" r="r" b="b"/>
            <a:pathLst>
              <a:path w="577850" h="268604">
                <a:moveTo>
                  <a:pt x="288798" y="72021"/>
                </a:moveTo>
                <a:lnTo>
                  <a:pt x="388327" y="0"/>
                </a:lnTo>
                <a:lnTo>
                  <a:pt x="378510" y="66128"/>
                </a:lnTo>
                <a:lnTo>
                  <a:pt x="491490" y="55346"/>
                </a:lnTo>
                <a:lnTo>
                  <a:pt x="446620" y="90830"/>
                </a:lnTo>
                <a:lnTo>
                  <a:pt x="564146" y="101041"/>
                </a:lnTo>
                <a:lnTo>
                  <a:pt x="470827" y="130073"/>
                </a:lnTo>
                <a:lnTo>
                  <a:pt x="577596" y="165036"/>
                </a:lnTo>
                <a:lnTo>
                  <a:pt x="450227" y="160705"/>
                </a:lnTo>
                <a:lnTo>
                  <a:pt x="485203" y="224701"/>
                </a:lnTo>
                <a:lnTo>
                  <a:pt x="374904" y="179527"/>
                </a:lnTo>
                <a:lnTo>
                  <a:pt x="354228" y="245084"/>
                </a:lnTo>
                <a:lnTo>
                  <a:pt x="281635" y="185458"/>
                </a:lnTo>
                <a:lnTo>
                  <a:pt x="226898" y="268223"/>
                </a:lnTo>
                <a:lnTo>
                  <a:pt x="206298" y="194055"/>
                </a:lnTo>
                <a:lnTo>
                  <a:pt x="127342" y="218757"/>
                </a:lnTo>
                <a:lnTo>
                  <a:pt x="151536" y="173062"/>
                </a:lnTo>
                <a:lnTo>
                  <a:pt x="3606" y="181140"/>
                </a:lnTo>
                <a:lnTo>
                  <a:pt x="99529" y="146215"/>
                </a:lnTo>
                <a:lnTo>
                  <a:pt x="0" y="106972"/>
                </a:lnTo>
                <a:lnTo>
                  <a:pt x="123723" y="94589"/>
                </a:lnTo>
                <a:lnTo>
                  <a:pt x="9893" y="28498"/>
                </a:lnTo>
                <a:lnTo>
                  <a:pt x="195529" y="78473"/>
                </a:lnTo>
                <a:lnTo>
                  <a:pt x="223342" y="28498"/>
                </a:lnTo>
                <a:lnTo>
                  <a:pt x="288798" y="72021"/>
                </a:lnTo>
                <a:close/>
              </a:path>
            </a:pathLst>
          </a:custGeom>
          <a:ln w="25908">
            <a:solidFill>
              <a:srgbClr val="F79646"/>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41" name="object 30"/>
          <p:cNvSpPr/>
          <p:nvPr/>
        </p:nvSpPr>
        <p:spPr>
          <a:xfrm>
            <a:off x="5916588" y="5972509"/>
            <a:ext cx="302260" cy="221615"/>
          </a:xfrm>
          <a:custGeom>
            <a:avLst/>
            <a:gdLst/>
            <a:ahLst/>
            <a:cxnLst/>
            <a:rect l="l" t="t" r="r" b="b"/>
            <a:pathLst>
              <a:path w="302260" h="221614">
                <a:moveTo>
                  <a:pt x="83438" y="55625"/>
                </a:moveTo>
                <a:lnTo>
                  <a:pt x="27812" y="55625"/>
                </a:lnTo>
                <a:lnTo>
                  <a:pt x="46374" y="99152"/>
                </a:lnTo>
                <a:lnTo>
                  <a:pt x="74041" y="137394"/>
                </a:lnTo>
                <a:lnTo>
                  <a:pt x="109479" y="169547"/>
                </a:lnTo>
                <a:lnTo>
                  <a:pt x="151353" y="194807"/>
                </a:lnTo>
                <a:lnTo>
                  <a:pt x="198326" y="212367"/>
                </a:lnTo>
                <a:lnTo>
                  <a:pt x="249065" y="221423"/>
                </a:lnTo>
                <a:lnTo>
                  <a:pt x="302234" y="221170"/>
                </a:lnTo>
                <a:lnTo>
                  <a:pt x="251326" y="211620"/>
                </a:lnTo>
                <a:lnTo>
                  <a:pt x="204621" y="193663"/>
                </a:lnTo>
                <a:lnTo>
                  <a:pt x="163299" y="168192"/>
                </a:lnTo>
                <a:lnTo>
                  <a:pt x="128541" y="136100"/>
                </a:lnTo>
                <a:lnTo>
                  <a:pt x="101528" y="98280"/>
                </a:lnTo>
                <a:lnTo>
                  <a:pt x="83438" y="55625"/>
                </a:lnTo>
                <a:close/>
              </a:path>
              <a:path w="302260" h="221614">
                <a:moveTo>
                  <a:pt x="47536" y="0"/>
                </a:moveTo>
                <a:lnTo>
                  <a:pt x="0" y="55625"/>
                </a:lnTo>
                <a:lnTo>
                  <a:pt x="111251" y="55625"/>
                </a:lnTo>
                <a:lnTo>
                  <a:pt x="47536" y="0"/>
                </a:lnTo>
                <a:close/>
              </a:path>
            </a:pathLst>
          </a:custGeom>
          <a:solidFill>
            <a:srgbClr val="FFFFFF"/>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42" name="object 31"/>
          <p:cNvSpPr/>
          <p:nvPr/>
        </p:nvSpPr>
        <p:spPr>
          <a:xfrm>
            <a:off x="6191010" y="5972509"/>
            <a:ext cx="310515" cy="222885"/>
          </a:xfrm>
          <a:custGeom>
            <a:avLst/>
            <a:gdLst/>
            <a:ahLst/>
            <a:cxnLst/>
            <a:rect l="l" t="t" r="r" b="b"/>
            <a:pathLst>
              <a:path w="310514" h="222885">
                <a:moveTo>
                  <a:pt x="310324" y="0"/>
                </a:moveTo>
                <a:lnTo>
                  <a:pt x="254698" y="0"/>
                </a:lnTo>
                <a:lnTo>
                  <a:pt x="249523" y="44842"/>
                </a:lnTo>
                <a:lnTo>
                  <a:pt x="234682" y="86608"/>
                </a:lnTo>
                <a:lnTo>
                  <a:pt x="211199" y="124403"/>
                </a:lnTo>
                <a:lnTo>
                  <a:pt x="180098" y="157333"/>
                </a:lnTo>
                <a:lnTo>
                  <a:pt x="142403" y="184503"/>
                </a:lnTo>
                <a:lnTo>
                  <a:pt x="99139" y="205018"/>
                </a:lnTo>
                <a:lnTo>
                  <a:pt x="51330" y="217983"/>
                </a:lnTo>
                <a:lnTo>
                  <a:pt x="0" y="222503"/>
                </a:lnTo>
                <a:lnTo>
                  <a:pt x="55625" y="222503"/>
                </a:lnTo>
                <a:lnTo>
                  <a:pt x="106956" y="217983"/>
                </a:lnTo>
                <a:lnTo>
                  <a:pt x="154765" y="205018"/>
                </a:lnTo>
                <a:lnTo>
                  <a:pt x="198029" y="184503"/>
                </a:lnTo>
                <a:lnTo>
                  <a:pt x="235724" y="157333"/>
                </a:lnTo>
                <a:lnTo>
                  <a:pt x="266825" y="124403"/>
                </a:lnTo>
                <a:lnTo>
                  <a:pt x="290308" y="86608"/>
                </a:lnTo>
                <a:lnTo>
                  <a:pt x="305149" y="44842"/>
                </a:lnTo>
                <a:lnTo>
                  <a:pt x="310324" y="0"/>
                </a:lnTo>
                <a:close/>
              </a:path>
            </a:pathLst>
          </a:custGeom>
          <a:solidFill>
            <a:srgbClr val="CECECE"/>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43" name="object 32"/>
          <p:cNvSpPr/>
          <p:nvPr/>
        </p:nvSpPr>
        <p:spPr>
          <a:xfrm>
            <a:off x="5916588" y="5972512"/>
            <a:ext cx="584835" cy="222885"/>
          </a:xfrm>
          <a:custGeom>
            <a:avLst/>
            <a:gdLst/>
            <a:ahLst/>
            <a:cxnLst/>
            <a:rect l="l" t="t" r="r" b="b"/>
            <a:pathLst>
              <a:path w="584835" h="222885">
                <a:moveTo>
                  <a:pt x="302234" y="221170"/>
                </a:moveTo>
                <a:lnTo>
                  <a:pt x="251326" y="211619"/>
                </a:lnTo>
                <a:lnTo>
                  <a:pt x="204621" y="193660"/>
                </a:lnTo>
                <a:lnTo>
                  <a:pt x="163299" y="168187"/>
                </a:lnTo>
                <a:lnTo>
                  <a:pt x="128541" y="136094"/>
                </a:lnTo>
                <a:lnTo>
                  <a:pt x="101528" y="98275"/>
                </a:lnTo>
                <a:lnTo>
                  <a:pt x="83439" y="55625"/>
                </a:lnTo>
                <a:lnTo>
                  <a:pt x="111252" y="55625"/>
                </a:lnTo>
                <a:lnTo>
                  <a:pt x="47536" y="0"/>
                </a:lnTo>
                <a:lnTo>
                  <a:pt x="0" y="55625"/>
                </a:lnTo>
                <a:lnTo>
                  <a:pt x="27813" y="55625"/>
                </a:lnTo>
                <a:lnTo>
                  <a:pt x="44519" y="95800"/>
                </a:lnTo>
                <a:lnTo>
                  <a:pt x="69083" y="131669"/>
                </a:lnTo>
                <a:lnTo>
                  <a:pt x="100493" y="162548"/>
                </a:lnTo>
                <a:lnTo>
                  <a:pt x="137742" y="187754"/>
                </a:lnTo>
                <a:lnTo>
                  <a:pt x="179819" y="206604"/>
                </a:lnTo>
                <a:lnTo>
                  <a:pt x="225715" y="218415"/>
                </a:lnTo>
                <a:lnTo>
                  <a:pt x="274421" y="222503"/>
                </a:lnTo>
                <a:lnTo>
                  <a:pt x="330047" y="222503"/>
                </a:lnTo>
                <a:lnTo>
                  <a:pt x="381377" y="217983"/>
                </a:lnTo>
                <a:lnTo>
                  <a:pt x="429187" y="205018"/>
                </a:lnTo>
                <a:lnTo>
                  <a:pt x="472451" y="184503"/>
                </a:lnTo>
                <a:lnTo>
                  <a:pt x="510146" y="157333"/>
                </a:lnTo>
                <a:lnTo>
                  <a:pt x="541247" y="124403"/>
                </a:lnTo>
                <a:lnTo>
                  <a:pt x="564730" y="86608"/>
                </a:lnTo>
                <a:lnTo>
                  <a:pt x="579571" y="44842"/>
                </a:lnTo>
                <a:lnTo>
                  <a:pt x="584746" y="0"/>
                </a:lnTo>
                <a:lnTo>
                  <a:pt x="529120" y="0"/>
                </a:lnTo>
                <a:lnTo>
                  <a:pt x="523945" y="44842"/>
                </a:lnTo>
                <a:lnTo>
                  <a:pt x="509104" y="86608"/>
                </a:lnTo>
                <a:lnTo>
                  <a:pt x="485621" y="124403"/>
                </a:lnTo>
                <a:lnTo>
                  <a:pt x="454520" y="157333"/>
                </a:lnTo>
                <a:lnTo>
                  <a:pt x="416825" y="184503"/>
                </a:lnTo>
                <a:lnTo>
                  <a:pt x="373561" y="205018"/>
                </a:lnTo>
                <a:lnTo>
                  <a:pt x="325751" y="217983"/>
                </a:lnTo>
                <a:lnTo>
                  <a:pt x="274421" y="222503"/>
                </a:lnTo>
              </a:path>
            </a:pathLst>
          </a:custGeom>
          <a:ln w="25908">
            <a:solidFill>
              <a:srgbClr val="000000"/>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44" name="object 33"/>
          <p:cNvSpPr txBox="1"/>
          <p:nvPr/>
        </p:nvSpPr>
        <p:spPr>
          <a:xfrm>
            <a:off x="6260898" y="5247441"/>
            <a:ext cx="594360" cy="139141"/>
          </a:xfrm>
          <a:prstGeom prst="rect">
            <a:avLst/>
          </a:prstGeom>
        </p:spPr>
        <p:txBody>
          <a:bodyPr vert="horz" wrap="square" lIns="0" tIns="15875" rIns="0" bIns="0" rtlCol="0">
            <a:spAutoFit/>
          </a:bodyPr>
          <a:lstStyle/>
          <a:p>
            <a:pPr marL="12700">
              <a:lnSpc>
                <a:spcPct val="100000"/>
              </a:lnSpc>
              <a:spcBef>
                <a:spcPts val="125"/>
              </a:spcBef>
            </a:pPr>
            <a:r>
              <a:rPr sz="800" spc="-5" dirty="0">
                <a:solidFill>
                  <a:srgbClr val="FFFFFF"/>
                </a:solidFill>
                <a:latin typeface="Meiryo UI" panose="020B0604030504040204" pitchFamily="50" charset="-128"/>
                <a:ea typeface="Meiryo UI" panose="020B0604030504040204" pitchFamily="50" charset="-128"/>
                <a:cs typeface="Noto Sans CJK JP Regular"/>
              </a:rPr>
              <a:t>走る被験者</a:t>
            </a:r>
            <a:endParaRPr sz="800">
              <a:latin typeface="Meiryo UI" panose="020B0604030504040204" pitchFamily="50" charset="-128"/>
              <a:ea typeface="Meiryo UI" panose="020B0604030504040204" pitchFamily="50" charset="-128"/>
              <a:cs typeface="Noto Sans CJK JP Regular"/>
            </a:endParaRPr>
          </a:p>
        </p:txBody>
      </p:sp>
      <p:sp>
        <p:nvSpPr>
          <p:cNvPr id="145" name="object 34"/>
          <p:cNvSpPr txBox="1"/>
          <p:nvPr/>
        </p:nvSpPr>
        <p:spPr>
          <a:xfrm>
            <a:off x="5583096" y="5072241"/>
            <a:ext cx="476884" cy="139141"/>
          </a:xfrm>
          <a:prstGeom prst="rect">
            <a:avLst/>
          </a:prstGeom>
        </p:spPr>
        <p:txBody>
          <a:bodyPr vert="horz" wrap="square" lIns="0" tIns="15875" rIns="0" bIns="0" rtlCol="0">
            <a:spAutoFit/>
          </a:bodyPr>
          <a:lstStyle/>
          <a:p>
            <a:pPr marL="12700">
              <a:lnSpc>
                <a:spcPct val="100000"/>
              </a:lnSpc>
              <a:spcBef>
                <a:spcPts val="125"/>
              </a:spcBef>
            </a:pPr>
            <a:r>
              <a:rPr sz="800" spc="-15" dirty="0">
                <a:solidFill>
                  <a:srgbClr val="FFFFFF"/>
                </a:solidFill>
                <a:latin typeface="Meiryo UI" panose="020B0604030504040204" pitchFamily="50" charset="-128"/>
                <a:ea typeface="Meiryo UI" panose="020B0604030504040204" pitchFamily="50" charset="-128"/>
                <a:cs typeface="Noto Sans CJK JP Regular"/>
              </a:rPr>
              <a:t>走る骨格</a:t>
            </a:r>
            <a:endParaRPr sz="800">
              <a:latin typeface="Meiryo UI" panose="020B0604030504040204" pitchFamily="50" charset="-128"/>
              <a:ea typeface="Meiryo UI" panose="020B0604030504040204" pitchFamily="50" charset="-128"/>
              <a:cs typeface="Noto Sans CJK JP Regular"/>
            </a:endParaRPr>
          </a:p>
        </p:txBody>
      </p:sp>
      <p:sp>
        <p:nvSpPr>
          <p:cNvPr id="146" name="object 35"/>
          <p:cNvSpPr/>
          <p:nvPr/>
        </p:nvSpPr>
        <p:spPr>
          <a:xfrm>
            <a:off x="5455870" y="5862782"/>
            <a:ext cx="658495" cy="234950"/>
          </a:xfrm>
          <a:custGeom>
            <a:avLst/>
            <a:gdLst/>
            <a:ahLst/>
            <a:cxnLst/>
            <a:rect l="l" t="t" r="r" b="b"/>
            <a:pathLst>
              <a:path w="658495" h="234950">
                <a:moveTo>
                  <a:pt x="0" y="0"/>
                </a:moveTo>
                <a:lnTo>
                  <a:pt x="658368" y="0"/>
                </a:lnTo>
                <a:lnTo>
                  <a:pt x="658368" y="234696"/>
                </a:lnTo>
                <a:lnTo>
                  <a:pt x="0" y="234696"/>
                </a:lnTo>
                <a:lnTo>
                  <a:pt x="0" y="0"/>
                </a:lnTo>
                <a:close/>
              </a:path>
            </a:pathLst>
          </a:custGeom>
          <a:solidFill>
            <a:srgbClr val="FFFFFF"/>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47" name="object 36"/>
          <p:cNvSpPr/>
          <p:nvPr/>
        </p:nvSpPr>
        <p:spPr>
          <a:xfrm>
            <a:off x="5455870" y="5862782"/>
            <a:ext cx="658495" cy="234950"/>
          </a:xfrm>
          <a:custGeom>
            <a:avLst/>
            <a:gdLst/>
            <a:ahLst/>
            <a:cxnLst/>
            <a:rect l="l" t="t" r="r" b="b"/>
            <a:pathLst>
              <a:path w="658495" h="234950">
                <a:moveTo>
                  <a:pt x="0" y="0"/>
                </a:moveTo>
                <a:lnTo>
                  <a:pt x="658368" y="0"/>
                </a:lnTo>
                <a:lnTo>
                  <a:pt x="658368" y="234696"/>
                </a:lnTo>
                <a:lnTo>
                  <a:pt x="0" y="234696"/>
                </a:lnTo>
                <a:lnTo>
                  <a:pt x="0" y="0"/>
                </a:lnTo>
                <a:close/>
              </a:path>
            </a:pathLst>
          </a:custGeom>
          <a:ln w="25908">
            <a:solidFill>
              <a:srgbClr val="F79646"/>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48" name="object 37"/>
          <p:cNvSpPr txBox="1"/>
          <p:nvPr/>
        </p:nvSpPr>
        <p:spPr>
          <a:xfrm>
            <a:off x="5533734" y="5893754"/>
            <a:ext cx="495300" cy="138499"/>
          </a:xfrm>
          <a:prstGeom prst="rect">
            <a:avLst/>
          </a:prstGeom>
        </p:spPr>
        <p:txBody>
          <a:bodyPr vert="horz" wrap="square" lIns="0" tIns="15240" rIns="0" bIns="0" rtlCol="0">
            <a:spAutoFit/>
          </a:bodyPr>
          <a:lstStyle/>
          <a:p>
            <a:pPr marL="12700">
              <a:lnSpc>
                <a:spcPct val="100000"/>
              </a:lnSpc>
              <a:spcBef>
                <a:spcPts val="120"/>
              </a:spcBef>
            </a:pPr>
            <a:r>
              <a:rPr sz="800" spc="20" dirty="0">
                <a:solidFill>
                  <a:srgbClr val="FF0000"/>
                </a:solidFill>
                <a:latin typeface="Meiryo UI" panose="020B0604030504040204" pitchFamily="50" charset="-128"/>
                <a:ea typeface="Meiryo UI" panose="020B0604030504040204" pitchFamily="50" charset="-128"/>
                <a:cs typeface="Noto Sans CJK JP Regular"/>
              </a:rPr>
              <a:t>情報変換</a:t>
            </a:r>
            <a:endParaRPr sz="800">
              <a:latin typeface="Meiryo UI" panose="020B0604030504040204" pitchFamily="50" charset="-128"/>
              <a:ea typeface="Meiryo UI" panose="020B0604030504040204" pitchFamily="50" charset="-128"/>
              <a:cs typeface="Noto Sans CJK JP Regular"/>
            </a:endParaRPr>
          </a:p>
        </p:txBody>
      </p:sp>
      <p:sp>
        <p:nvSpPr>
          <p:cNvPr id="149" name="object 38"/>
          <p:cNvSpPr/>
          <p:nvPr/>
        </p:nvSpPr>
        <p:spPr>
          <a:xfrm>
            <a:off x="6024323" y="5085973"/>
            <a:ext cx="231140" cy="139700"/>
          </a:xfrm>
          <a:custGeom>
            <a:avLst/>
            <a:gdLst/>
            <a:ahLst/>
            <a:cxnLst/>
            <a:rect l="l" t="t" r="r" b="b"/>
            <a:pathLst>
              <a:path w="231139" h="139700">
                <a:moveTo>
                  <a:pt x="0" y="139357"/>
                </a:moveTo>
                <a:lnTo>
                  <a:pt x="231076" y="0"/>
                </a:lnTo>
              </a:path>
            </a:pathLst>
          </a:custGeom>
          <a:ln w="38100">
            <a:solidFill>
              <a:srgbClr val="FFFFFF"/>
            </a:solidFill>
            <a:prstDash val="lgDash"/>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50" name="object 39"/>
          <p:cNvSpPr/>
          <p:nvPr/>
        </p:nvSpPr>
        <p:spPr>
          <a:xfrm>
            <a:off x="6209578" y="5036773"/>
            <a:ext cx="127635" cy="108585"/>
          </a:xfrm>
          <a:custGeom>
            <a:avLst/>
            <a:gdLst/>
            <a:ahLst/>
            <a:cxnLst/>
            <a:rect l="l" t="t" r="r" b="b"/>
            <a:pathLst>
              <a:path w="127635" h="108585">
                <a:moveTo>
                  <a:pt x="127381" y="0"/>
                </a:moveTo>
                <a:lnTo>
                  <a:pt x="0" y="10096"/>
                </a:lnTo>
                <a:lnTo>
                  <a:pt x="59029" y="107975"/>
                </a:lnTo>
                <a:lnTo>
                  <a:pt x="127381" y="0"/>
                </a:lnTo>
                <a:close/>
              </a:path>
            </a:pathLst>
          </a:custGeom>
          <a:solidFill>
            <a:srgbClr val="FFFFFF"/>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51" name="object 40"/>
          <p:cNvSpPr txBox="1"/>
          <p:nvPr/>
        </p:nvSpPr>
        <p:spPr>
          <a:xfrm>
            <a:off x="6632970" y="4864701"/>
            <a:ext cx="495300" cy="139141"/>
          </a:xfrm>
          <a:prstGeom prst="rect">
            <a:avLst/>
          </a:prstGeom>
        </p:spPr>
        <p:txBody>
          <a:bodyPr vert="horz" wrap="square" lIns="0" tIns="15875" rIns="0" bIns="0" rtlCol="0">
            <a:spAutoFit/>
          </a:bodyPr>
          <a:lstStyle/>
          <a:p>
            <a:pPr marL="12700">
              <a:lnSpc>
                <a:spcPct val="100000"/>
              </a:lnSpc>
              <a:spcBef>
                <a:spcPts val="125"/>
              </a:spcBef>
            </a:pPr>
            <a:r>
              <a:rPr sz="800" spc="20" dirty="0">
                <a:solidFill>
                  <a:srgbClr val="FF0000"/>
                </a:solidFill>
                <a:latin typeface="Meiryo UI" panose="020B0604030504040204" pitchFamily="50" charset="-128"/>
                <a:ea typeface="Meiryo UI" panose="020B0604030504040204" pitchFamily="50" charset="-128"/>
                <a:cs typeface="Noto Sans CJK JP Regular"/>
              </a:rPr>
              <a:t>予測誤差</a:t>
            </a:r>
            <a:endParaRPr sz="800">
              <a:latin typeface="Meiryo UI" panose="020B0604030504040204" pitchFamily="50" charset="-128"/>
              <a:ea typeface="Meiryo UI" panose="020B0604030504040204" pitchFamily="50" charset="-128"/>
              <a:cs typeface="Noto Sans CJK JP Regular"/>
            </a:endParaRPr>
          </a:p>
        </p:txBody>
      </p:sp>
      <p:sp>
        <p:nvSpPr>
          <p:cNvPr id="152" name="object 41"/>
          <p:cNvSpPr txBox="1"/>
          <p:nvPr/>
        </p:nvSpPr>
        <p:spPr>
          <a:xfrm>
            <a:off x="6513526" y="5449778"/>
            <a:ext cx="760730" cy="170560"/>
          </a:xfrm>
          <a:prstGeom prst="rect">
            <a:avLst/>
          </a:prstGeom>
          <a:solidFill>
            <a:srgbClr val="FFFFFF"/>
          </a:solidFill>
          <a:ln w="25907">
            <a:solidFill>
              <a:srgbClr val="F79646"/>
            </a:solidFill>
          </a:ln>
        </p:spPr>
        <p:txBody>
          <a:bodyPr vert="horz" wrap="square" lIns="0" tIns="46990" rIns="0" bIns="0" rtlCol="0">
            <a:spAutoFit/>
          </a:bodyPr>
          <a:lstStyle/>
          <a:p>
            <a:pPr marL="90805">
              <a:lnSpc>
                <a:spcPct val="100000"/>
              </a:lnSpc>
              <a:spcBef>
                <a:spcPts val="370"/>
              </a:spcBef>
            </a:pPr>
            <a:r>
              <a:rPr sz="800" spc="-35" dirty="0">
                <a:solidFill>
                  <a:srgbClr val="FF0000"/>
                </a:solidFill>
                <a:latin typeface="Meiryo UI" panose="020B0604030504040204" pitchFamily="50" charset="-128"/>
                <a:ea typeface="Meiryo UI" panose="020B0604030504040204" pitchFamily="50" charset="-128"/>
                <a:cs typeface="Noto Sans CJK JP Regular"/>
              </a:rPr>
              <a:t>運動を</a:t>
            </a:r>
            <a:r>
              <a:rPr sz="800" spc="20" dirty="0">
                <a:solidFill>
                  <a:srgbClr val="FF0000"/>
                </a:solidFill>
                <a:latin typeface="Meiryo UI" panose="020B0604030504040204" pitchFamily="50" charset="-128"/>
                <a:ea typeface="Meiryo UI" panose="020B0604030504040204" pitchFamily="50" charset="-128"/>
                <a:cs typeface="Noto Sans CJK JP Regular"/>
              </a:rPr>
              <a:t>修正</a:t>
            </a:r>
            <a:endParaRPr sz="800">
              <a:latin typeface="Meiryo UI" panose="020B0604030504040204" pitchFamily="50" charset="-128"/>
              <a:ea typeface="Meiryo UI" panose="020B0604030504040204" pitchFamily="50" charset="-128"/>
              <a:cs typeface="Noto Sans CJK JP Regular"/>
            </a:endParaRPr>
          </a:p>
        </p:txBody>
      </p:sp>
      <p:sp>
        <p:nvSpPr>
          <p:cNvPr id="153" name="object 42"/>
          <p:cNvSpPr/>
          <p:nvPr/>
        </p:nvSpPr>
        <p:spPr>
          <a:xfrm>
            <a:off x="6790132" y="5060396"/>
            <a:ext cx="0" cy="227965"/>
          </a:xfrm>
          <a:custGeom>
            <a:avLst/>
            <a:gdLst/>
            <a:ahLst/>
            <a:cxnLst/>
            <a:rect l="l" t="t" r="r" b="b"/>
            <a:pathLst>
              <a:path h="227964">
                <a:moveTo>
                  <a:pt x="0" y="0"/>
                </a:moveTo>
                <a:lnTo>
                  <a:pt x="0" y="227736"/>
                </a:lnTo>
              </a:path>
            </a:pathLst>
          </a:custGeom>
          <a:ln w="57912">
            <a:solidFill>
              <a:srgbClr val="FFFFFF"/>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54" name="object 43"/>
          <p:cNvSpPr/>
          <p:nvPr/>
        </p:nvSpPr>
        <p:spPr>
          <a:xfrm>
            <a:off x="6703277" y="5259176"/>
            <a:ext cx="173990" cy="173990"/>
          </a:xfrm>
          <a:custGeom>
            <a:avLst/>
            <a:gdLst/>
            <a:ahLst/>
            <a:cxnLst/>
            <a:rect l="l" t="t" r="r" b="b"/>
            <a:pathLst>
              <a:path w="173989" h="173989">
                <a:moveTo>
                  <a:pt x="0" y="0"/>
                </a:moveTo>
                <a:lnTo>
                  <a:pt x="86855" y="173748"/>
                </a:lnTo>
                <a:lnTo>
                  <a:pt x="173736" y="12"/>
                </a:lnTo>
                <a:lnTo>
                  <a:pt x="0" y="0"/>
                </a:lnTo>
                <a:close/>
              </a:path>
            </a:pathLst>
          </a:custGeom>
          <a:solidFill>
            <a:srgbClr val="FFFFFF"/>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55" name="object 44"/>
          <p:cNvSpPr/>
          <p:nvPr/>
        </p:nvSpPr>
        <p:spPr>
          <a:xfrm>
            <a:off x="8228788" y="2814020"/>
            <a:ext cx="2106168" cy="402336"/>
          </a:xfrm>
          <a:prstGeom prst="rect">
            <a:avLst/>
          </a:prstGeom>
          <a:blipFill>
            <a:blip r:embed="rId11"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56" name="object 45"/>
          <p:cNvSpPr/>
          <p:nvPr/>
        </p:nvSpPr>
        <p:spPr>
          <a:xfrm>
            <a:off x="8267650" y="2852882"/>
            <a:ext cx="1973580" cy="269875"/>
          </a:xfrm>
          <a:custGeom>
            <a:avLst/>
            <a:gdLst/>
            <a:ahLst/>
            <a:cxnLst/>
            <a:rect l="l" t="t" r="r" b="b"/>
            <a:pathLst>
              <a:path w="1973579" h="269875">
                <a:moveTo>
                  <a:pt x="1928622" y="0"/>
                </a:moveTo>
                <a:lnTo>
                  <a:pt x="44958" y="0"/>
                </a:lnTo>
                <a:lnTo>
                  <a:pt x="27458" y="3533"/>
                </a:lnTo>
                <a:lnTo>
                  <a:pt x="13168" y="13168"/>
                </a:lnTo>
                <a:lnTo>
                  <a:pt x="3533" y="27458"/>
                </a:lnTo>
                <a:lnTo>
                  <a:pt x="0" y="44958"/>
                </a:lnTo>
                <a:lnTo>
                  <a:pt x="0" y="224790"/>
                </a:lnTo>
                <a:lnTo>
                  <a:pt x="3533" y="242289"/>
                </a:lnTo>
                <a:lnTo>
                  <a:pt x="13168" y="256579"/>
                </a:lnTo>
                <a:lnTo>
                  <a:pt x="27458" y="266214"/>
                </a:lnTo>
                <a:lnTo>
                  <a:pt x="44958" y="269748"/>
                </a:lnTo>
                <a:lnTo>
                  <a:pt x="1928622" y="269748"/>
                </a:lnTo>
                <a:lnTo>
                  <a:pt x="1946121" y="266214"/>
                </a:lnTo>
                <a:lnTo>
                  <a:pt x="1960411" y="256579"/>
                </a:lnTo>
                <a:lnTo>
                  <a:pt x="1970046" y="242289"/>
                </a:lnTo>
                <a:lnTo>
                  <a:pt x="1973580" y="224790"/>
                </a:lnTo>
                <a:lnTo>
                  <a:pt x="1973580" y="44958"/>
                </a:lnTo>
                <a:lnTo>
                  <a:pt x="1970046" y="27458"/>
                </a:lnTo>
                <a:lnTo>
                  <a:pt x="1960411" y="13168"/>
                </a:lnTo>
                <a:lnTo>
                  <a:pt x="1946121" y="3533"/>
                </a:lnTo>
                <a:lnTo>
                  <a:pt x="1928622" y="0"/>
                </a:lnTo>
                <a:close/>
              </a:path>
            </a:pathLst>
          </a:custGeom>
          <a:solidFill>
            <a:srgbClr val="EBF1DE"/>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57" name="object 46"/>
          <p:cNvSpPr/>
          <p:nvPr/>
        </p:nvSpPr>
        <p:spPr>
          <a:xfrm>
            <a:off x="8267650" y="2852882"/>
            <a:ext cx="1973580" cy="269875"/>
          </a:xfrm>
          <a:custGeom>
            <a:avLst/>
            <a:gdLst/>
            <a:ahLst/>
            <a:cxnLst/>
            <a:rect l="l" t="t" r="r" b="b"/>
            <a:pathLst>
              <a:path w="1973579" h="269875">
                <a:moveTo>
                  <a:pt x="0" y="44958"/>
                </a:moveTo>
                <a:lnTo>
                  <a:pt x="3533" y="27458"/>
                </a:lnTo>
                <a:lnTo>
                  <a:pt x="13168" y="13168"/>
                </a:lnTo>
                <a:lnTo>
                  <a:pt x="27458" y="3533"/>
                </a:lnTo>
                <a:lnTo>
                  <a:pt x="44958" y="0"/>
                </a:lnTo>
                <a:lnTo>
                  <a:pt x="1928622" y="0"/>
                </a:lnTo>
                <a:lnTo>
                  <a:pt x="1946121" y="3533"/>
                </a:lnTo>
                <a:lnTo>
                  <a:pt x="1960411" y="13168"/>
                </a:lnTo>
                <a:lnTo>
                  <a:pt x="1970046" y="27458"/>
                </a:lnTo>
                <a:lnTo>
                  <a:pt x="1973580" y="44958"/>
                </a:lnTo>
                <a:lnTo>
                  <a:pt x="1973580" y="224790"/>
                </a:lnTo>
                <a:lnTo>
                  <a:pt x="1970046" y="242289"/>
                </a:lnTo>
                <a:lnTo>
                  <a:pt x="1960411" y="256579"/>
                </a:lnTo>
                <a:lnTo>
                  <a:pt x="1946121" y="266214"/>
                </a:lnTo>
                <a:lnTo>
                  <a:pt x="1928622" y="269748"/>
                </a:lnTo>
                <a:lnTo>
                  <a:pt x="44958" y="269748"/>
                </a:lnTo>
                <a:lnTo>
                  <a:pt x="27458" y="266214"/>
                </a:lnTo>
                <a:lnTo>
                  <a:pt x="13168" y="256579"/>
                </a:lnTo>
                <a:lnTo>
                  <a:pt x="3533" y="242289"/>
                </a:lnTo>
                <a:lnTo>
                  <a:pt x="0" y="224790"/>
                </a:lnTo>
                <a:lnTo>
                  <a:pt x="0" y="44958"/>
                </a:lnTo>
                <a:close/>
              </a:path>
            </a:pathLst>
          </a:custGeom>
          <a:ln w="25908">
            <a:solidFill>
              <a:srgbClr val="C0C0C0"/>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58" name="object 47"/>
          <p:cNvSpPr/>
          <p:nvPr/>
        </p:nvSpPr>
        <p:spPr>
          <a:xfrm>
            <a:off x="6297881" y="2059639"/>
            <a:ext cx="2202180" cy="1540764"/>
          </a:xfrm>
          <a:prstGeom prst="rect">
            <a:avLst/>
          </a:prstGeom>
          <a:blipFill>
            <a:blip r:embed="rId12"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59" name="object 48"/>
          <p:cNvSpPr/>
          <p:nvPr/>
        </p:nvSpPr>
        <p:spPr>
          <a:xfrm>
            <a:off x="6341391" y="2106414"/>
            <a:ext cx="2063114" cy="1396365"/>
          </a:xfrm>
          <a:custGeom>
            <a:avLst/>
            <a:gdLst/>
            <a:ahLst/>
            <a:cxnLst/>
            <a:rect l="l" t="t" r="r" b="b"/>
            <a:pathLst>
              <a:path w="2063115" h="1396364">
                <a:moveTo>
                  <a:pt x="1566164" y="0"/>
                </a:moveTo>
                <a:lnTo>
                  <a:pt x="1654746" y="159893"/>
                </a:lnTo>
                <a:lnTo>
                  <a:pt x="0" y="1076566"/>
                </a:lnTo>
                <a:lnTo>
                  <a:pt x="177152" y="1396352"/>
                </a:lnTo>
                <a:lnTo>
                  <a:pt x="1831898" y="479679"/>
                </a:lnTo>
                <a:lnTo>
                  <a:pt x="1966361" y="479679"/>
                </a:lnTo>
                <a:lnTo>
                  <a:pt x="2063102" y="142633"/>
                </a:lnTo>
                <a:lnTo>
                  <a:pt x="1566164" y="0"/>
                </a:lnTo>
                <a:close/>
              </a:path>
              <a:path w="2063115" h="1396364">
                <a:moveTo>
                  <a:pt x="1966361" y="479679"/>
                </a:moveTo>
                <a:lnTo>
                  <a:pt x="1831898" y="479679"/>
                </a:lnTo>
                <a:lnTo>
                  <a:pt x="1920468" y="639572"/>
                </a:lnTo>
                <a:lnTo>
                  <a:pt x="1966361" y="479679"/>
                </a:lnTo>
                <a:close/>
              </a:path>
            </a:pathLst>
          </a:custGeom>
          <a:solidFill>
            <a:srgbClr val="CCC1DA"/>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60" name="object 49"/>
          <p:cNvSpPr/>
          <p:nvPr/>
        </p:nvSpPr>
        <p:spPr>
          <a:xfrm>
            <a:off x="6341391" y="2106414"/>
            <a:ext cx="2063114" cy="1396365"/>
          </a:xfrm>
          <a:custGeom>
            <a:avLst/>
            <a:gdLst/>
            <a:ahLst/>
            <a:cxnLst/>
            <a:rect l="l" t="t" r="r" b="b"/>
            <a:pathLst>
              <a:path w="2063115" h="1396364">
                <a:moveTo>
                  <a:pt x="0" y="1076566"/>
                </a:moveTo>
                <a:lnTo>
                  <a:pt x="1654746" y="159893"/>
                </a:lnTo>
                <a:lnTo>
                  <a:pt x="1566164" y="0"/>
                </a:lnTo>
                <a:lnTo>
                  <a:pt x="2063102" y="142633"/>
                </a:lnTo>
                <a:lnTo>
                  <a:pt x="1920468" y="639572"/>
                </a:lnTo>
                <a:lnTo>
                  <a:pt x="1831898" y="479679"/>
                </a:lnTo>
                <a:lnTo>
                  <a:pt x="177152" y="1396352"/>
                </a:lnTo>
                <a:lnTo>
                  <a:pt x="0" y="1076566"/>
                </a:lnTo>
                <a:close/>
              </a:path>
            </a:pathLst>
          </a:custGeom>
          <a:ln w="25400">
            <a:solidFill>
              <a:srgbClr val="C0C0C0"/>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63" name="object 52"/>
          <p:cNvSpPr txBox="1"/>
          <p:nvPr/>
        </p:nvSpPr>
        <p:spPr>
          <a:xfrm>
            <a:off x="4940803" y="3908906"/>
            <a:ext cx="1355725" cy="227626"/>
          </a:xfrm>
          <a:prstGeom prst="rect">
            <a:avLst/>
          </a:prstGeom>
        </p:spPr>
        <p:txBody>
          <a:bodyPr vert="horz" wrap="square" lIns="0" tIns="12065" rIns="0" bIns="0" rtlCol="0">
            <a:spAutoFit/>
          </a:bodyPr>
          <a:lstStyle/>
          <a:p>
            <a:pPr marL="12700" algn="ctr">
              <a:lnSpc>
                <a:spcPct val="100000"/>
              </a:lnSpc>
              <a:spcBef>
                <a:spcPts val="95"/>
              </a:spcBef>
            </a:pPr>
            <a:r>
              <a:rPr sz="1400" spc="-5" dirty="0" err="1">
                <a:latin typeface="Meiryo UI" panose="020B0604030504040204" pitchFamily="50" charset="-128"/>
                <a:ea typeface="Meiryo UI" panose="020B0604030504040204" pitchFamily="50" charset="-128"/>
                <a:cs typeface="Noto Sans CJK JP Regular"/>
              </a:rPr>
              <a:t>脳情報</a:t>
            </a:r>
            <a:endParaRPr sz="1400" dirty="0">
              <a:latin typeface="Meiryo UI" panose="020B0604030504040204" pitchFamily="50" charset="-128"/>
              <a:ea typeface="Meiryo UI" panose="020B0604030504040204" pitchFamily="50" charset="-128"/>
              <a:cs typeface="Arial"/>
            </a:endParaRPr>
          </a:p>
        </p:txBody>
      </p:sp>
      <p:sp>
        <p:nvSpPr>
          <p:cNvPr id="164" name="object 53"/>
          <p:cNvSpPr/>
          <p:nvPr/>
        </p:nvSpPr>
        <p:spPr>
          <a:xfrm>
            <a:off x="3755848" y="2282144"/>
            <a:ext cx="1595628" cy="1258823"/>
          </a:xfrm>
          <a:prstGeom prst="rect">
            <a:avLst/>
          </a:prstGeom>
          <a:blipFill>
            <a:blip r:embed="rId13"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65" name="object 54"/>
          <p:cNvSpPr/>
          <p:nvPr/>
        </p:nvSpPr>
        <p:spPr>
          <a:xfrm>
            <a:off x="3797238" y="2328092"/>
            <a:ext cx="1457325" cy="1115060"/>
          </a:xfrm>
          <a:custGeom>
            <a:avLst/>
            <a:gdLst/>
            <a:ahLst/>
            <a:cxnLst/>
            <a:rect l="l" t="t" r="r" b="b"/>
            <a:pathLst>
              <a:path w="1457325" h="1115060">
                <a:moveTo>
                  <a:pt x="1023449" y="514591"/>
                </a:moveTo>
                <a:lnTo>
                  <a:pt x="241376" y="514591"/>
                </a:lnTo>
                <a:lnTo>
                  <a:pt x="1253401" y="1114539"/>
                </a:lnTo>
                <a:lnTo>
                  <a:pt x="1456778" y="771474"/>
                </a:lnTo>
                <a:lnTo>
                  <a:pt x="1023449" y="514591"/>
                </a:lnTo>
                <a:close/>
              </a:path>
              <a:path w="1457325" h="1115060">
                <a:moveTo>
                  <a:pt x="546430" y="0"/>
                </a:moveTo>
                <a:lnTo>
                  <a:pt x="0" y="139687"/>
                </a:lnTo>
                <a:lnTo>
                  <a:pt x="139687" y="686130"/>
                </a:lnTo>
                <a:lnTo>
                  <a:pt x="241376" y="514591"/>
                </a:lnTo>
                <a:lnTo>
                  <a:pt x="1023449" y="514591"/>
                </a:lnTo>
                <a:lnTo>
                  <a:pt x="444741" y="171526"/>
                </a:lnTo>
                <a:lnTo>
                  <a:pt x="546430" y="0"/>
                </a:lnTo>
                <a:close/>
              </a:path>
            </a:pathLst>
          </a:custGeom>
          <a:solidFill>
            <a:srgbClr val="CCC1DA"/>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66" name="object 55"/>
          <p:cNvSpPr/>
          <p:nvPr/>
        </p:nvSpPr>
        <p:spPr>
          <a:xfrm>
            <a:off x="3797238" y="2328092"/>
            <a:ext cx="1457325" cy="1115060"/>
          </a:xfrm>
          <a:custGeom>
            <a:avLst/>
            <a:gdLst/>
            <a:ahLst/>
            <a:cxnLst/>
            <a:rect l="l" t="t" r="r" b="b"/>
            <a:pathLst>
              <a:path w="1457325" h="1115060">
                <a:moveTo>
                  <a:pt x="546430" y="0"/>
                </a:moveTo>
                <a:lnTo>
                  <a:pt x="444741" y="171526"/>
                </a:lnTo>
                <a:lnTo>
                  <a:pt x="1456778" y="771474"/>
                </a:lnTo>
                <a:lnTo>
                  <a:pt x="1253401" y="1114539"/>
                </a:lnTo>
                <a:lnTo>
                  <a:pt x="241376" y="514591"/>
                </a:lnTo>
                <a:lnTo>
                  <a:pt x="139687" y="686130"/>
                </a:lnTo>
                <a:lnTo>
                  <a:pt x="0" y="139687"/>
                </a:lnTo>
                <a:lnTo>
                  <a:pt x="546430" y="0"/>
                </a:lnTo>
                <a:close/>
              </a:path>
            </a:pathLst>
          </a:custGeom>
          <a:ln w="25400">
            <a:solidFill>
              <a:srgbClr val="C0C0C0"/>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67" name="object 56"/>
          <p:cNvSpPr/>
          <p:nvPr/>
        </p:nvSpPr>
        <p:spPr>
          <a:xfrm>
            <a:off x="3806712" y="2449130"/>
            <a:ext cx="1205865" cy="724535"/>
          </a:xfrm>
          <a:custGeom>
            <a:avLst/>
            <a:gdLst/>
            <a:ahLst/>
            <a:cxnLst/>
            <a:rect l="l" t="t" r="r" b="b"/>
            <a:pathLst>
              <a:path w="1205864" h="724535">
                <a:moveTo>
                  <a:pt x="744372" y="519430"/>
                </a:moveTo>
                <a:lnTo>
                  <a:pt x="748372" y="542290"/>
                </a:lnTo>
                <a:lnTo>
                  <a:pt x="771350" y="542290"/>
                </a:lnTo>
                <a:lnTo>
                  <a:pt x="809099" y="524510"/>
                </a:lnTo>
                <a:lnTo>
                  <a:pt x="812689" y="520700"/>
                </a:lnTo>
                <a:lnTo>
                  <a:pt x="753954" y="520700"/>
                </a:lnTo>
                <a:lnTo>
                  <a:pt x="744372" y="519430"/>
                </a:lnTo>
                <a:close/>
              </a:path>
              <a:path w="1205864" h="724535">
                <a:moveTo>
                  <a:pt x="865136" y="508000"/>
                </a:moveTo>
                <a:lnTo>
                  <a:pt x="822604" y="508000"/>
                </a:lnTo>
                <a:lnTo>
                  <a:pt x="860780" y="530860"/>
                </a:lnTo>
                <a:lnTo>
                  <a:pt x="871766" y="511810"/>
                </a:lnTo>
                <a:lnTo>
                  <a:pt x="865136" y="508000"/>
                </a:lnTo>
                <a:close/>
              </a:path>
              <a:path w="1205864" h="724535">
                <a:moveTo>
                  <a:pt x="770115" y="453390"/>
                </a:moveTo>
                <a:lnTo>
                  <a:pt x="759434" y="471170"/>
                </a:lnTo>
                <a:lnTo>
                  <a:pt x="802779" y="496570"/>
                </a:lnTo>
                <a:lnTo>
                  <a:pt x="797426" y="504190"/>
                </a:lnTo>
                <a:lnTo>
                  <a:pt x="762625" y="520700"/>
                </a:lnTo>
                <a:lnTo>
                  <a:pt x="812689" y="520700"/>
                </a:lnTo>
                <a:lnTo>
                  <a:pt x="816279" y="516890"/>
                </a:lnTo>
                <a:lnTo>
                  <a:pt x="822604" y="508000"/>
                </a:lnTo>
                <a:lnTo>
                  <a:pt x="865136" y="508000"/>
                </a:lnTo>
                <a:lnTo>
                  <a:pt x="770115" y="453390"/>
                </a:lnTo>
                <a:close/>
              </a:path>
              <a:path w="1205864" h="724535">
                <a:moveTo>
                  <a:pt x="882269" y="482600"/>
                </a:moveTo>
                <a:lnTo>
                  <a:pt x="870966" y="483870"/>
                </a:lnTo>
                <a:lnTo>
                  <a:pt x="873861" y="502920"/>
                </a:lnTo>
                <a:lnTo>
                  <a:pt x="885456" y="500380"/>
                </a:lnTo>
                <a:lnTo>
                  <a:pt x="882269" y="482600"/>
                </a:lnTo>
                <a:close/>
              </a:path>
              <a:path w="1205864" h="724535">
                <a:moveTo>
                  <a:pt x="895883" y="472440"/>
                </a:moveTo>
                <a:lnTo>
                  <a:pt x="884580" y="474980"/>
                </a:lnTo>
                <a:lnTo>
                  <a:pt x="887260" y="492760"/>
                </a:lnTo>
                <a:lnTo>
                  <a:pt x="899071" y="491490"/>
                </a:lnTo>
                <a:lnTo>
                  <a:pt x="895883" y="472440"/>
                </a:lnTo>
                <a:close/>
              </a:path>
              <a:path w="1205864" h="724535">
                <a:moveTo>
                  <a:pt x="801052" y="430530"/>
                </a:moveTo>
                <a:lnTo>
                  <a:pt x="790663" y="448310"/>
                </a:lnTo>
                <a:lnTo>
                  <a:pt x="865479" y="491490"/>
                </a:lnTo>
                <a:lnTo>
                  <a:pt x="875868" y="473710"/>
                </a:lnTo>
                <a:lnTo>
                  <a:pt x="801052" y="430530"/>
                </a:lnTo>
                <a:close/>
              </a:path>
              <a:path w="1205864" h="724535">
                <a:moveTo>
                  <a:pt x="652627" y="400050"/>
                </a:moveTo>
                <a:lnTo>
                  <a:pt x="642543" y="416560"/>
                </a:lnTo>
                <a:lnTo>
                  <a:pt x="742645" y="474980"/>
                </a:lnTo>
                <a:lnTo>
                  <a:pt x="752741" y="457200"/>
                </a:lnTo>
                <a:lnTo>
                  <a:pt x="652627" y="400050"/>
                </a:lnTo>
                <a:close/>
              </a:path>
              <a:path w="1205864" h="724535">
                <a:moveTo>
                  <a:pt x="530466" y="370840"/>
                </a:moveTo>
                <a:lnTo>
                  <a:pt x="520077" y="388620"/>
                </a:lnTo>
                <a:lnTo>
                  <a:pt x="591794" y="429260"/>
                </a:lnTo>
                <a:lnTo>
                  <a:pt x="588822" y="435610"/>
                </a:lnTo>
                <a:lnTo>
                  <a:pt x="607923" y="445770"/>
                </a:lnTo>
                <a:lnTo>
                  <a:pt x="627663" y="411480"/>
                </a:lnTo>
                <a:lnTo>
                  <a:pt x="602183" y="411480"/>
                </a:lnTo>
                <a:lnTo>
                  <a:pt x="530466" y="370840"/>
                </a:lnTo>
                <a:close/>
              </a:path>
              <a:path w="1205864" h="724535">
                <a:moveTo>
                  <a:pt x="567639" y="309880"/>
                </a:moveTo>
                <a:lnTo>
                  <a:pt x="557250" y="327660"/>
                </a:lnTo>
                <a:lnTo>
                  <a:pt x="627418" y="368300"/>
                </a:lnTo>
                <a:lnTo>
                  <a:pt x="602183" y="411480"/>
                </a:lnTo>
                <a:lnTo>
                  <a:pt x="627663" y="411480"/>
                </a:lnTo>
                <a:lnTo>
                  <a:pt x="656907" y="360680"/>
                </a:lnTo>
                <a:lnTo>
                  <a:pt x="567639" y="309880"/>
                </a:lnTo>
                <a:close/>
              </a:path>
              <a:path w="1205864" h="724535">
                <a:moveTo>
                  <a:pt x="408851" y="326390"/>
                </a:moveTo>
                <a:lnTo>
                  <a:pt x="412838" y="349250"/>
                </a:lnTo>
                <a:lnTo>
                  <a:pt x="435821" y="349250"/>
                </a:lnTo>
                <a:lnTo>
                  <a:pt x="473565" y="331470"/>
                </a:lnTo>
                <a:lnTo>
                  <a:pt x="477155" y="327660"/>
                </a:lnTo>
                <a:lnTo>
                  <a:pt x="418428" y="327660"/>
                </a:lnTo>
                <a:lnTo>
                  <a:pt x="408851" y="326390"/>
                </a:lnTo>
                <a:close/>
              </a:path>
              <a:path w="1205864" h="724535">
                <a:moveTo>
                  <a:pt x="529615" y="314960"/>
                </a:moveTo>
                <a:lnTo>
                  <a:pt x="487070" y="314960"/>
                </a:lnTo>
                <a:lnTo>
                  <a:pt x="525259" y="337820"/>
                </a:lnTo>
                <a:lnTo>
                  <a:pt x="536244" y="318770"/>
                </a:lnTo>
                <a:lnTo>
                  <a:pt x="529615" y="314960"/>
                </a:lnTo>
                <a:close/>
              </a:path>
              <a:path w="1205864" h="724535">
                <a:moveTo>
                  <a:pt x="384581" y="307340"/>
                </a:moveTo>
                <a:lnTo>
                  <a:pt x="362966" y="307340"/>
                </a:lnTo>
                <a:lnTo>
                  <a:pt x="364274" y="316230"/>
                </a:lnTo>
                <a:lnTo>
                  <a:pt x="366306" y="322580"/>
                </a:lnTo>
                <a:lnTo>
                  <a:pt x="369049" y="327660"/>
                </a:lnTo>
                <a:lnTo>
                  <a:pt x="389382" y="317500"/>
                </a:lnTo>
                <a:lnTo>
                  <a:pt x="384581" y="307340"/>
                </a:lnTo>
                <a:close/>
              </a:path>
              <a:path w="1205864" h="724535">
                <a:moveTo>
                  <a:pt x="434594" y="260350"/>
                </a:moveTo>
                <a:lnTo>
                  <a:pt x="423900" y="278130"/>
                </a:lnTo>
                <a:lnTo>
                  <a:pt x="467245" y="303530"/>
                </a:lnTo>
                <a:lnTo>
                  <a:pt x="461892" y="311150"/>
                </a:lnTo>
                <a:lnTo>
                  <a:pt x="427097" y="327660"/>
                </a:lnTo>
                <a:lnTo>
                  <a:pt x="477155" y="327660"/>
                </a:lnTo>
                <a:lnTo>
                  <a:pt x="480745" y="323850"/>
                </a:lnTo>
                <a:lnTo>
                  <a:pt x="487070" y="314960"/>
                </a:lnTo>
                <a:lnTo>
                  <a:pt x="529615" y="314960"/>
                </a:lnTo>
                <a:lnTo>
                  <a:pt x="434594" y="260350"/>
                </a:lnTo>
                <a:close/>
              </a:path>
              <a:path w="1205864" h="724535">
                <a:moveTo>
                  <a:pt x="386321" y="293370"/>
                </a:moveTo>
                <a:lnTo>
                  <a:pt x="342188" y="293370"/>
                </a:lnTo>
                <a:lnTo>
                  <a:pt x="342646" y="313690"/>
                </a:lnTo>
                <a:lnTo>
                  <a:pt x="344766" y="313690"/>
                </a:lnTo>
                <a:lnTo>
                  <a:pt x="348907" y="312420"/>
                </a:lnTo>
                <a:lnTo>
                  <a:pt x="355066" y="311150"/>
                </a:lnTo>
                <a:lnTo>
                  <a:pt x="359054" y="309880"/>
                </a:lnTo>
                <a:lnTo>
                  <a:pt x="361696" y="308610"/>
                </a:lnTo>
                <a:lnTo>
                  <a:pt x="362966" y="307340"/>
                </a:lnTo>
                <a:lnTo>
                  <a:pt x="384581" y="307340"/>
                </a:lnTo>
                <a:lnTo>
                  <a:pt x="381965" y="300990"/>
                </a:lnTo>
                <a:lnTo>
                  <a:pt x="381546" y="295910"/>
                </a:lnTo>
                <a:lnTo>
                  <a:pt x="386321" y="293370"/>
                </a:lnTo>
                <a:close/>
              </a:path>
              <a:path w="1205864" h="724535">
                <a:moveTo>
                  <a:pt x="546735" y="289560"/>
                </a:moveTo>
                <a:lnTo>
                  <a:pt x="535432" y="290830"/>
                </a:lnTo>
                <a:lnTo>
                  <a:pt x="538340" y="309880"/>
                </a:lnTo>
                <a:lnTo>
                  <a:pt x="549935" y="307340"/>
                </a:lnTo>
                <a:lnTo>
                  <a:pt x="546735" y="289560"/>
                </a:lnTo>
                <a:close/>
              </a:path>
              <a:path w="1205864" h="724535">
                <a:moveTo>
                  <a:pt x="383133" y="181610"/>
                </a:moveTo>
                <a:lnTo>
                  <a:pt x="316636" y="297180"/>
                </a:lnTo>
                <a:lnTo>
                  <a:pt x="334175" y="307340"/>
                </a:lnTo>
                <a:lnTo>
                  <a:pt x="342188" y="293370"/>
                </a:lnTo>
                <a:lnTo>
                  <a:pt x="386321" y="293370"/>
                </a:lnTo>
                <a:lnTo>
                  <a:pt x="387778" y="292100"/>
                </a:lnTo>
                <a:lnTo>
                  <a:pt x="345795" y="292100"/>
                </a:lnTo>
                <a:lnTo>
                  <a:pt x="343674" y="290830"/>
                </a:lnTo>
                <a:lnTo>
                  <a:pt x="364451" y="255270"/>
                </a:lnTo>
                <a:lnTo>
                  <a:pt x="416737" y="255270"/>
                </a:lnTo>
                <a:lnTo>
                  <a:pt x="377520" y="232410"/>
                </a:lnTo>
                <a:lnTo>
                  <a:pt x="391464" y="208280"/>
                </a:lnTo>
                <a:lnTo>
                  <a:pt x="428077" y="208280"/>
                </a:lnTo>
                <a:lnTo>
                  <a:pt x="383133" y="181610"/>
                </a:lnTo>
                <a:close/>
              </a:path>
              <a:path w="1205864" h="724535">
                <a:moveTo>
                  <a:pt x="560349" y="279400"/>
                </a:moveTo>
                <a:lnTo>
                  <a:pt x="549046" y="281940"/>
                </a:lnTo>
                <a:lnTo>
                  <a:pt x="551726" y="299720"/>
                </a:lnTo>
                <a:lnTo>
                  <a:pt x="563549" y="298450"/>
                </a:lnTo>
                <a:lnTo>
                  <a:pt x="560349" y="279400"/>
                </a:lnTo>
                <a:close/>
              </a:path>
              <a:path w="1205864" h="724535">
                <a:moveTo>
                  <a:pt x="465518" y="237490"/>
                </a:moveTo>
                <a:lnTo>
                  <a:pt x="455129" y="255270"/>
                </a:lnTo>
                <a:lnTo>
                  <a:pt x="529945" y="298450"/>
                </a:lnTo>
                <a:lnTo>
                  <a:pt x="540346" y="280670"/>
                </a:lnTo>
                <a:lnTo>
                  <a:pt x="465518" y="237490"/>
                </a:lnTo>
                <a:close/>
              </a:path>
              <a:path w="1205864" h="724535">
                <a:moveTo>
                  <a:pt x="416737" y="255270"/>
                </a:moveTo>
                <a:lnTo>
                  <a:pt x="364451" y="255270"/>
                </a:lnTo>
                <a:lnTo>
                  <a:pt x="362966" y="259080"/>
                </a:lnTo>
                <a:lnTo>
                  <a:pt x="361848" y="265430"/>
                </a:lnTo>
                <a:lnTo>
                  <a:pt x="361086" y="271780"/>
                </a:lnTo>
                <a:lnTo>
                  <a:pt x="360121" y="279400"/>
                </a:lnTo>
                <a:lnTo>
                  <a:pt x="359841" y="284480"/>
                </a:lnTo>
                <a:lnTo>
                  <a:pt x="360222" y="285750"/>
                </a:lnTo>
                <a:lnTo>
                  <a:pt x="359092" y="287020"/>
                </a:lnTo>
                <a:lnTo>
                  <a:pt x="356628" y="288290"/>
                </a:lnTo>
                <a:lnTo>
                  <a:pt x="352831" y="289560"/>
                </a:lnTo>
                <a:lnTo>
                  <a:pt x="348843" y="290830"/>
                </a:lnTo>
                <a:lnTo>
                  <a:pt x="345795" y="292100"/>
                </a:lnTo>
                <a:lnTo>
                  <a:pt x="387778" y="292100"/>
                </a:lnTo>
                <a:lnTo>
                  <a:pt x="392150" y="288290"/>
                </a:lnTo>
                <a:lnTo>
                  <a:pt x="399008" y="279400"/>
                </a:lnTo>
                <a:lnTo>
                  <a:pt x="403980" y="274320"/>
                </a:lnTo>
                <a:lnTo>
                  <a:pt x="404903" y="273050"/>
                </a:lnTo>
                <a:lnTo>
                  <a:pt x="379387" y="273050"/>
                </a:lnTo>
                <a:lnTo>
                  <a:pt x="379450" y="269240"/>
                </a:lnTo>
                <a:lnTo>
                  <a:pt x="380644" y="264160"/>
                </a:lnTo>
                <a:lnTo>
                  <a:pt x="382981" y="257810"/>
                </a:lnTo>
                <a:lnTo>
                  <a:pt x="415180" y="257810"/>
                </a:lnTo>
                <a:lnTo>
                  <a:pt x="416737" y="255270"/>
                </a:lnTo>
                <a:close/>
              </a:path>
              <a:path w="1205864" h="724535">
                <a:moveTo>
                  <a:pt x="282270" y="228600"/>
                </a:moveTo>
                <a:lnTo>
                  <a:pt x="273964" y="242570"/>
                </a:lnTo>
                <a:lnTo>
                  <a:pt x="292544" y="254000"/>
                </a:lnTo>
                <a:lnTo>
                  <a:pt x="279768" y="275590"/>
                </a:lnTo>
                <a:lnTo>
                  <a:pt x="297840" y="285750"/>
                </a:lnTo>
                <a:lnTo>
                  <a:pt x="310603" y="264160"/>
                </a:lnTo>
                <a:lnTo>
                  <a:pt x="329066" y="264160"/>
                </a:lnTo>
                <a:lnTo>
                  <a:pt x="332841" y="257810"/>
                </a:lnTo>
                <a:lnTo>
                  <a:pt x="318909" y="248920"/>
                </a:lnTo>
                <a:lnTo>
                  <a:pt x="323659" y="241300"/>
                </a:lnTo>
                <a:lnTo>
                  <a:pt x="346430" y="241300"/>
                </a:lnTo>
                <a:lnTo>
                  <a:pt x="347865" y="238760"/>
                </a:lnTo>
                <a:lnTo>
                  <a:pt x="300850" y="238760"/>
                </a:lnTo>
                <a:lnTo>
                  <a:pt x="282270" y="228600"/>
                </a:lnTo>
                <a:close/>
              </a:path>
              <a:path w="1205864" h="724535">
                <a:moveTo>
                  <a:pt x="415180" y="257810"/>
                </a:moveTo>
                <a:lnTo>
                  <a:pt x="382981" y="257810"/>
                </a:lnTo>
                <a:lnTo>
                  <a:pt x="390207" y="261620"/>
                </a:lnTo>
                <a:lnTo>
                  <a:pt x="387045" y="266700"/>
                </a:lnTo>
                <a:lnTo>
                  <a:pt x="383438" y="270510"/>
                </a:lnTo>
                <a:lnTo>
                  <a:pt x="379387" y="273050"/>
                </a:lnTo>
                <a:lnTo>
                  <a:pt x="404903" y="273050"/>
                </a:lnTo>
                <a:lnTo>
                  <a:pt x="408592" y="267970"/>
                </a:lnTo>
                <a:lnTo>
                  <a:pt x="412844" y="261620"/>
                </a:lnTo>
                <a:lnTo>
                  <a:pt x="415180" y="257810"/>
                </a:lnTo>
                <a:close/>
              </a:path>
              <a:path w="1205864" h="724535">
                <a:moveTo>
                  <a:pt x="329066" y="264160"/>
                </a:moveTo>
                <a:lnTo>
                  <a:pt x="310603" y="264160"/>
                </a:lnTo>
                <a:lnTo>
                  <a:pt x="324535" y="271780"/>
                </a:lnTo>
                <a:lnTo>
                  <a:pt x="329066" y="264160"/>
                </a:lnTo>
                <a:close/>
              </a:path>
              <a:path w="1205864" h="724535">
                <a:moveTo>
                  <a:pt x="346430" y="241300"/>
                </a:moveTo>
                <a:lnTo>
                  <a:pt x="323659" y="241300"/>
                </a:lnTo>
                <a:lnTo>
                  <a:pt x="340690" y="251460"/>
                </a:lnTo>
                <a:lnTo>
                  <a:pt x="346430" y="241300"/>
                </a:lnTo>
                <a:close/>
              </a:path>
              <a:path w="1205864" h="724535">
                <a:moveTo>
                  <a:pt x="397573" y="218440"/>
                </a:moveTo>
                <a:lnTo>
                  <a:pt x="393090" y="234950"/>
                </a:lnTo>
                <a:lnTo>
                  <a:pt x="416648" y="248920"/>
                </a:lnTo>
                <a:lnTo>
                  <a:pt x="422719" y="246380"/>
                </a:lnTo>
                <a:lnTo>
                  <a:pt x="435610" y="224790"/>
                </a:lnTo>
                <a:lnTo>
                  <a:pt x="409041" y="224790"/>
                </a:lnTo>
                <a:lnTo>
                  <a:pt x="406349" y="223520"/>
                </a:lnTo>
                <a:lnTo>
                  <a:pt x="397573" y="218440"/>
                </a:lnTo>
                <a:close/>
              </a:path>
              <a:path w="1205864" h="724535">
                <a:moveTo>
                  <a:pt x="214668" y="217170"/>
                </a:moveTo>
                <a:lnTo>
                  <a:pt x="208788" y="236220"/>
                </a:lnTo>
                <a:lnTo>
                  <a:pt x="222719" y="243840"/>
                </a:lnTo>
                <a:lnTo>
                  <a:pt x="229032" y="246380"/>
                </a:lnTo>
                <a:lnTo>
                  <a:pt x="234559" y="246380"/>
                </a:lnTo>
                <a:lnTo>
                  <a:pt x="239300" y="243840"/>
                </a:lnTo>
                <a:lnTo>
                  <a:pt x="243255" y="238760"/>
                </a:lnTo>
                <a:lnTo>
                  <a:pt x="251293" y="224790"/>
                </a:lnTo>
                <a:lnTo>
                  <a:pt x="227177" y="224790"/>
                </a:lnTo>
                <a:lnTo>
                  <a:pt x="224472" y="222250"/>
                </a:lnTo>
                <a:lnTo>
                  <a:pt x="214668" y="217170"/>
                </a:lnTo>
                <a:close/>
              </a:path>
              <a:path w="1205864" h="724535">
                <a:moveTo>
                  <a:pt x="293573" y="204470"/>
                </a:moveTo>
                <a:lnTo>
                  <a:pt x="284962" y="218440"/>
                </a:lnTo>
                <a:lnTo>
                  <a:pt x="305600" y="231140"/>
                </a:lnTo>
                <a:lnTo>
                  <a:pt x="300850" y="238760"/>
                </a:lnTo>
                <a:lnTo>
                  <a:pt x="347865" y="238760"/>
                </a:lnTo>
                <a:lnTo>
                  <a:pt x="349300" y="236220"/>
                </a:lnTo>
                <a:lnTo>
                  <a:pt x="343103" y="232410"/>
                </a:lnTo>
                <a:lnTo>
                  <a:pt x="351624" y="223520"/>
                </a:lnTo>
                <a:lnTo>
                  <a:pt x="326593" y="223520"/>
                </a:lnTo>
                <a:lnTo>
                  <a:pt x="319887" y="219710"/>
                </a:lnTo>
                <a:lnTo>
                  <a:pt x="323793" y="209550"/>
                </a:lnTo>
                <a:lnTo>
                  <a:pt x="303377" y="209550"/>
                </a:lnTo>
                <a:lnTo>
                  <a:pt x="293573" y="204470"/>
                </a:lnTo>
                <a:close/>
              </a:path>
              <a:path w="1205864" h="724535">
                <a:moveTo>
                  <a:pt x="359457" y="208280"/>
                </a:moveTo>
                <a:lnTo>
                  <a:pt x="324281" y="208280"/>
                </a:lnTo>
                <a:lnTo>
                  <a:pt x="334086" y="213360"/>
                </a:lnTo>
                <a:lnTo>
                  <a:pt x="326593" y="223520"/>
                </a:lnTo>
                <a:lnTo>
                  <a:pt x="351624" y="223520"/>
                </a:lnTo>
                <a:lnTo>
                  <a:pt x="355231" y="226060"/>
                </a:lnTo>
                <a:lnTo>
                  <a:pt x="363842" y="210820"/>
                </a:lnTo>
                <a:lnTo>
                  <a:pt x="359457" y="208280"/>
                </a:lnTo>
                <a:close/>
              </a:path>
              <a:path w="1205864" h="724535">
                <a:moveTo>
                  <a:pt x="206743" y="152400"/>
                </a:moveTo>
                <a:lnTo>
                  <a:pt x="171119" y="213360"/>
                </a:lnTo>
                <a:lnTo>
                  <a:pt x="189179" y="224790"/>
                </a:lnTo>
                <a:lnTo>
                  <a:pt x="201345" y="203200"/>
                </a:lnTo>
                <a:lnTo>
                  <a:pt x="225389" y="203200"/>
                </a:lnTo>
                <a:lnTo>
                  <a:pt x="207289" y="193040"/>
                </a:lnTo>
                <a:lnTo>
                  <a:pt x="209664" y="189230"/>
                </a:lnTo>
                <a:lnTo>
                  <a:pt x="234503" y="189230"/>
                </a:lnTo>
                <a:lnTo>
                  <a:pt x="215595" y="177800"/>
                </a:lnTo>
                <a:lnTo>
                  <a:pt x="217970" y="173990"/>
                </a:lnTo>
                <a:lnTo>
                  <a:pt x="244853" y="173990"/>
                </a:lnTo>
                <a:lnTo>
                  <a:pt x="206743" y="152400"/>
                </a:lnTo>
                <a:close/>
              </a:path>
              <a:path w="1205864" h="724535">
                <a:moveTo>
                  <a:pt x="225389" y="203200"/>
                </a:moveTo>
                <a:lnTo>
                  <a:pt x="201345" y="203200"/>
                </a:lnTo>
                <a:lnTo>
                  <a:pt x="230759" y="219710"/>
                </a:lnTo>
                <a:lnTo>
                  <a:pt x="228981" y="224790"/>
                </a:lnTo>
                <a:lnTo>
                  <a:pt x="251293" y="224790"/>
                </a:lnTo>
                <a:lnTo>
                  <a:pt x="260062" y="209550"/>
                </a:lnTo>
                <a:lnTo>
                  <a:pt x="236702" y="209550"/>
                </a:lnTo>
                <a:lnTo>
                  <a:pt x="225389" y="203200"/>
                </a:lnTo>
                <a:close/>
              </a:path>
              <a:path w="1205864" h="724535">
                <a:moveTo>
                  <a:pt x="428077" y="208280"/>
                </a:moveTo>
                <a:lnTo>
                  <a:pt x="391464" y="208280"/>
                </a:lnTo>
                <a:lnTo>
                  <a:pt x="412623" y="220980"/>
                </a:lnTo>
                <a:lnTo>
                  <a:pt x="412038" y="220980"/>
                </a:lnTo>
                <a:lnTo>
                  <a:pt x="410946" y="224790"/>
                </a:lnTo>
                <a:lnTo>
                  <a:pt x="435610" y="224790"/>
                </a:lnTo>
                <a:lnTo>
                  <a:pt x="440918" y="215900"/>
                </a:lnTo>
                <a:lnTo>
                  <a:pt x="428077" y="208280"/>
                </a:lnTo>
                <a:close/>
              </a:path>
              <a:path w="1205864" h="724535">
                <a:moveTo>
                  <a:pt x="234503" y="189230"/>
                </a:moveTo>
                <a:lnTo>
                  <a:pt x="209664" y="189230"/>
                </a:lnTo>
                <a:lnTo>
                  <a:pt x="239077" y="205740"/>
                </a:lnTo>
                <a:lnTo>
                  <a:pt x="236702" y="209550"/>
                </a:lnTo>
                <a:lnTo>
                  <a:pt x="260062" y="209550"/>
                </a:lnTo>
                <a:lnTo>
                  <a:pt x="268100" y="195580"/>
                </a:lnTo>
                <a:lnTo>
                  <a:pt x="245008" y="195580"/>
                </a:lnTo>
                <a:lnTo>
                  <a:pt x="234503" y="189230"/>
                </a:lnTo>
                <a:close/>
              </a:path>
              <a:path w="1205864" h="724535">
                <a:moveTo>
                  <a:pt x="309664" y="179070"/>
                </a:moveTo>
                <a:lnTo>
                  <a:pt x="301053" y="194310"/>
                </a:lnTo>
                <a:lnTo>
                  <a:pt x="307759" y="198120"/>
                </a:lnTo>
                <a:lnTo>
                  <a:pt x="303377" y="209550"/>
                </a:lnTo>
                <a:lnTo>
                  <a:pt x="323793" y="209550"/>
                </a:lnTo>
                <a:lnTo>
                  <a:pt x="324281" y="208280"/>
                </a:lnTo>
                <a:lnTo>
                  <a:pt x="359457" y="208280"/>
                </a:lnTo>
                <a:lnTo>
                  <a:pt x="346303" y="200660"/>
                </a:lnTo>
                <a:lnTo>
                  <a:pt x="350456" y="193040"/>
                </a:lnTo>
                <a:lnTo>
                  <a:pt x="369189" y="193040"/>
                </a:lnTo>
                <a:lnTo>
                  <a:pt x="370560" y="190500"/>
                </a:lnTo>
                <a:lnTo>
                  <a:pt x="328764" y="190500"/>
                </a:lnTo>
                <a:lnTo>
                  <a:pt x="309664" y="179070"/>
                </a:lnTo>
                <a:close/>
              </a:path>
              <a:path w="1205864" h="724535">
                <a:moveTo>
                  <a:pt x="209626" y="74930"/>
                </a:moveTo>
                <a:lnTo>
                  <a:pt x="140449" y="195580"/>
                </a:lnTo>
                <a:lnTo>
                  <a:pt x="158508" y="205740"/>
                </a:lnTo>
                <a:lnTo>
                  <a:pt x="206311" y="123190"/>
                </a:lnTo>
                <a:lnTo>
                  <a:pt x="220034" y="123190"/>
                </a:lnTo>
                <a:lnTo>
                  <a:pt x="220497" y="116840"/>
                </a:lnTo>
                <a:lnTo>
                  <a:pt x="210464" y="115570"/>
                </a:lnTo>
                <a:lnTo>
                  <a:pt x="227685" y="86360"/>
                </a:lnTo>
                <a:lnTo>
                  <a:pt x="209626" y="74930"/>
                </a:lnTo>
                <a:close/>
              </a:path>
              <a:path w="1205864" h="724535">
                <a:moveTo>
                  <a:pt x="369189" y="193040"/>
                </a:moveTo>
                <a:lnTo>
                  <a:pt x="350456" y="193040"/>
                </a:lnTo>
                <a:lnTo>
                  <a:pt x="364388" y="201930"/>
                </a:lnTo>
                <a:lnTo>
                  <a:pt x="369189" y="193040"/>
                </a:lnTo>
                <a:close/>
              </a:path>
              <a:path w="1205864" h="724535">
                <a:moveTo>
                  <a:pt x="244853" y="173990"/>
                </a:moveTo>
                <a:lnTo>
                  <a:pt x="217970" y="173990"/>
                </a:lnTo>
                <a:lnTo>
                  <a:pt x="247383" y="191770"/>
                </a:lnTo>
                <a:lnTo>
                  <a:pt x="245008" y="195580"/>
                </a:lnTo>
                <a:lnTo>
                  <a:pt x="268100" y="195580"/>
                </a:lnTo>
                <a:lnTo>
                  <a:pt x="271754" y="189230"/>
                </a:lnTo>
                <a:lnTo>
                  <a:pt x="244853" y="173990"/>
                </a:lnTo>
                <a:close/>
              </a:path>
              <a:path w="1205864" h="724535">
                <a:moveTo>
                  <a:pt x="220034" y="123190"/>
                </a:moveTo>
                <a:lnTo>
                  <a:pt x="206311" y="123190"/>
                </a:lnTo>
                <a:lnTo>
                  <a:pt x="204279" y="134620"/>
                </a:lnTo>
                <a:lnTo>
                  <a:pt x="200126" y="142240"/>
                </a:lnTo>
                <a:lnTo>
                  <a:pt x="284238" y="190500"/>
                </a:lnTo>
                <a:lnTo>
                  <a:pt x="291947" y="176530"/>
                </a:lnTo>
                <a:lnTo>
                  <a:pt x="258927" y="157480"/>
                </a:lnTo>
                <a:lnTo>
                  <a:pt x="260705" y="154940"/>
                </a:lnTo>
                <a:lnTo>
                  <a:pt x="289408" y="154940"/>
                </a:lnTo>
                <a:lnTo>
                  <a:pt x="276461" y="147320"/>
                </a:lnTo>
                <a:lnTo>
                  <a:pt x="240868" y="147320"/>
                </a:lnTo>
                <a:lnTo>
                  <a:pt x="219202" y="134620"/>
                </a:lnTo>
                <a:lnTo>
                  <a:pt x="220034" y="123190"/>
                </a:lnTo>
                <a:close/>
              </a:path>
              <a:path w="1205864" h="724535">
                <a:moveTo>
                  <a:pt x="325831" y="158750"/>
                </a:moveTo>
                <a:lnTo>
                  <a:pt x="316915" y="173990"/>
                </a:lnTo>
                <a:lnTo>
                  <a:pt x="332917" y="182880"/>
                </a:lnTo>
                <a:lnTo>
                  <a:pt x="328764" y="190500"/>
                </a:lnTo>
                <a:lnTo>
                  <a:pt x="370560" y="190500"/>
                </a:lnTo>
                <a:lnTo>
                  <a:pt x="373303" y="185420"/>
                </a:lnTo>
                <a:lnTo>
                  <a:pt x="359359" y="177800"/>
                </a:lnTo>
                <a:lnTo>
                  <a:pt x="365432" y="167640"/>
                </a:lnTo>
                <a:lnTo>
                  <a:pt x="341820" y="167640"/>
                </a:lnTo>
                <a:lnTo>
                  <a:pt x="325831" y="158750"/>
                </a:lnTo>
                <a:close/>
              </a:path>
              <a:path w="1205864" h="724535">
                <a:moveTo>
                  <a:pt x="102767" y="143510"/>
                </a:moveTo>
                <a:lnTo>
                  <a:pt x="63741" y="143510"/>
                </a:lnTo>
                <a:lnTo>
                  <a:pt x="95211" y="162560"/>
                </a:lnTo>
                <a:lnTo>
                  <a:pt x="91655" y="167640"/>
                </a:lnTo>
                <a:lnTo>
                  <a:pt x="109715" y="179070"/>
                </a:lnTo>
                <a:lnTo>
                  <a:pt x="129201" y="144780"/>
                </a:lnTo>
                <a:lnTo>
                  <a:pt x="105016" y="144780"/>
                </a:lnTo>
                <a:lnTo>
                  <a:pt x="102767" y="143510"/>
                </a:lnTo>
                <a:close/>
              </a:path>
              <a:path w="1205864" h="724535">
                <a:moveTo>
                  <a:pt x="289408" y="154940"/>
                </a:moveTo>
                <a:lnTo>
                  <a:pt x="260705" y="154940"/>
                </a:lnTo>
                <a:lnTo>
                  <a:pt x="284441" y="168910"/>
                </a:lnTo>
                <a:lnTo>
                  <a:pt x="291566" y="156210"/>
                </a:lnTo>
                <a:lnTo>
                  <a:pt x="289408" y="154940"/>
                </a:lnTo>
                <a:close/>
              </a:path>
              <a:path w="1205864" h="724535">
                <a:moveTo>
                  <a:pt x="348653" y="156210"/>
                </a:moveTo>
                <a:lnTo>
                  <a:pt x="341820" y="167640"/>
                </a:lnTo>
                <a:lnTo>
                  <a:pt x="365432" y="167640"/>
                </a:lnTo>
                <a:lnTo>
                  <a:pt x="366191" y="166370"/>
                </a:lnTo>
                <a:lnTo>
                  <a:pt x="348653" y="156210"/>
                </a:lnTo>
                <a:close/>
              </a:path>
              <a:path w="1205864" h="724535">
                <a:moveTo>
                  <a:pt x="300454" y="139700"/>
                </a:moveTo>
                <a:lnTo>
                  <a:pt x="269316" y="139700"/>
                </a:lnTo>
                <a:lnTo>
                  <a:pt x="299758" y="157480"/>
                </a:lnTo>
                <a:lnTo>
                  <a:pt x="307479" y="143510"/>
                </a:lnTo>
                <a:lnTo>
                  <a:pt x="300454" y="139700"/>
                </a:lnTo>
                <a:close/>
              </a:path>
              <a:path w="1205864" h="724535">
                <a:moveTo>
                  <a:pt x="83972" y="67310"/>
                </a:moveTo>
                <a:lnTo>
                  <a:pt x="42113" y="139700"/>
                </a:lnTo>
                <a:lnTo>
                  <a:pt x="60172" y="149860"/>
                </a:lnTo>
                <a:lnTo>
                  <a:pt x="63741" y="143510"/>
                </a:lnTo>
                <a:lnTo>
                  <a:pt x="102767" y="143510"/>
                </a:lnTo>
                <a:lnTo>
                  <a:pt x="73533" y="127000"/>
                </a:lnTo>
                <a:lnTo>
                  <a:pt x="80060" y="115570"/>
                </a:lnTo>
                <a:lnTo>
                  <a:pt x="117949" y="115570"/>
                </a:lnTo>
                <a:lnTo>
                  <a:pt x="117754" y="114300"/>
                </a:lnTo>
                <a:lnTo>
                  <a:pt x="116928" y="110490"/>
                </a:lnTo>
                <a:lnTo>
                  <a:pt x="118757" y="109220"/>
                </a:lnTo>
                <a:lnTo>
                  <a:pt x="83629" y="109220"/>
                </a:lnTo>
                <a:lnTo>
                  <a:pt x="94310" y="90170"/>
                </a:lnTo>
                <a:lnTo>
                  <a:pt x="112776" y="90170"/>
                </a:lnTo>
                <a:lnTo>
                  <a:pt x="112191" y="87630"/>
                </a:lnTo>
                <a:lnTo>
                  <a:pt x="96100" y="87630"/>
                </a:lnTo>
                <a:lnTo>
                  <a:pt x="102031" y="77470"/>
                </a:lnTo>
                <a:lnTo>
                  <a:pt x="83972" y="67310"/>
                </a:lnTo>
                <a:close/>
              </a:path>
              <a:path w="1205864" h="724535">
                <a:moveTo>
                  <a:pt x="228104" y="119380"/>
                </a:moveTo>
                <a:lnTo>
                  <a:pt x="220979" y="132080"/>
                </a:lnTo>
                <a:lnTo>
                  <a:pt x="242646" y="144780"/>
                </a:lnTo>
                <a:lnTo>
                  <a:pt x="240868" y="147320"/>
                </a:lnTo>
                <a:lnTo>
                  <a:pt x="276461" y="147320"/>
                </a:lnTo>
                <a:lnTo>
                  <a:pt x="267830" y="142240"/>
                </a:lnTo>
                <a:lnTo>
                  <a:pt x="269316" y="139700"/>
                </a:lnTo>
                <a:lnTo>
                  <a:pt x="300454" y="139700"/>
                </a:lnTo>
                <a:lnTo>
                  <a:pt x="286404" y="132080"/>
                </a:lnTo>
                <a:lnTo>
                  <a:pt x="249770" y="132080"/>
                </a:lnTo>
                <a:lnTo>
                  <a:pt x="228104" y="119380"/>
                </a:lnTo>
                <a:close/>
              </a:path>
              <a:path w="1205864" h="724535">
                <a:moveTo>
                  <a:pt x="137140" y="130810"/>
                </a:moveTo>
                <a:lnTo>
                  <a:pt x="113322" y="130810"/>
                </a:lnTo>
                <a:lnTo>
                  <a:pt x="105016" y="144780"/>
                </a:lnTo>
                <a:lnTo>
                  <a:pt x="129201" y="144780"/>
                </a:lnTo>
                <a:lnTo>
                  <a:pt x="137140" y="130810"/>
                </a:lnTo>
                <a:close/>
              </a:path>
              <a:path w="1205864" h="724535">
                <a:moveTo>
                  <a:pt x="25971" y="105410"/>
                </a:moveTo>
                <a:lnTo>
                  <a:pt x="21551" y="127000"/>
                </a:lnTo>
                <a:lnTo>
                  <a:pt x="37033" y="135890"/>
                </a:lnTo>
                <a:lnTo>
                  <a:pt x="41910" y="134620"/>
                </a:lnTo>
                <a:lnTo>
                  <a:pt x="55664" y="110490"/>
                </a:lnTo>
                <a:lnTo>
                  <a:pt x="32804" y="110490"/>
                </a:lnTo>
                <a:lnTo>
                  <a:pt x="30099" y="107950"/>
                </a:lnTo>
                <a:lnTo>
                  <a:pt x="25971" y="105410"/>
                </a:lnTo>
                <a:close/>
              </a:path>
              <a:path w="1205864" h="724535">
                <a:moveTo>
                  <a:pt x="133515" y="95250"/>
                </a:moveTo>
                <a:lnTo>
                  <a:pt x="118668" y="121920"/>
                </a:lnTo>
                <a:lnTo>
                  <a:pt x="100203" y="121920"/>
                </a:lnTo>
                <a:lnTo>
                  <a:pt x="101523" y="127000"/>
                </a:lnTo>
                <a:lnTo>
                  <a:pt x="101777" y="132080"/>
                </a:lnTo>
                <a:lnTo>
                  <a:pt x="100977" y="135890"/>
                </a:lnTo>
                <a:lnTo>
                  <a:pt x="113322" y="130810"/>
                </a:lnTo>
                <a:lnTo>
                  <a:pt x="137140" y="130810"/>
                </a:lnTo>
                <a:lnTo>
                  <a:pt x="151574" y="105410"/>
                </a:lnTo>
                <a:lnTo>
                  <a:pt x="133515" y="95250"/>
                </a:lnTo>
                <a:close/>
              </a:path>
              <a:path w="1205864" h="724535">
                <a:moveTo>
                  <a:pt x="180098" y="96520"/>
                </a:moveTo>
                <a:lnTo>
                  <a:pt x="174526" y="106680"/>
                </a:lnTo>
                <a:lnTo>
                  <a:pt x="169086" y="114300"/>
                </a:lnTo>
                <a:lnTo>
                  <a:pt x="163777" y="120650"/>
                </a:lnTo>
                <a:lnTo>
                  <a:pt x="158597" y="127000"/>
                </a:lnTo>
                <a:lnTo>
                  <a:pt x="170611" y="135890"/>
                </a:lnTo>
                <a:lnTo>
                  <a:pt x="173790" y="132080"/>
                </a:lnTo>
                <a:lnTo>
                  <a:pt x="178223" y="125730"/>
                </a:lnTo>
                <a:lnTo>
                  <a:pt x="183911" y="116840"/>
                </a:lnTo>
                <a:lnTo>
                  <a:pt x="190855" y="104140"/>
                </a:lnTo>
                <a:lnTo>
                  <a:pt x="180098" y="96520"/>
                </a:lnTo>
                <a:close/>
              </a:path>
              <a:path w="1205864" h="724535">
                <a:moveTo>
                  <a:pt x="228536" y="99060"/>
                </a:moveTo>
                <a:lnTo>
                  <a:pt x="220814" y="111760"/>
                </a:lnTo>
                <a:lnTo>
                  <a:pt x="251256" y="129540"/>
                </a:lnTo>
                <a:lnTo>
                  <a:pt x="249770" y="132080"/>
                </a:lnTo>
                <a:lnTo>
                  <a:pt x="286404" y="132080"/>
                </a:lnTo>
                <a:lnTo>
                  <a:pt x="277037" y="127000"/>
                </a:lnTo>
                <a:lnTo>
                  <a:pt x="282384" y="116840"/>
                </a:lnTo>
                <a:lnTo>
                  <a:pt x="280127" y="115570"/>
                </a:lnTo>
                <a:lnTo>
                  <a:pt x="258978" y="115570"/>
                </a:lnTo>
                <a:lnTo>
                  <a:pt x="228536" y="99060"/>
                </a:lnTo>
                <a:close/>
              </a:path>
              <a:path w="1205864" h="724535">
                <a:moveTo>
                  <a:pt x="117949" y="115570"/>
                </a:moveTo>
                <a:lnTo>
                  <a:pt x="80060" y="115570"/>
                </a:lnTo>
                <a:lnTo>
                  <a:pt x="84747" y="130810"/>
                </a:lnTo>
                <a:lnTo>
                  <a:pt x="86372" y="130810"/>
                </a:lnTo>
                <a:lnTo>
                  <a:pt x="89204" y="129540"/>
                </a:lnTo>
                <a:lnTo>
                  <a:pt x="97294" y="124460"/>
                </a:lnTo>
                <a:lnTo>
                  <a:pt x="99606" y="123190"/>
                </a:lnTo>
                <a:lnTo>
                  <a:pt x="100203" y="121920"/>
                </a:lnTo>
                <a:lnTo>
                  <a:pt x="118668" y="121920"/>
                </a:lnTo>
                <a:lnTo>
                  <a:pt x="118338" y="118110"/>
                </a:lnTo>
                <a:lnTo>
                  <a:pt x="117949" y="115570"/>
                </a:lnTo>
                <a:close/>
              </a:path>
              <a:path w="1205864" h="724535">
                <a:moveTo>
                  <a:pt x="67627" y="0"/>
                </a:moveTo>
                <a:lnTo>
                  <a:pt x="27254" y="69850"/>
                </a:lnTo>
                <a:lnTo>
                  <a:pt x="0" y="97790"/>
                </a:lnTo>
                <a:lnTo>
                  <a:pt x="7543" y="119380"/>
                </a:lnTo>
                <a:lnTo>
                  <a:pt x="41694" y="82550"/>
                </a:lnTo>
                <a:lnTo>
                  <a:pt x="71589" y="82550"/>
                </a:lnTo>
                <a:lnTo>
                  <a:pt x="78105" y="71120"/>
                </a:lnTo>
                <a:lnTo>
                  <a:pt x="56273" y="71120"/>
                </a:lnTo>
                <a:lnTo>
                  <a:pt x="51117" y="68580"/>
                </a:lnTo>
                <a:lnTo>
                  <a:pt x="58826" y="54610"/>
                </a:lnTo>
                <a:lnTo>
                  <a:pt x="87515" y="54610"/>
                </a:lnTo>
                <a:lnTo>
                  <a:pt x="94754" y="41910"/>
                </a:lnTo>
                <a:lnTo>
                  <a:pt x="72898" y="41910"/>
                </a:lnTo>
                <a:lnTo>
                  <a:pt x="67741" y="39370"/>
                </a:lnTo>
                <a:lnTo>
                  <a:pt x="74866" y="26670"/>
                </a:lnTo>
                <a:lnTo>
                  <a:pt x="103441" y="26670"/>
                </a:lnTo>
                <a:lnTo>
                  <a:pt x="106337" y="21590"/>
                </a:lnTo>
                <a:lnTo>
                  <a:pt x="67627" y="0"/>
                </a:lnTo>
                <a:close/>
              </a:path>
              <a:path w="1205864" h="724535">
                <a:moveTo>
                  <a:pt x="264325" y="106680"/>
                </a:moveTo>
                <a:lnTo>
                  <a:pt x="258978" y="115570"/>
                </a:lnTo>
                <a:lnTo>
                  <a:pt x="280127" y="115570"/>
                </a:lnTo>
                <a:lnTo>
                  <a:pt x="264325" y="106680"/>
                </a:lnTo>
                <a:close/>
              </a:path>
              <a:path w="1205864" h="724535">
                <a:moveTo>
                  <a:pt x="71589" y="82550"/>
                </a:moveTo>
                <a:lnTo>
                  <a:pt x="41694" y="82550"/>
                </a:lnTo>
                <a:lnTo>
                  <a:pt x="47371" y="86360"/>
                </a:lnTo>
                <a:lnTo>
                  <a:pt x="35788" y="106680"/>
                </a:lnTo>
                <a:lnTo>
                  <a:pt x="34696" y="110490"/>
                </a:lnTo>
                <a:lnTo>
                  <a:pt x="55664" y="110490"/>
                </a:lnTo>
                <a:lnTo>
                  <a:pt x="71589" y="82550"/>
                </a:lnTo>
                <a:close/>
              </a:path>
              <a:path w="1205864" h="724535">
                <a:moveTo>
                  <a:pt x="124409" y="77470"/>
                </a:moveTo>
                <a:lnTo>
                  <a:pt x="119761" y="83820"/>
                </a:lnTo>
                <a:lnTo>
                  <a:pt x="115887" y="88900"/>
                </a:lnTo>
                <a:lnTo>
                  <a:pt x="112776" y="90170"/>
                </a:lnTo>
                <a:lnTo>
                  <a:pt x="94310" y="90170"/>
                </a:lnTo>
                <a:lnTo>
                  <a:pt x="95783" y="92710"/>
                </a:lnTo>
                <a:lnTo>
                  <a:pt x="96634" y="96520"/>
                </a:lnTo>
                <a:lnTo>
                  <a:pt x="96862" y="101600"/>
                </a:lnTo>
                <a:lnTo>
                  <a:pt x="95732" y="102870"/>
                </a:lnTo>
                <a:lnTo>
                  <a:pt x="93776" y="104140"/>
                </a:lnTo>
                <a:lnTo>
                  <a:pt x="91020" y="106680"/>
                </a:lnTo>
                <a:lnTo>
                  <a:pt x="87718" y="107950"/>
                </a:lnTo>
                <a:lnTo>
                  <a:pt x="85255" y="109220"/>
                </a:lnTo>
                <a:lnTo>
                  <a:pt x="118757" y="109220"/>
                </a:lnTo>
                <a:lnTo>
                  <a:pt x="121932" y="106680"/>
                </a:lnTo>
                <a:lnTo>
                  <a:pt x="126479" y="101600"/>
                </a:lnTo>
                <a:lnTo>
                  <a:pt x="131216" y="96520"/>
                </a:lnTo>
                <a:lnTo>
                  <a:pt x="134277" y="92710"/>
                </a:lnTo>
                <a:lnTo>
                  <a:pt x="135661" y="90170"/>
                </a:lnTo>
                <a:lnTo>
                  <a:pt x="124409" y="77470"/>
                </a:lnTo>
                <a:close/>
              </a:path>
              <a:path w="1205864" h="724535">
                <a:moveTo>
                  <a:pt x="131533" y="38100"/>
                </a:moveTo>
                <a:lnTo>
                  <a:pt x="131533" y="40640"/>
                </a:lnTo>
                <a:lnTo>
                  <a:pt x="129768" y="46990"/>
                </a:lnTo>
                <a:lnTo>
                  <a:pt x="126238" y="55880"/>
                </a:lnTo>
                <a:lnTo>
                  <a:pt x="123520" y="62230"/>
                </a:lnTo>
                <a:lnTo>
                  <a:pt x="121183" y="67310"/>
                </a:lnTo>
                <a:lnTo>
                  <a:pt x="119265" y="69850"/>
                </a:lnTo>
                <a:lnTo>
                  <a:pt x="135712" y="76200"/>
                </a:lnTo>
                <a:lnTo>
                  <a:pt x="131051" y="78740"/>
                </a:lnTo>
                <a:lnTo>
                  <a:pt x="145326" y="93980"/>
                </a:lnTo>
                <a:lnTo>
                  <a:pt x="150202" y="92710"/>
                </a:lnTo>
                <a:lnTo>
                  <a:pt x="155829" y="88900"/>
                </a:lnTo>
                <a:lnTo>
                  <a:pt x="162191" y="83820"/>
                </a:lnTo>
                <a:lnTo>
                  <a:pt x="168910" y="78740"/>
                </a:lnTo>
                <a:lnTo>
                  <a:pt x="172662" y="74930"/>
                </a:lnTo>
                <a:lnTo>
                  <a:pt x="137922" y="74930"/>
                </a:lnTo>
                <a:lnTo>
                  <a:pt x="139319" y="72390"/>
                </a:lnTo>
                <a:lnTo>
                  <a:pt x="141465" y="67310"/>
                </a:lnTo>
                <a:lnTo>
                  <a:pt x="147320" y="52070"/>
                </a:lnTo>
                <a:lnTo>
                  <a:pt x="149059" y="46990"/>
                </a:lnTo>
                <a:lnTo>
                  <a:pt x="149618" y="43180"/>
                </a:lnTo>
                <a:lnTo>
                  <a:pt x="131533" y="38100"/>
                </a:lnTo>
                <a:close/>
              </a:path>
              <a:path w="1205864" h="724535">
                <a:moveTo>
                  <a:pt x="110667" y="80010"/>
                </a:moveTo>
                <a:lnTo>
                  <a:pt x="96100" y="87630"/>
                </a:lnTo>
                <a:lnTo>
                  <a:pt x="112191" y="87630"/>
                </a:lnTo>
                <a:lnTo>
                  <a:pt x="111899" y="86360"/>
                </a:lnTo>
                <a:lnTo>
                  <a:pt x="111201" y="83820"/>
                </a:lnTo>
                <a:lnTo>
                  <a:pt x="110667" y="80010"/>
                </a:lnTo>
                <a:close/>
              </a:path>
              <a:path w="1205864" h="724535">
                <a:moveTo>
                  <a:pt x="163169" y="53340"/>
                </a:moveTo>
                <a:lnTo>
                  <a:pt x="137922" y="74930"/>
                </a:lnTo>
                <a:lnTo>
                  <a:pt x="172662" y="74930"/>
                </a:lnTo>
                <a:lnTo>
                  <a:pt x="173913" y="73660"/>
                </a:lnTo>
                <a:lnTo>
                  <a:pt x="177228" y="68580"/>
                </a:lnTo>
                <a:lnTo>
                  <a:pt x="163169" y="53340"/>
                </a:lnTo>
                <a:close/>
              </a:path>
              <a:path w="1205864" h="724535">
                <a:moveTo>
                  <a:pt x="87515" y="54610"/>
                </a:moveTo>
                <a:lnTo>
                  <a:pt x="58826" y="54610"/>
                </a:lnTo>
                <a:lnTo>
                  <a:pt x="63995" y="57150"/>
                </a:lnTo>
                <a:lnTo>
                  <a:pt x="56273" y="71120"/>
                </a:lnTo>
                <a:lnTo>
                  <a:pt x="78105" y="71120"/>
                </a:lnTo>
                <a:lnTo>
                  <a:pt x="87515" y="54610"/>
                </a:lnTo>
                <a:close/>
              </a:path>
              <a:path w="1205864" h="724535">
                <a:moveTo>
                  <a:pt x="106159" y="29210"/>
                </a:moveTo>
                <a:lnTo>
                  <a:pt x="94843" y="63500"/>
                </a:lnTo>
                <a:lnTo>
                  <a:pt x="113728" y="68580"/>
                </a:lnTo>
                <a:lnTo>
                  <a:pt x="118281" y="58420"/>
                </a:lnTo>
                <a:lnTo>
                  <a:pt x="121464" y="48260"/>
                </a:lnTo>
                <a:lnTo>
                  <a:pt x="123277" y="40640"/>
                </a:lnTo>
                <a:lnTo>
                  <a:pt x="123723" y="34290"/>
                </a:lnTo>
                <a:lnTo>
                  <a:pt x="106159" y="29210"/>
                </a:lnTo>
                <a:close/>
              </a:path>
              <a:path w="1205864" h="724535">
                <a:moveTo>
                  <a:pt x="103441" y="26670"/>
                </a:moveTo>
                <a:lnTo>
                  <a:pt x="74866" y="26670"/>
                </a:lnTo>
                <a:lnTo>
                  <a:pt x="80022" y="29210"/>
                </a:lnTo>
                <a:lnTo>
                  <a:pt x="72898" y="41910"/>
                </a:lnTo>
                <a:lnTo>
                  <a:pt x="94754" y="41910"/>
                </a:lnTo>
                <a:lnTo>
                  <a:pt x="103441" y="26670"/>
                </a:lnTo>
                <a:close/>
              </a:path>
              <a:path w="1205864" h="724535">
                <a:moveTo>
                  <a:pt x="1163421" y="653738"/>
                </a:moveTo>
                <a:lnTo>
                  <a:pt x="1124038" y="653738"/>
                </a:lnTo>
                <a:lnTo>
                  <a:pt x="1156550" y="672445"/>
                </a:lnTo>
                <a:lnTo>
                  <a:pt x="1136910" y="685916"/>
                </a:lnTo>
                <a:lnTo>
                  <a:pt x="1114486" y="695123"/>
                </a:lnTo>
                <a:lnTo>
                  <a:pt x="1089279" y="700065"/>
                </a:lnTo>
                <a:lnTo>
                  <a:pt x="1061288" y="700741"/>
                </a:lnTo>
                <a:lnTo>
                  <a:pt x="1066825" y="724541"/>
                </a:lnTo>
                <a:lnTo>
                  <a:pt x="1099425" y="722345"/>
                </a:lnTo>
                <a:lnTo>
                  <a:pt x="1130398" y="713720"/>
                </a:lnTo>
                <a:lnTo>
                  <a:pt x="1159747" y="698666"/>
                </a:lnTo>
                <a:lnTo>
                  <a:pt x="1187475" y="677182"/>
                </a:lnTo>
                <a:lnTo>
                  <a:pt x="1178484" y="660469"/>
                </a:lnTo>
                <a:lnTo>
                  <a:pt x="1175118" y="660469"/>
                </a:lnTo>
                <a:lnTo>
                  <a:pt x="1163421" y="653738"/>
                </a:lnTo>
                <a:close/>
              </a:path>
              <a:path w="1205864" h="724535">
                <a:moveTo>
                  <a:pt x="1140612" y="616578"/>
                </a:moveTo>
                <a:lnTo>
                  <a:pt x="1124186" y="627815"/>
                </a:lnTo>
                <a:lnTo>
                  <a:pt x="1107028" y="636744"/>
                </a:lnTo>
                <a:lnTo>
                  <a:pt x="1089139" y="643365"/>
                </a:lnTo>
                <a:lnTo>
                  <a:pt x="1070521" y="647680"/>
                </a:lnTo>
                <a:lnTo>
                  <a:pt x="1078585" y="669486"/>
                </a:lnTo>
                <a:lnTo>
                  <a:pt x="1090843" y="666452"/>
                </a:lnTo>
                <a:lnTo>
                  <a:pt x="1102507" y="662817"/>
                </a:lnTo>
                <a:lnTo>
                  <a:pt x="1113573" y="658579"/>
                </a:lnTo>
                <a:lnTo>
                  <a:pt x="1124038" y="653738"/>
                </a:lnTo>
                <a:lnTo>
                  <a:pt x="1163421" y="653738"/>
                </a:lnTo>
                <a:lnTo>
                  <a:pt x="1144155" y="642651"/>
                </a:lnTo>
                <a:lnTo>
                  <a:pt x="1155039" y="634485"/>
                </a:lnTo>
                <a:lnTo>
                  <a:pt x="1140612" y="616578"/>
                </a:lnTo>
                <a:close/>
              </a:path>
              <a:path w="1205864" h="724535">
                <a:moveTo>
                  <a:pt x="1177848" y="659288"/>
                </a:moveTo>
                <a:lnTo>
                  <a:pt x="1175118" y="660469"/>
                </a:lnTo>
                <a:lnTo>
                  <a:pt x="1178484" y="660469"/>
                </a:lnTo>
                <a:lnTo>
                  <a:pt x="1177848" y="659288"/>
                </a:lnTo>
                <a:close/>
              </a:path>
              <a:path w="1205864" h="724535">
                <a:moveTo>
                  <a:pt x="1182585" y="633164"/>
                </a:moveTo>
                <a:lnTo>
                  <a:pt x="1170241" y="634307"/>
                </a:lnTo>
                <a:lnTo>
                  <a:pt x="1173873" y="654259"/>
                </a:lnTo>
                <a:lnTo>
                  <a:pt x="1186726" y="653408"/>
                </a:lnTo>
                <a:lnTo>
                  <a:pt x="1182585" y="633164"/>
                </a:lnTo>
                <a:close/>
              </a:path>
              <a:path w="1205864" h="724535">
                <a:moveTo>
                  <a:pt x="937387" y="619842"/>
                </a:moveTo>
                <a:lnTo>
                  <a:pt x="934580" y="645013"/>
                </a:lnTo>
                <a:lnTo>
                  <a:pt x="953682" y="647849"/>
                </a:lnTo>
                <a:lnTo>
                  <a:pt x="971653" y="649519"/>
                </a:lnTo>
                <a:lnTo>
                  <a:pt x="988492" y="650021"/>
                </a:lnTo>
                <a:lnTo>
                  <a:pt x="1004201" y="649357"/>
                </a:lnTo>
                <a:lnTo>
                  <a:pt x="1020846" y="647213"/>
                </a:lnTo>
                <a:lnTo>
                  <a:pt x="1037540" y="643640"/>
                </a:lnTo>
                <a:lnTo>
                  <a:pt x="1054284" y="638636"/>
                </a:lnTo>
                <a:lnTo>
                  <a:pt x="1071079" y="632199"/>
                </a:lnTo>
                <a:lnTo>
                  <a:pt x="1070277" y="627246"/>
                </a:lnTo>
                <a:lnTo>
                  <a:pt x="986962" y="627246"/>
                </a:lnTo>
                <a:lnTo>
                  <a:pt x="971154" y="626220"/>
                </a:lnTo>
                <a:lnTo>
                  <a:pt x="954629" y="623751"/>
                </a:lnTo>
                <a:lnTo>
                  <a:pt x="937387" y="619842"/>
                </a:lnTo>
                <a:close/>
              </a:path>
              <a:path w="1205864" h="724535">
                <a:moveTo>
                  <a:pt x="1067155" y="607967"/>
                </a:moveTo>
                <a:lnTo>
                  <a:pt x="1018476" y="624769"/>
                </a:lnTo>
                <a:lnTo>
                  <a:pt x="986962" y="627246"/>
                </a:lnTo>
                <a:lnTo>
                  <a:pt x="1070277" y="627246"/>
                </a:lnTo>
                <a:lnTo>
                  <a:pt x="1067155" y="607967"/>
                </a:lnTo>
                <a:close/>
              </a:path>
              <a:path w="1205864" h="724535">
                <a:moveTo>
                  <a:pt x="926718" y="570833"/>
                </a:moveTo>
                <a:lnTo>
                  <a:pt x="904735" y="570833"/>
                </a:lnTo>
                <a:lnTo>
                  <a:pt x="880097" y="613670"/>
                </a:lnTo>
                <a:lnTo>
                  <a:pt x="896607" y="623169"/>
                </a:lnTo>
                <a:lnTo>
                  <a:pt x="926718" y="570833"/>
                </a:lnTo>
                <a:close/>
              </a:path>
              <a:path w="1205864" h="724535">
                <a:moveTo>
                  <a:pt x="999058" y="541318"/>
                </a:moveTo>
                <a:lnTo>
                  <a:pt x="976947" y="549890"/>
                </a:lnTo>
                <a:lnTo>
                  <a:pt x="981281" y="559291"/>
                </a:lnTo>
                <a:lnTo>
                  <a:pt x="985254" y="568575"/>
                </a:lnTo>
                <a:lnTo>
                  <a:pt x="988868" y="577740"/>
                </a:lnTo>
                <a:lnTo>
                  <a:pt x="992124" y="586784"/>
                </a:lnTo>
                <a:lnTo>
                  <a:pt x="1014742" y="578503"/>
                </a:lnTo>
                <a:lnTo>
                  <a:pt x="1010825" y="568307"/>
                </a:lnTo>
                <a:lnTo>
                  <a:pt x="1006905" y="558710"/>
                </a:lnTo>
                <a:lnTo>
                  <a:pt x="1002982" y="549714"/>
                </a:lnTo>
                <a:lnTo>
                  <a:pt x="999058" y="541318"/>
                </a:lnTo>
                <a:close/>
              </a:path>
              <a:path w="1205864" h="724535">
                <a:moveTo>
                  <a:pt x="868095" y="549763"/>
                </a:moveTo>
                <a:lnTo>
                  <a:pt x="870102" y="570147"/>
                </a:lnTo>
                <a:lnTo>
                  <a:pt x="878746" y="570568"/>
                </a:lnTo>
                <a:lnTo>
                  <a:pt x="887399" y="570823"/>
                </a:lnTo>
                <a:lnTo>
                  <a:pt x="896062" y="570911"/>
                </a:lnTo>
                <a:lnTo>
                  <a:pt x="926724" y="570823"/>
                </a:lnTo>
                <a:lnTo>
                  <a:pt x="928077" y="568470"/>
                </a:lnTo>
                <a:lnTo>
                  <a:pt x="934983" y="567811"/>
                </a:lnTo>
                <a:lnTo>
                  <a:pt x="943146" y="566156"/>
                </a:lnTo>
                <a:lnTo>
                  <a:pt x="952566" y="563505"/>
                </a:lnTo>
                <a:lnTo>
                  <a:pt x="963244" y="559860"/>
                </a:lnTo>
                <a:lnTo>
                  <a:pt x="959957" y="551609"/>
                </a:lnTo>
                <a:lnTo>
                  <a:pt x="893689" y="551609"/>
                </a:lnTo>
                <a:lnTo>
                  <a:pt x="868095" y="549763"/>
                </a:lnTo>
                <a:close/>
              </a:path>
              <a:path w="1205864" h="724535">
                <a:moveTo>
                  <a:pt x="956500" y="542931"/>
                </a:moveTo>
                <a:lnTo>
                  <a:pt x="937893" y="548193"/>
                </a:lnTo>
                <a:lnTo>
                  <a:pt x="916955" y="551086"/>
                </a:lnTo>
                <a:lnTo>
                  <a:pt x="893689" y="551609"/>
                </a:lnTo>
                <a:lnTo>
                  <a:pt x="959957" y="551609"/>
                </a:lnTo>
                <a:lnTo>
                  <a:pt x="956500" y="542931"/>
                </a:lnTo>
                <a:close/>
              </a:path>
              <a:path w="1205864" h="724535">
                <a:moveTo>
                  <a:pt x="1200937" y="643045"/>
                </a:moveTo>
                <a:lnTo>
                  <a:pt x="1189113" y="644480"/>
                </a:lnTo>
                <a:lnTo>
                  <a:pt x="1192237" y="664127"/>
                </a:lnTo>
                <a:lnTo>
                  <a:pt x="1205382" y="662768"/>
                </a:lnTo>
                <a:lnTo>
                  <a:pt x="1200937" y="643045"/>
                </a:lnTo>
                <a:close/>
              </a:path>
            </a:pathLst>
          </a:custGeom>
          <a:solidFill>
            <a:srgbClr val="000000"/>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69" name="object 58"/>
          <p:cNvSpPr/>
          <p:nvPr/>
        </p:nvSpPr>
        <p:spPr>
          <a:xfrm>
            <a:off x="2795729" y="1326596"/>
            <a:ext cx="1463039" cy="882395"/>
          </a:xfrm>
          <a:prstGeom prst="rect">
            <a:avLst/>
          </a:prstGeom>
          <a:blipFill>
            <a:blip r:embed="rId14"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70" name="object 59"/>
          <p:cNvSpPr txBox="1"/>
          <p:nvPr/>
        </p:nvSpPr>
        <p:spPr>
          <a:xfrm>
            <a:off x="2751266" y="958257"/>
            <a:ext cx="1522730" cy="167354"/>
          </a:xfrm>
          <a:prstGeom prst="rect">
            <a:avLst/>
          </a:prstGeom>
        </p:spPr>
        <p:txBody>
          <a:bodyPr vert="horz" wrap="square" lIns="0" tIns="13335" rIns="0" bIns="0" rtlCol="0">
            <a:spAutoFit/>
          </a:bodyPr>
          <a:lstStyle/>
          <a:p>
            <a:pPr marL="12700">
              <a:lnSpc>
                <a:spcPct val="100000"/>
              </a:lnSpc>
              <a:spcBef>
                <a:spcPts val="105"/>
              </a:spcBef>
            </a:pPr>
            <a:r>
              <a:rPr sz="1000" dirty="0">
                <a:latin typeface="Meiryo UI" panose="020B0604030504040204" pitchFamily="50" charset="-128"/>
                <a:ea typeface="Meiryo UI" panose="020B0604030504040204" pitchFamily="50" charset="-128"/>
                <a:cs typeface="Arial"/>
              </a:rPr>
              <a:t>CM</a:t>
            </a:r>
            <a:r>
              <a:rPr sz="1000" spc="-15" dirty="0">
                <a:latin typeface="Meiryo UI" panose="020B0604030504040204" pitchFamily="50" charset="-128"/>
                <a:ea typeface="Meiryo UI" panose="020B0604030504040204" pitchFamily="50" charset="-128"/>
                <a:cs typeface="Noto Sans CJK JP Regular"/>
              </a:rPr>
              <a:t>視聴中</a:t>
            </a:r>
            <a:r>
              <a:rPr sz="1000" spc="-25" dirty="0">
                <a:latin typeface="Meiryo UI" panose="020B0604030504040204" pitchFamily="50" charset="-128"/>
                <a:ea typeface="Meiryo UI" panose="020B0604030504040204" pitchFamily="50" charset="-128"/>
                <a:cs typeface="Noto Sans CJK JP Regular"/>
              </a:rPr>
              <a:t>の</a:t>
            </a:r>
            <a:r>
              <a:rPr sz="1000" spc="-10" dirty="0">
                <a:latin typeface="Meiryo UI" panose="020B0604030504040204" pitchFamily="50" charset="-128"/>
                <a:ea typeface="Meiryo UI" panose="020B0604030504040204" pitchFamily="50" charset="-128"/>
                <a:cs typeface="Noto Sans CJK JP Regular"/>
              </a:rPr>
              <a:t>脳活動</a:t>
            </a:r>
            <a:r>
              <a:rPr sz="1000" spc="-25" dirty="0">
                <a:latin typeface="Meiryo UI" panose="020B0604030504040204" pitchFamily="50" charset="-128"/>
                <a:ea typeface="Meiryo UI" panose="020B0604030504040204" pitchFamily="50" charset="-128"/>
                <a:cs typeface="Noto Sans CJK JP Regular"/>
              </a:rPr>
              <a:t>か</a:t>
            </a:r>
            <a:r>
              <a:rPr sz="1000" spc="-180" dirty="0">
                <a:latin typeface="Meiryo UI" panose="020B0604030504040204" pitchFamily="50" charset="-128"/>
                <a:ea typeface="Meiryo UI" panose="020B0604030504040204" pitchFamily="50" charset="-128"/>
                <a:cs typeface="Noto Sans CJK JP Regular"/>
              </a:rPr>
              <a:t>ら</a:t>
            </a:r>
            <a:r>
              <a:rPr sz="1000" spc="-75" dirty="0">
                <a:latin typeface="Meiryo UI" panose="020B0604030504040204" pitchFamily="50" charset="-128"/>
                <a:ea typeface="Meiryo UI" panose="020B0604030504040204" pitchFamily="50" charset="-128"/>
                <a:cs typeface="Noto Sans CJK JP Regular"/>
              </a:rPr>
              <a:t>の</a:t>
            </a:r>
            <a:endParaRPr sz="1000">
              <a:latin typeface="Meiryo UI" panose="020B0604030504040204" pitchFamily="50" charset="-128"/>
              <a:ea typeface="Meiryo UI" panose="020B0604030504040204" pitchFamily="50" charset="-128"/>
              <a:cs typeface="Noto Sans CJK JP Regular"/>
            </a:endParaRPr>
          </a:p>
        </p:txBody>
      </p:sp>
      <p:sp>
        <p:nvSpPr>
          <p:cNvPr id="171" name="object 60"/>
          <p:cNvSpPr txBox="1"/>
          <p:nvPr/>
        </p:nvSpPr>
        <p:spPr>
          <a:xfrm>
            <a:off x="3097275" y="1118253"/>
            <a:ext cx="830580" cy="167354"/>
          </a:xfrm>
          <a:prstGeom prst="rect">
            <a:avLst/>
          </a:prstGeom>
        </p:spPr>
        <p:txBody>
          <a:bodyPr vert="horz" wrap="square" lIns="0" tIns="13335" rIns="0" bIns="0" rtlCol="0">
            <a:spAutoFit/>
          </a:bodyPr>
          <a:lstStyle/>
          <a:p>
            <a:pPr marL="12700">
              <a:lnSpc>
                <a:spcPct val="100000"/>
              </a:lnSpc>
              <a:spcBef>
                <a:spcPts val="105"/>
              </a:spcBef>
            </a:pPr>
            <a:r>
              <a:rPr sz="1000" spc="5" dirty="0">
                <a:latin typeface="Meiryo UI" panose="020B0604030504040204" pitchFamily="50" charset="-128"/>
                <a:ea typeface="Meiryo UI" panose="020B0604030504040204" pitchFamily="50" charset="-128"/>
                <a:cs typeface="Noto Sans CJK JP Regular"/>
              </a:rPr>
              <a:t>知覚情報解読</a:t>
            </a:r>
            <a:endParaRPr sz="1000">
              <a:latin typeface="Meiryo UI" panose="020B0604030504040204" pitchFamily="50" charset="-128"/>
              <a:ea typeface="Meiryo UI" panose="020B0604030504040204" pitchFamily="50" charset="-128"/>
              <a:cs typeface="Noto Sans CJK JP Regular"/>
            </a:endParaRPr>
          </a:p>
        </p:txBody>
      </p:sp>
      <p:sp>
        <p:nvSpPr>
          <p:cNvPr id="172" name="object 61"/>
          <p:cNvSpPr/>
          <p:nvPr/>
        </p:nvSpPr>
        <p:spPr>
          <a:xfrm>
            <a:off x="2957273" y="2152604"/>
            <a:ext cx="1196340" cy="332232"/>
          </a:xfrm>
          <a:prstGeom prst="rect">
            <a:avLst/>
          </a:prstGeom>
          <a:blipFill>
            <a:blip r:embed="rId15"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73" name="object 62"/>
          <p:cNvSpPr/>
          <p:nvPr/>
        </p:nvSpPr>
        <p:spPr>
          <a:xfrm>
            <a:off x="2996135" y="2191466"/>
            <a:ext cx="1064260" cy="200025"/>
          </a:xfrm>
          <a:custGeom>
            <a:avLst/>
            <a:gdLst/>
            <a:ahLst/>
            <a:cxnLst/>
            <a:rect l="l" t="t" r="r" b="b"/>
            <a:pathLst>
              <a:path w="1064260" h="200025">
                <a:moveTo>
                  <a:pt x="1030478" y="0"/>
                </a:moveTo>
                <a:lnTo>
                  <a:pt x="33274" y="0"/>
                </a:lnTo>
                <a:lnTo>
                  <a:pt x="20322" y="2614"/>
                </a:lnTo>
                <a:lnTo>
                  <a:pt x="9745" y="9745"/>
                </a:lnTo>
                <a:lnTo>
                  <a:pt x="2614" y="20322"/>
                </a:lnTo>
                <a:lnTo>
                  <a:pt x="0" y="33274"/>
                </a:lnTo>
                <a:lnTo>
                  <a:pt x="0" y="166370"/>
                </a:lnTo>
                <a:lnTo>
                  <a:pt x="2614" y="179321"/>
                </a:lnTo>
                <a:lnTo>
                  <a:pt x="9745" y="189898"/>
                </a:lnTo>
                <a:lnTo>
                  <a:pt x="20322" y="197029"/>
                </a:lnTo>
                <a:lnTo>
                  <a:pt x="33274" y="199644"/>
                </a:lnTo>
                <a:lnTo>
                  <a:pt x="1030478" y="199644"/>
                </a:lnTo>
                <a:lnTo>
                  <a:pt x="1043429" y="197029"/>
                </a:lnTo>
                <a:lnTo>
                  <a:pt x="1054006" y="189898"/>
                </a:lnTo>
                <a:lnTo>
                  <a:pt x="1061137" y="179321"/>
                </a:lnTo>
                <a:lnTo>
                  <a:pt x="1063752" y="166370"/>
                </a:lnTo>
                <a:lnTo>
                  <a:pt x="1063752" y="33274"/>
                </a:lnTo>
                <a:lnTo>
                  <a:pt x="1061137" y="20322"/>
                </a:lnTo>
                <a:lnTo>
                  <a:pt x="1054006" y="9745"/>
                </a:lnTo>
                <a:lnTo>
                  <a:pt x="1043429" y="2614"/>
                </a:lnTo>
                <a:lnTo>
                  <a:pt x="1030478" y="0"/>
                </a:lnTo>
                <a:close/>
              </a:path>
            </a:pathLst>
          </a:custGeom>
          <a:solidFill>
            <a:srgbClr val="EBF1DE"/>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74" name="object 63"/>
          <p:cNvSpPr/>
          <p:nvPr/>
        </p:nvSpPr>
        <p:spPr>
          <a:xfrm>
            <a:off x="2996135" y="2191466"/>
            <a:ext cx="1064260" cy="200025"/>
          </a:xfrm>
          <a:custGeom>
            <a:avLst/>
            <a:gdLst/>
            <a:ahLst/>
            <a:cxnLst/>
            <a:rect l="l" t="t" r="r" b="b"/>
            <a:pathLst>
              <a:path w="1064260" h="200025">
                <a:moveTo>
                  <a:pt x="0" y="33274"/>
                </a:moveTo>
                <a:lnTo>
                  <a:pt x="2614" y="20322"/>
                </a:lnTo>
                <a:lnTo>
                  <a:pt x="9745" y="9745"/>
                </a:lnTo>
                <a:lnTo>
                  <a:pt x="20322" y="2614"/>
                </a:lnTo>
                <a:lnTo>
                  <a:pt x="33274" y="0"/>
                </a:lnTo>
                <a:lnTo>
                  <a:pt x="1030478" y="0"/>
                </a:lnTo>
                <a:lnTo>
                  <a:pt x="1043429" y="2614"/>
                </a:lnTo>
                <a:lnTo>
                  <a:pt x="1054006" y="9745"/>
                </a:lnTo>
                <a:lnTo>
                  <a:pt x="1061137" y="20322"/>
                </a:lnTo>
                <a:lnTo>
                  <a:pt x="1063752" y="33274"/>
                </a:lnTo>
                <a:lnTo>
                  <a:pt x="1063752" y="166370"/>
                </a:lnTo>
                <a:lnTo>
                  <a:pt x="1061137" y="179321"/>
                </a:lnTo>
                <a:lnTo>
                  <a:pt x="1054006" y="189898"/>
                </a:lnTo>
                <a:lnTo>
                  <a:pt x="1043429" y="197029"/>
                </a:lnTo>
                <a:lnTo>
                  <a:pt x="1030478" y="199644"/>
                </a:lnTo>
                <a:lnTo>
                  <a:pt x="33274" y="199644"/>
                </a:lnTo>
                <a:lnTo>
                  <a:pt x="20322" y="197029"/>
                </a:lnTo>
                <a:lnTo>
                  <a:pt x="9745" y="189898"/>
                </a:lnTo>
                <a:lnTo>
                  <a:pt x="2614" y="179321"/>
                </a:lnTo>
                <a:lnTo>
                  <a:pt x="0" y="166370"/>
                </a:lnTo>
                <a:lnTo>
                  <a:pt x="0" y="33274"/>
                </a:lnTo>
                <a:close/>
              </a:path>
            </a:pathLst>
          </a:custGeom>
          <a:ln w="25907">
            <a:solidFill>
              <a:srgbClr val="C0C0C0"/>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75" name="object 64"/>
          <p:cNvSpPr txBox="1"/>
          <p:nvPr/>
        </p:nvSpPr>
        <p:spPr>
          <a:xfrm>
            <a:off x="3207323" y="2195238"/>
            <a:ext cx="561975" cy="167354"/>
          </a:xfrm>
          <a:prstGeom prst="rect">
            <a:avLst/>
          </a:prstGeom>
        </p:spPr>
        <p:txBody>
          <a:bodyPr vert="horz" wrap="square" lIns="0" tIns="13335" rIns="0" bIns="0" rtlCol="0">
            <a:spAutoFit/>
          </a:bodyPr>
          <a:lstStyle/>
          <a:p>
            <a:pPr marL="12700">
              <a:lnSpc>
                <a:spcPct val="100000"/>
              </a:lnSpc>
              <a:spcBef>
                <a:spcPts val="105"/>
              </a:spcBef>
            </a:pPr>
            <a:r>
              <a:rPr sz="1000" spc="5" dirty="0">
                <a:solidFill>
                  <a:srgbClr val="C00000"/>
                </a:solidFill>
                <a:latin typeface="Meiryo UI" panose="020B0604030504040204" pitchFamily="50" charset="-128"/>
                <a:ea typeface="Meiryo UI" panose="020B0604030504040204" pitchFamily="50" charset="-128"/>
                <a:cs typeface="Noto Sans CJK JP Regular"/>
              </a:rPr>
              <a:t>商用開始</a:t>
            </a:r>
            <a:endParaRPr sz="1000">
              <a:latin typeface="Meiryo UI" panose="020B0604030504040204" pitchFamily="50" charset="-128"/>
              <a:ea typeface="Meiryo UI" panose="020B0604030504040204" pitchFamily="50" charset="-128"/>
              <a:cs typeface="Noto Sans CJK JP Regular"/>
            </a:endParaRPr>
          </a:p>
        </p:txBody>
      </p:sp>
      <p:sp>
        <p:nvSpPr>
          <p:cNvPr id="176" name="object 65"/>
          <p:cNvSpPr/>
          <p:nvPr/>
        </p:nvSpPr>
        <p:spPr>
          <a:xfrm>
            <a:off x="4929329" y="1154383"/>
            <a:ext cx="1917191" cy="864107"/>
          </a:xfrm>
          <a:prstGeom prst="rect">
            <a:avLst/>
          </a:prstGeom>
          <a:blipFill>
            <a:blip r:embed="rId16"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78" name="object 67"/>
          <p:cNvSpPr/>
          <p:nvPr/>
        </p:nvSpPr>
        <p:spPr>
          <a:xfrm>
            <a:off x="5387655" y="2257887"/>
            <a:ext cx="664845" cy="532130"/>
          </a:xfrm>
          <a:custGeom>
            <a:avLst/>
            <a:gdLst/>
            <a:ahLst/>
            <a:cxnLst/>
            <a:rect l="l" t="t" r="r" b="b"/>
            <a:pathLst>
              <a:path w="664845" h="532130">
                <a:moveTo>
                  <a:pt x="498347" y="265938"/>
                </a:moveTo>
                <a:lnTo>
                  <a:pt x="166115" y="265938"/>
                </a:lnTo>
                <a:lnTo>
                  <a:pt x="166115" y="531876"/>
                </a:lnTo>
                <a:lnTo>
                  <a:pt x="498347" y="531876"/>
                </a:lnTo>
                <a:lnTo>
                  <a:pt x="498347" y="265938"/>
                </a:lnTo>
                <a:close/>
              </a:path>
              <a:path w="664845" h="532130">
                <a:moveTo>
                  <a:pt x="332231" y="0"/>
                </a:moveTo>
                <a:lnTo>
                  <a:pt x="0" y="265938"/>
                </a:lnTo>
                <a:lnTo>
                  <a:pt x="664463" y="265938"/>
                </a:lnTo>
                <a:lnTo>
                  <a:pt x="332231" y="0"/>
                </a:lnTo>
                <a:close/>
              </a:path>
            </a:pathLst>
          </a:custGeom>
          <a:solidFill>
            <a:srgbClr val="CCC1DA"/>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80" name="object 69"/>
          <p:cNvSpPr txBox="1"/>
          <p:nvPr/>
        </p:nvSpPr>
        <p:spPr>
          <a:xfrm>
            <a:off x="4880726" y="672891"/>
            <a:ext cx="2502535" cy="174407"/>
          </a:xfrm>
          <a:prstGeom prst="rect">
            <a:avLst/>
          </a:prstGeom>
        </p:spPr>
        <p:txBody>
          <a:bodyPr vert="horz" wrap="square" lIns="0" tIns="12700" rIns="0" bIns="0" rtlCol="0">
            <a:spAutoFit/>
          </a:bodyPr>
          <a:lstStyle/>
          <a:p>
            <a:pPr marL="73660">
              <a:lnSpc>
                <a:spcPct val="100000"/>
              </a:lnSpc>
              <a:spcBef>
                <a:spcPts val="1000"/>
              </a:spcBef>
            </a:pPr>
            <a:r>
              <a:rPr sz="1050" spc="-60" dirty="0" err="1">
                <a:latin typeface="Meiryo UI" panose="020B0604030504040204" pitchFamily="50" charset="-128"/>
                <a:ea typeface="Meiryo UI" panose="020B0604030504040204" pitchFamily="50" charset="-128"/>
                <a:cs typeface="Noto Sans CJK JP Regular"/>
              </a:rPr>
              <a:t>機械学習・人工</a:t>
            </a:r>
            <a:r>
              <a:rPr sz="1050" spc="-75" dirty="0" err="1">
                <a:latin typeface="Meiryo UI" panose="020B0604030504040204" pitchFamily="50" charset="-128"/>
                <a:ea typeface="Meiryo UI" panose="020B0604030504040204" pitchFamily="50" charset="-128"/>
                <a:cs typeface="Noto Sans CJK JP Regular"/>
              </a:rPr>
              <a:t>知</a:t>
            </a:r>
            <a:r>
              <a:rPr sz="1050" spc="5" dirty="0" err="1">
                <a:latin typeface="Meiryo UI" panose="020B0604030504040204" pitchFamily="50" charset="-128"/>
                <a:ea typeface="Meiryo UI" panose="020B0604030504040204" pitchFamily="50" charset="-128"/>
                <a:cs typeface="Noto Sans CJK JP Regular"/>
              </a:rPr>
              <a:t>能</a:t>
            </a:r>
            <a:r>
              <a:rPr sz="1050" spc="-10" dirty="0" err="1">
                <a:latin typeface="Meiryo UI" panose="020B0604030504040204" pitchFamily="50" charset="-128"/>
                <a:ea typeface="Meiryo UI" panose="020B0604030504040204" pitchFamily="50" charset="-128"/>
                <a:cs typeface="Noto Sans CJK JP Regular"/>
              </a:rPr>
              <a:t>技</a:t>
            </a:r>
            <a:r>
              <a:rPr sz="1050" spc="-105" dirty="0" err="1">
                <a:latin typeface="Meiryo UI" panose="020B0604030504040204" pitchFamily="50" charset="-128"/>
                <a:ea typeface="Meiryo UI" panose="020B0604030504040204" pitchFamily="50" charset="-128"/>
                <a:cs typeface="Noto Sans CJK JP Regular"/>
              </a:rPr>
              <a:t>術</a:t>
            </a:r>
            <a:r>
              <a:rPr sz="1050" spc="-110" dirty="0" err="1">
                <a:latin typeface="Meiryo UI" panose="020B0604030504040204" pitchFamily="50" charset="-128"/>
                <a:ea typeface="Meiryo UI" panose="020B0604030504040204" pitchFamily="50" charset="-128"/>
                <a:cs typeface="Noto Sans CJK JP Regular"/>
              </a:rPr>
              <a:t>と</a:t>
            </a:r>
            <a:r>
              <a:rPr sz="1050" spc="-10" dirty="0" err="1">
                <a:latin typeface="Meiryo UI" panose="020B0604030504040204" pitchFamily="50" charset="-128"/>
                <a:ea typeface="Meiryo UI" panose="020B0604030504040204" pitchFamily="50" charset="-128"/>
                <a:cs typeface="Noto Sans CJK JP Regular"/>
              </a:rPr>
              <a:t>脳</a:t>
            </a:r>
            <a:r>
              <a:rPr sz="1050" spc="5" dirty="0" err="1">
                <a:latin typeface="Meiryo UI" panose="020B0604030504040204" pitchFamily="50" charset="-128"/>
                <a:ea typeface="Meiryo UI" panose="020B0604030504040204" pitchFamily="50" charset="-128"/>
                <a:cs typeface="Noto Sans CJK JP Regular"/>
              </a:rPr>
              <a:t>情</a:t>
            </a:r>
            <a:r>
              <a:rPr sz="1050" spc="-10" dirty="0" err="1">
                <a:latin typeface="Meiryo UI" panose="020B0604030504040204" pitchFamily="50" charset="-128"/>
                <a:ea typeface="Meiryo UI" panose="020B0604030504040204" pitchFamily="50" charset="-128"/>
                <a:cs typeface="Noto Sans CJK JP Regular"/>
              </a:rPr>
              <a:t>報</a:t>
            </a:r>
            <a:r>
              <a:rPr sz="1050" spc="-85" dirty="0" err="1">
                <a:latin typeface="Meiryo UI" panose="020B0604030504040204" pitchFamily="50" charset="-128"/>
                <a:ea typeface="Meiryo UI" panose="020B0604030504040204" pitchFamily="50" charset="-128"/>
                <a:cs typeface="Noto Sans CJK JP Regular"/>
              </a:rPr>
              <a:t>の</a:t>
            </a:r>
            <a:r>
              <a:rPr sz="1050" spc="5" dirty="0" err="1">
                <a:latin typeface="Meiryo UI" panose="020B0604030504040204" pitchFamily="50" charset="-128"/>
                <a:ea typeface="Meiryo UI" panose="020B0604030504040204" pitchFamily="50" charset="-128"/>
                <a:cs typeface="Noto Sans CJK JP Regular"/>
              </a:rPr>
              <a:t>融合</a:t>
            </a:r>
            <a:endParaRPr sz="1050" dirty="0">
              <a:latin typeface="Meiryo UI" panose="020B0604030504040204" pitchFamily="50" charset="-128"/>
              <a:ea typeface="Meiryo UI" panose="020B0604030504040204" pitchFamily="50" charset="-128"/>
              <a:cs typeface="Noto Sans CJK JP Regular"/>
            </a:endParaRPr>
          </a:p>
        </p:txBody>
      </p:sp>
      <p:sp>
        <p:nvSpPr>
          <p:cNvPr id="181" name="object 70"/>
          <p:cNvSpPr/>
          <p:nvPr/>
        </p:nvSpPr>
        <p:spPr>
          <a:xfrm>
            <a:off x="5802581" y="1952960"/>
            <a:ext cx="1461515" cy="399288"/>
          </a:xfrm>
          <a:prstGeom prst="rect">
            <a:avLst/>
          </a:prstGeom>
          <a:blipFill>
            <a:blip r:embed="rId17"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82" name="object 71"/>
          <p:cNvSpPr/>
          <p:nvPr/>
        </p:nvSpPr>
        <p:spPr>
          <a:xfrm>
            <a:off x="5841443" y="1991822"/>
            <a:ext cx="1329055" cy="266700"/>
          </a:xfrm>
          <a:custGeom>
            <a:avLst/>
            <a:gdLst/>
            <a:ahLst/>
            <a:cxnLst/>
            <a:rect l="l" t="t" r="r" b="b"/>
            <a:pathLst>
              <a:path w="1329054" h="266700">
                <a:moveTo>
                  <a:pt x="1284478" y="0"/>
                </a:moveTo>
                <a:lnTo>
                  <a:pt x="44450" y="0"/>
                </a:lnTo>
                <a:lnTo>
                  <a:pt x="27148" y="3493"/>
                </a:lnTo>
                <a:lnTo>
                  <a:pt x="13019" y="13019"/>
                </a:lnTo>
                <a:lnTo>
                  <a:pt x="3493" y="27148"/>
                </a:lnTo>
                <a:lnTo>
                  <a:pt x="0" y="44450"/>
                </a:lnTo>
                <a:lnTo>
                  <a:pt x="0" y="222250"/>
                </a:lnTo>
                <a:lnTo>
                  <a:pt x="3493" y="239551"/>
                </a:lnTo>
                <a:lnTo>
                  <a:pt x="13019" y="253680"/>
                </a:lnTo>
                <a:lnTo>
                  <a:pt x="27148" y="263206"/>
                </a:lnTo>
                <a:lnTo>
                  <a:pt x="44450" y="266700"/>
                </a:lnTo>
                <a:lnTo>
                  <a:pt x="1284478" y="266700"/>
                </a:lnTo>
                <a:lnTo>
                  <a:pt x="1301779" y="263206"/>
                </a:lnTo>
                <a:lnTo>
                  <a:pt x="1315908" y="253680"/>
                </a:lnTo>
                <a:lnTo>
                  <a:pt x="1325434" y="239551"/>
                </a:lnTo>
                <a:lnTo>
                  <a:pt x="1328928" y="222250"/>
                </a:lnTo>
                <a:lnTo>
                  <a:pt x="1328928" y="44450"/>
                </a:lnTo>
                <a:lnTo>
                  <a:pt x="1325434" y="27148"/>
                </a:lnTo>
                <a:lnTo>
                  <a:pt x="1315908" y="13019"/>
                </a:lnTo>
                <a:lnTo>
                  <a:pt x="1301779" y="3493"/>
                </a:lnTo>
                <a:lnTo>
                  <a:pt x="1284478" y="0"/>
                </a:lnTo>
                <a:close/>
              </a:path>
            </a:pathLst>
          </a:custGeom>
          <a:solidFill>
            <a:srgbClr val="EBF1DE"/>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83" name="object 72"/>
          <p:cNvSpPr/>
          <p:nvPr/>
        </p:nvSpPr>
        <p:spPr>
          <a:xfrm>
            <a:off x="5841443" y="1991822"/>
            <a:ext cx="1329055" cy="266700"/>
          </a:xfrm>
          <a:custGeom>
            <a:avLst/>
            <a:gdLst/>
            <a:ahLst/>
            <a:cxnLst/>
            <a:rect l="l" t="t" r="r" b="b"/>
            <a:pathLst>
              <a:path w="1329054" h="266700">
                <a:moveTo>
                  <a:pt x="0" y="44450"/>
                </a:moveTo>
                <a:lnTo>
                  <a:pt x="3493" y="27148"/>
                </a:lnTo>
                <a:lnTo>
                  <a:pt x="13019" y="13019"/>
                </a:lnTo>
                <a:lnTo>
                  <a:pt x="27148" y="3493"/>
                </a:lnTo>
                <a:lnTo>
                  <a:pt x="44450" y="0"/>
                </a:lnTo>
                <a:lnTo>
                  <a:pt x="1284478" y="0"/>
                </a:lnTo>
                <a:lnTo>
                  <a:pt x="1301779" y="3493"/>
                </a:lnTo>
                <a:lnTo>
                  <a:pt x="1315908" y="13019"/>
                </a:lnTo>
                <a:lnTo>
                  <a:pt x="1325434" y="27148"/>
                </a:lnTo>
                <a:lnTo>
                  <a:pt x="1328928" y="44450"/>
                </a:lnTo>
                <a:lnTo>
                  <a:pt x="1328928" y="222250"/>
                </a:lnTo>
                <a:lnTo>
                  <a:pt x="1325434" y="239551"/>
                </a:lnTo>
                <a:lnTo>
                  <a:pt x="1315908" y="253680"/>
                </a:lnTo>
                <a:lnTo>
                  <a:pt x="1301779" y="263206"/>
                </a:lnTo>
                <a:lnTo>
                  <a:pt x="1284478" y="266700"/>
                </a:lnTo>
                <a:lnTo>
                  <a:pt x="44450" y="266700"/>
                </a:lnTo>
                <a:lnTo>
                  <a:pt x="27148" y="263206"/>
                </a:lnTo>
                <a:lnTo>
                  <a:pt x="13019" y="253680"/>
                </a:lnTo>
                <a:lnTo>
                  <a:pt x="3493" y="239551"/>
                </a:lnTo>
                <a:lnTo>
                  <a:pt x="0" y="222250"/>
                </a:lnTo>
                <a:lnTo>
                  <a:pt x="0" y="44450"/>
                </a:lnTo>
                <a:close/>
              </a:path>
            </a:pathLst>
          </a:custGeom>
          <a:ln w="25908">
            <a:solidFill>
              <a:srgbClr val="C0C0C0"/>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84" name="object 73"/>
          <p:cNvSpPr txBox="1"/>
          <p:nvPr/>
        </p:nvSpPr>
        <p:spPr>
          <a:xfrm>
            <a:off x="5880520" y="2034430"/>
            <a:ext cx="1315085" cy="167354"/>
          </a:xfrm>
          <a:prstGeom prst="rect">
            <a:avLst/>
          </a:prstGeom>
        </p:spPr>
        <p:txBody>
          <a:bodyPr vert="horz" wrap="square" lIns="0" tIns="13335" rIns="0" bIns="0" rtlCol="0">
            <a:spAutoFit/>
          </a:bodyPr>
          <a:lstStyle/>
          <a:p>
            <a:pPr marL="12700">
              <a:lnSpc>
                <a:spcPct val="100000"/>
              </a:lnSpc>
              <a:spcBef>
                <a:spcPts val="105"/>
              </a:spcBef>
            </a:pPr>
            <a:r>
              <a:rPr sz="1000" spc="-45" dirty="0">
                <a:latin typeface="Meiryo UI" panose="020B0604030504040204" pitchFamily="50" charset="-128"/>
                <a:ea typeface="Meiryo UI" panose="020B0604030504040204" pitchFamily="50" charset="-128"/>
                <a:cs typeface="Noto Sans CJK JP Regular"/>
              </a:rPr>
              <a:t>脳情報モ</a:t>
            </a:r>
            <a:r>
              <a:rPr sz="1000" spc="-50" dirty="0">
                <a:latin typeface="Meiryo UI" panose="020B0604030504040204" pitchFamily="50" charset="-128"/>
                <a:ea typeface="Meiryo UI" panose="020B0604030504040204" pitchFamily="50" charset="-128"/>
                <a:cs typeface="Noto Sans CJK JP Regular"/>
              </a:rPr>
              <a:t>デ</a:t>
            </a:r>
            <a:r>
              <a:rPr sz="1000" spc="-85" dirty="0">
                <a:latin typeface="Meiryo UI" panose="020B0604030504040204" pitchFamily="50" charset="-128"/>
                <a:ea typeface="Meiryo UI" panose="020B0604030504040204" pitchFamily="50" charset="-128"/>
                <a:cs typeface="Noto Sans CJK JP Regular"/>
              </a:rPr>
              <a:t>ルの</a:t>
            </a:r>
            <a:r>
              <a:rPr sz="1000" spc="5" dirty="0">
                <a:latin typeface="Meiryo UI" panose="020B0604030504040204" pitchFamily="50" charset="-128"/>
                <a:ea typeface="Meiryo UI" panose="020B0604030504040204" pitchFamily="50" charset="-128"/>
                <a:cs typeface="Noto Sans CJK JP Regular"/>
              </a:rPr>
              <a:t>高度化</a:t>
            </a:r>
            <a:endParaRPr sz="1000">
              <a:latin typeface="Meiryo UI" panose="020B0604030504040204" pitchFamily="50" charset="-128"/>
              <a:ea typeface="Meiryo UI" panose="020B0604030504040204" pitchFamily="50" charset="-128"/>
              <a:cs typeface="Noto Sans CJK JP Regular"/>
            </a:endParaRPr>
          </a:p>
        </p:txBody>
      </p:sp>
      <p:sp>
        <p:nvSpPr>
          <p:cNvPr id="185" name="object 74"/>
          <p:cNvSpPr txBox="1"/>
          <p:nvPr/>
        </p:nvSpPr>
        <p:spPr>
          <a:xfrm>
            <a:off x="6501335" y="1014590"/>
            <a:ext cx="1163955" cy="167354"/>
          </a:xfrm>
          <a:prstGeom prst="rect">
            <a:avLst/>
          </a:prstGeom>
        </p:spPr>
        <p:txBody>
          <a:bodyPr vert="horz" wrap="square" lIns="0" tIns="13335" rIns="0" bIns="0" rtlCol="0">
            <a:spAutoFit/>
          </a:bodyPr>
          <a:lstStyle/>
          <a:p>
            <a:pPr marL="12700">
              <a:lnSpc>
                <a:spcPct val="100000"/>
              </a:lnSpc>
              <a:spcBef>
                <a:spcPts val="105"/>
              </a:spcBef>
            </a:pPr>
            <a:r>
              <a:rPr sz="1000" spc="5" dirty="0">
                <a:solidFill>
                  <a:srgbClr val="C00000"/>
                </a:solidFill>
                <a:latin typeface="Meiryo UI" panose="020B0604030504040204" pitchFamily="50" charset="-128"/>
                <a:ea typeface="Meiryo UI" panose="020B0604030504040204" pitchFamily="50" charset="-128"/>
                <a:cs typeface="Noto Sans CJK JP Regular"/>
              </a:rPr>
              <a:t>脳型</a:t>
            </a:r>
            <a:r>
              <a:rPr sz="1000" dirty="0">
                <a:solidFill>
                  <a:srgbClr val="C00000"/>
                </a:solidFill>
                <a:latin typeface="Meiryo UI" panose="020B0604030504040204" pitchFamily="50" charset="-128"/>
                <a:ea typeface="Meiryo UI" panose="020B0604030504040204" pitchFamily="50" charset="-128"/>
                <a:cs typeface="Arial"/>
              </a:rPr>
              <a:t>learning</a:t>
            </a:r>
            <a:r>
              <a:rPr sz="1000" spc="-85" dirty="0">
                <a:solidFill>
                  <a:srgbClr val="C00000"/>
                </a:solidFill>
                <a:latin typeface="Meiryo UI" panose="020B0604030504040204" pitchFamily="50" charset="-128"/>
                <a:ea typeface="Meiryo UI" panose="020B0604030504040204" pitchFamily="50" charset="-128"/>
                <a:cs typeface="Noto Sans CJK JP Regular"/>
              </a:rPr>
              <a:t>の</a:t>
            </a:r>
            <a:r>
              <a:rPr sz="1000" spc="5" dirty="0">
                <a:solidFill>
                  <a:srgbClr val="C00000"/>
                </a:solidFill>
                <a:latin typeface="Meiryo UI" panose="020B0604030504040204" pitchFamily="50" charset="-128"/>
                <a:ea typeface="Meiryo UI" panose="020B0604030504040204" pitchFamily="50" charset="-128"/>
                <a:cs typeface="Noto Sans CJK JP Regular"/>
              </a:rPr>
              <a:t>深化</a:t>
            </a:r>
            <a:endParaRPr sz="1000" dirty="0">
              <a:latin typeface="Meiryo UI" panose="020B0604030504040204" pitchFamily="50" charset="-128"/>
              <a:ea typeface="Meiryo UI" panose="020B0604030504040204" pitchFamily="50" charset="-128"/>
              <a:cs typeface="Noto Sans CJK JP Regular"/>
            </a:endParaRPr>
          </a:p>
        </p:txBody>
      </p:sp>
      <p:sp>
        <p:nvSpPr>
          <p:cNvPr id="186" name="object 75"/>
          <p:cNvSpPr txBox="1"/>
          <p:nvPr/>
        </p:nvSpPr>
        <p:spPr>
          <a:xfrm>
            <a:off x="1604493" y="1157740"/>
            <a:ext cx="964565" cy="321242"/>
          </a:xfrm>
          <a:prstGeom prst="rect">
            <a:avLst/>
          </a:prstGeom>
        </p:spPr>
        <p:txBody>
          <a:bodyPr vert="horz" wrap="square" lIns="0" tIns="13335" rIns="0" bIns="0" rtlCol="0">
            <a:spAutoFit/>
          </a:bodyPr>
          <a:lstStyle/>
          <a:p>
            <a:pPr marL="12700" marR="5080" indent="86360">
              <a:lnSpc>
                <a:spcPct val="100000"/>
              </a:lnSpc>
              <a:spcBef>
                <a:spcPts val="105"/>
              </a:spcBef>
            </a:pPr>
            <a:r>
              <a:rPr sz="1000" spc="-10" dirty="0">
                <a:latin typeface="Meiryo UI" panose="020B0604030504040204" pitchFamily="50" charset="-128"/>
                <a:ea typeface="Meiryo UI" panose="020B0604030504040204" pitchFamily="50" charset="-128"/>
                <a:cs typeface="Noto Sans CJK JP Regular"/>
              </a:rPr>
              <a:t>脳活動</a:t>
            </a:r>
            <a:r>
              <a:rPr sz="1000" spc="-15" dirty="0">
                <a:latin typeface="Meiryo UI" panose="020B0604030504040204" pitchFamily="50" charset="-128"/>
                <a:ea typeface="Meiryo UI" panose="020B0604030504040204" pitchFamily="50" charset="-128"/>
                <a:cs typeface="Noto Sans CJK JP Regular"/>
              </a:rPr>
              <a:t>か</a:t>
            </a:r>
            <a:r>
              <a:rPr sz="1000" spc="-180" dirty="0">
                <a:latin typeface="Meiryo UI" panose="020B0604030504040204" pitchFamily="50" charset="-128"/>
                <a:ea typeface="Meiryo UI" panose="020B0604030504040204" pitchFamily="50" charset="-128"/>
                <a:cs typeface="Noto Sans CJK JP Regular"/>
              </a:rPr>
              <a:t>ら</a:t>
            </a:r>
            <a:r>
              <a:rPr sz="1000" spc="-75" dirty="0">
                <a:latin typeface="Meiryo UI" panose="020B0604030504040204" pitchFamily="50" charset="-128"/>
                <a:ea typeface="Meiryo UI" panose="020B0604030504040204" pitchFamily="50" charset="-128"/>
                <a:cs typeface="Noto Sans CJK JP Regular"/>
              </a:rPr>
              <a:t>の </a:t>
            </a:r>
            <a:r>
              <a:rPr sz="1000" spc="5" dirty="0">
                <a:latin typeface="Meiryo UI" panose="020B0604030504040204" pitchFamily="50" charset="-128"/>
                <a:ea typeface="Meiryo UI" panose="020B0604030504040204" pitchFamily="50" charset="-128"/>
                <a:cs typeface="Noto Sans CJK JP Regular"/>
              </a:rPr>
              <a:t>認知内容文章化</a:t>
            </a:r>
            <a:endParaRPr sz="1000">
              <a:latin typeface="Meiryo UI" panose="020B0604030504040204" pitchFamily="50" charset="-128"/>
              <a:ea typeface="Meiryo UI" panose="020B0604030504040204" pitchFamily="50" charset="-128"/>
              <a:cs typeface="Noto Sans CJK JP Regular"/>
            </a:endParaRPr>
          </a:p>
        </p:txBody>
      </p:sp>
      <p:sp>
        <p:nvSpPr>
          <p:cNvPr id="187" name="object 76"/>
          <p:cNvSpPr/>
          <p:nvPr/>
        </p:nvSpPr>
        <p:spPr>
          <a:xfrm>
            <a:off x="1599388" y="1526239"/>
            <a:ext cx="932688" cy="932688"/>
          </a:xfrm>
          <a:prstGeom prst="rect">
            <a:avLst/>
          </a:prstGeom>
          <a:blipFill>
            <a:blip r:embed="rId18"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88" name="object 77"/>
          <p:cNvSpPr txBox="1"/>
          <p:nvPr/>
        </p:nvSpPr>
        <p:spPr>
          <a:xfrm>
            <a:off x="1561120" y="2511417"/>
            <a:ext cx="1047115" cy="321242"/>
          </a:xfrm>
          <a:prstGeom prst="rect">
            <a:avLst/>
          </a:prstGeom>
        </p:spPr>
        <p:txBody>
          <a:bodyPr vert="horz" wrap="square" lIns="0" tIns="13335" rIns="0" bIns="0" rtlCol="0">
            <a:spAutoFit/>
          </a:bodyPr>
          <a:lstStyle/>
          <a:p>
            <a:pPr algn="ctr">
              <a:lnSpc>
                <a:spcPct val="100000"/>
              </a:lnSpc>
              <a:spcBef>
                <a:spcPts val="105"/>
              </a:spcBef>
            </a:pPr>
            <a:r>
              <a:rPr sz="1000" spc="5" dirty="0">
                <a:solidFill>
                  <a:srgbClr val="C00000"/>
                </a:solidFill>
                <a:latin typeface="Meiryo UI" panose="020B0604030504040204" pitchFamily="50" charset="-128"/>
                <a:ea typeface="Meiryo UI" panose="020B0604030504040204" pitchFamily="50" charset="-128"/>
                <a:cs typeface="Noto Sans CJK JP Regular"/>
              </a:rPr>
              <a:t>脳科学</a:t>
            </a:r>
            <a:r>
              <a:rPr sz="1000" spc="-385" dirty="0">
                <a:solidFill>
                  <a:srgbClr val="C00000"/>
                </a:solidFill>
                <a:latin typeface="Meiryo UI" panose="020B0604030504040204" pitchFamily="50" charset="-128"/>
                <a:ea typeface="Meiryo UI" panose="020B0604030504040204" pitchFamily="50" charset="-128"/>
                <a:cs typeface="Noto Sans CJK JP Regular"/>
              </a:rPr>
              <a:t>ｘ</a:t>
            </a:r>
            <a:r>
              <a:rPr sz="1000" spc="5" dirty="0">
                <a:solidFill>
                  <a:srgbClr val="C00000"/>
                </a:solidFill>
                <a:latin typeface="Meiryo UI" panose="020B0604030504040204" pitchFamily="50" charset="-128"/>
                <a:ea typeface="Meiryo UI" panose="020B0604030504040204" pitchFamily="50" charset="-128"/>
                <a:cs typeface="Noto Sans CJK JP Regular"/>
              </a:rPr>
              <a:t>深層</a:t>
            </a:r>
            <a:r>
              <a:rPr sz="1000" spc="-10" dirty="0">
                <a:solidFill>
                  <a:srgbClr val="C00000"/>
                </a:solidFill>
                <a:latin typeface="Meiryo UI" panose="020B0604030504040204" pitchFamily="50" charset="-128"/>
                <a:ea typeface="Meiryo UI" panose="020B0604030504040204" pitchFamily="50" charset="-128"/>
                <a:cs typeface="Noto Sans CJK JP Regular"/>
              </a:rPr>
              <a:t>学習</a:t>
            </a:r>
            <a:endParaRPr sz="1000">
              <a:latin typeface="Meiryo UI" panose="020B0604030504040204" pitchFamily="50" charset="-128"/>
              <a:ea typeface="Meiryo UI" panose="020B0604030504040204" pitchFamily="50" charset="-128"/>
              <a:cs typeface="Noto Sans CJK JP Regular"/>
            </a:endParaRPr>
          </a:p>
          <a:p>
            <a:pPr marL="2540" algn="ctr">
              <a:lnSpc>
                <a:spcPct val="100000"/>
              </a:lnSpc>
            </a:pPr>
            <a:r>
              <a:rPr sz="1000" spc="-385" dirty="0">
                <a:solidFill>
                  <a:srgbClr val="C00000"/>
                </a:solidFill>
                <a:latin typeface="Meiryo UI" panose="020B0604030504040204" pitchFamily="50" charset="-128"/>
                <a:ea typeface="Meiryo UI" panose="020B0604030504040204" pitchFamily="50" charset="-128"/>
                <a:cs typeface="Noto Sans CJK JP Regular"/>
              </a:rPr>
              <a:t>ｘ</a:t>
            </a:r>
            <a:r>
              <a:rPr sz="1000" spc="5" dirty="0">
                <a:solidFill>
                  <a:srgbClr val="C00000"/>
                </a:solidFill>
                <a:latin typeface="Meiryo UI" panose="020B0604030504040204" pitchFamily="50" charset="-128"/>
                <a:ea typeface="Meiryo UI" panose="020B0604030504040204" pitchFamily="50" charset="-128"/>
                <a:cs typeface="Noto Sans CJK JP Regular"/>
              </a:rPr>
              <a:t>自然言語処理</a:t>
            </a:r>
            <a:endParaRPr sz="1000">
              <a:latin typeface="Meiryo UI" panose="020B0604030504040204" pitchFamily="50" charset="-128"/>
              <a:ea typeface="Meiryo UI" panose="020B0604030504040204" pitchFamily="50" charset="-128"/>
              <a:cs typeface="Noto Sans CJK JP Regular"/>
            </a:endParaRPr>
          </a:p>
        </p:txBody>
      </p:sp>
      <p:sp>
        <p:nvSpPr>
          <p:cNvPr id="189" name="object 78"/>
          <p:cNvSpPr/>
          <p:nvPr/>
        </p:nvSpPr>
        <p:spPr>
          <a:xfrm>
            <a:off x="8446721" y="1393652"/>
            <a:ext cx="1429512" cy="1219200"/>
          </a:xfrm>
          <a:prstGeom prst="rect">
            <a:avLst/>
          </a:prstGeom>
          <a:blipFill>
            <a:blip r:embed="rId19"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90" name="object 79"/>
          <p:cNvSpPr txBox="1"/>
          <p:nvPr/>
        </p:nvSpPr>
        <p:spPr>
          <a:xfrm>
            <a:off x="8275664" y="1131259"/>
            <a:ext cx="3485006" cy="167354"/>
          </a:xfrm>
          <a:prstGeom prst="rect">
            <a:avLst/>
          </a:prstGeom>
        </p:spPr>
        <p:txBody>
          <a:bodyPr vert="horz" wrap="square" lIns="0" tIns="13335" rIns="0" bIns="0" rtlCol="0">
            <a:spAutoFit/>
          </a:bodyPr>
          <a:lstStyle/>
          <a:p>
            <a:pPr marL="242570" marR="5080" indent="-230504">
              <a:lnSpc>
                <a:spcPct val="100000"/>
              </a:lnSpc>
              <a:spcBef>
                <a:spcPts val="105"/>
              </a:spcBef>
            </a:pPr>
            <a:r>
              <a:rPr sz="1000" spc="-160" dirty="0">
                <a:latin typeface="Meiryo UI" panose="020B0604030504040204" pitchFamily="50" charset="-128"/>
                <a:ea typeface="Meiryo UI" panose="020B0604030504040204" pitchFamily="50" charset="-128"/>
                <a:cs typeface="Noto Sans CJK JP Regular"/>
              </a:rPr>
              <a:t>脳（扁桃体）</a:t>
            </a:r>
            <a:r>
              <a:rPr sz="1000" spc="-170" dirty="0">
                <a:latin typeface="Meiryo UI" panose="020B0604030504040204" pitchFamily="50" charset="-128"/>
                <a:ea typeface="Meiryo UI" panose="020B0604030504040204" pitchFamily="50" charset="-128"/>
                <a:cs typeface="Noto Sans CJK JP Regular"/>
              </a:rPr>
              <a:t>の</a:t>
            </a:r>
            <a:r>
              <a:rPr sz="1000" spc="-20" dirty="0">
                <a:latin typeface="Meiryo UI" panose="020B0604030504040204" pitchFamily="50" charset="-128"/>
                <a:ea typeface="Meiryo UI" panose="020B0604030504040204" pitchFamily="50" charset="-128"/>
                <a:cs typeface="Noto Sans CJK JP Regular"/>
              </a:rPr>
              <a:t>活動</a:t>
            </a:r>
            <a:r>
              <a:rPr sz="1000" spc="-30" dirty="0">
                <a:latin typeface="Meiryo UI" panose="020B0604030504040204" pitchFamily="50" charset="-128"/>
                <a:ea typeface="Meiryo UI" panose="020B0604030504040204" pitchFamily="50" charset="-128"/>
                <a:cs typeface="Noto Sans CJK JP Regular"/>
              </a:rPr>
              <a:t>パ</a:t>
            </a:r>
            <a:r>
              <a:rPr sz="1000" spc="-204" dirty="0">
                <a:latin typeface="Meiryo UI" panose="020B0604030504040204" pitchFamily="50" charset="-128"/>
                <a:ea typeface="Meiryo UI" panose="020B0604030504040204" pitchFamily="50" charset="-128"/>
                <a:cs typeface="Noto Sans CJK JP Regular"/>
              </a:rPr>
              <a:t>タ</a:t>
            </a:r>
            <a:r>
              <a:rPr sz="1000" spc="-165" dirty="0">
                <a:latin typeface="Meiryo UI" panose="020B0604030504040204" pitchFamily="50" charset="-128"/>
                <a:ea typeface="Meiryo UI" panose="020B0604030504040204" pitchFamily="50" charset="-128"/>
                <a:cs typeface="Noto Sans CJK JP Regular"/>
              </a:rPr>
              <a:t>ー</a:t>
            </a:r>
            <a:r>
              <a:rPr sz="1000" spc="-140" dirty="0">
                <a:latin typeface="Meiryo UI" panose="020B0604030504040204" pitchFamily="50" charset="-128"/>
                <a:ea typeface="Meiryo UI" panose="020B0604030504040204" pitchFamily="50" charset="-128"/>
                <a:cs typeface="Noto Sans CJK JP Regular"/>
              </a:rPr>
              <a:t>ン</a:t>
            </a:r>
            <a:r>
              <a:rPr sz="1000" spc="-130" dirty="0">
                <a:latin typeface="Meiryo UI" panose="020B0604030504040204" pitchFamily="50" charset="-128"/>
                <a:ea typeface="Meiryo UI" panose="020B0604030504040204" pitchFamily="50" charset="-128"/>
                <a:cs typeface="Noto Sans CJK JP Regular"/>
              </a:rPr>
              <a:t>と </a:t>
            </a:r>
            <a:r>
              <a:rPr sz="1000" spc="-15" dirty="0">
                <a:latin typeface="Meiryo UI" panose="020B0604030504040204" pitchFamily="50" charset="-128"/>
                <a:ea typeface="Meiryo UI" panose="020B0604030504040204" pitchFamily="50" charset="-128"/>
                <a:cs typeface="Noto Sans CJK JP Regular"/>
              </a:rPr>
              <a:t>鬱傾向</a:t>
            </a:r>
            <a:r>
              <a:rPr sz="1000" spc="-25" dirty="0">
                <a:latin typeface="Meiryo UI" panose="020B0604030504040204" pitchFamily="50" charset="-128"/>
                <a:ea typeface="Meiryo UI" panose="020B0604030504040204" pitchFamily="50" charset="-128"/>
                <a:cs typeface="Noto Sans CJK JP Regular"/>
              </a:rPr>
              <a:t>の</a:t>
            </a:r>
            <a:r>
              <a:rPr sz="1000" spc="-60" dirty="0">
                <a:latin typeface="Meiryo UI" panose="020B0604030504040204" pitchFamily="50" charset="-128"/>
                <a:ea typeface="Meiryo UI" panose="020B0604030504040204" pitchFamily="50" charset="-128"/>
                <a:cs typeface="Noto Sans CJK JP Regular"/>
              </a:rPr>
              <a:t>相関を</a:t>
            </a:r>
            <a:r>
              <a:rPr sz="1000" spc="5" dirty="0">
                <a:latin typeface="Meiryo UI" panose="020B0604030504040204" pitchFamily="50" charset="-128"/>
                <a:ea typeface="Meiryo UI" panose="020B0604030504040204" pitchFamily="50" charset="-128"/>
                <a:cs typeface="Noto Sans CJK JP Regular"/>
              </a:rPr>
              <a:t>発見</a:t>
            </a:r>
            <a:endParaRPr sz="1000" dirty="0">
              <a:latin typeface="Meiryo UI" panose="020B0604030504040204" pitchFamily="50" charset="-128"/>
              <a:ea typeface="Meiryo UI" panose="020B0604030504040204" pitchFamily="50" charset="-128"/>
              <a:cs typeface="Noto Sans CJK JP Regular"/>
            </a:endParaRPr>
          </a:p>
        </p:txBody>
      </p:sp>
      <p:sp>
        <p:nvSpPr>
          <p:cNvPr id="191" name="object 80"/>
          <p:cNvSpPr/>
          <p:nvPr/>
        </p:nvSpPr>
        <p:spPr>
          <a:xfrm>
            <a:off x="6568835" y="2290475"/>
            <a:ext cx="1706829" cy="1026833"/>
          </a:xfrm>
          <a:prstGeom prst="rect">
            <a:avLst/>
          </a:prstGeom>
          <a:blipFill>
            <a:blip r:embed="rId20"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92" name="object 81"/>
          <p:cNvSpPr txBox="1"/>
          <p:nvPr/>
        </p:nvSpPr>
        <p:spPr>
          <a:xfrm>
            <a:off x="8519110" y="2619976"/>
            <a:ext cx="1313815" cy="167354"/>
          </a:xfrm>
          <a:prstGeom prst="rect">
            <a:avLst/>
          </a:prstGeom>
        </p:spPr>
        <p:txBody>
          <a:bodyPr vert="horz" wrap="square" lIns="0" tIns="13335" rIns="0" bIns="0" rtlCol="0">
            <a:spAutoFit/>
          </a:bodyPr>
          <a:lstStyle/>
          <a:p>
            <a:pPr marL="12700">
              <a:lnSpc>
                <a:spcPct val="100000"/>
              </a:lnSpc>
              <a:spcBef>
                <a:spcPts val="105"/>
              </a:spcBef>
            </a:pPr>
            <a:r>
              <a:rPr sz="1000" spc="5" dirty="0">
                <a:solidFill>
                  <a:srgbClr val="C00000"/>
                </a:solidFill>
                <a:latin typeface="Meiryo UI" panose="020B0604030504040204" pitchFamily="50" charset="-128"/>
                <a:ea typeface="Meiryo UI" panose="020B0604030504040204" pitchFamily="50" charset="-128"/>
                <a:cs typeface="Noto Sans CJK JP Regular"/>
              </a:rPr>
              <a:t>脳活動計測</a:t>
            </a:r>
            <a:r>
              <a:rPr sz="1000" spc="-385" dirty="0">
                <a:solidFill>
                  <a:srgbClr val="C00000"/>
                </a:solidFill>
                <a:latin typeface="Meiryo UI" panose="020B0604030504040204" pitchFamily="50" charset="-128"/>
                <a:ea typeface="Meiryo UI" panose="020B0604030504040204" pitchFamily="50" charset="-128"/>
                <a:cs typeface="Noto Sans CJK JP Regular"/>
              </a:rPr>
              <a:t>ｘ</a:t>
            </a:r>
            <a:r>
              <a:rPr sz="1000" spc="-10" dirty="0">
                <a:solidFill>
                  <a:srgbClr val="C00000"/>
                </a:solidFill>
                <a:latin typeface="Meiryo UI" panose="020B0604030504040204" pitchFamily="50" charset="-128"/>
                <a:ea typeface="Meiryo UI" panose="020B0604030504040204" pitchFamily="50" charset="-128"/>
                <a:cs typeface="Noto Sans CJK JP Regular"/>
              </a:rPr>
              <a:t>機</a:t>
            </a:r>
            <a:r>
              <a:rPr sz="1000" spc="5" dirty="0">
                <a:solidFill>
                  <a:srgbClr val="C00000"/>
                </a:solidFill>
                <a:latin typeface="Meiryo UI" panose="020B0604030504040204" pitchFamily="50" charset="-128"/>
                <a:ea typeface="Meiryo UI" panose="020B0604030504040204" pitchFamily="50" charset="-128"/>
                <a:cs typeface="Noto Sans CJK JP Regular"/>
              </a:rPr>
              <a:t>械</a:t>
            </a:r>
            <a:r>
              <a:rPr sz="1000" spc="-10" dirty="0">
                <a:solidFill>
                  <a:srgbClr val="C00000"/>
                </a:solidFill>
                <a:latin typeface="Meiryo UI" panose="020B0604030504040204" pitchFamily="50" charset="-128"/>
                <a:ea typeface="Meiryo UI" panose="020B0604030504040204" pitchFamily="50" charset="-128"/>
                <a:cs typeface="Noto Sans CJK JP Regular"/>
              </a:rPr>
              <a:t>学習</a:t>
            </a:r>
            <a:endParaRPr sz="1000">
              <a:latin typeface="Meiryo UI" panose="020B0604030504040204" pitchFamily="50" charset="-128"/>
              <a:ea typeface="Meiryo UI" panose="020B0604030504040204" pitchFamily="50" charset="-128"/>
              <a:cs typeface="Noto Sans CJK JP Regular"/>
            </a:endParaRPr>
          </a:p>
        </p:txBody>
      </p:sp>
      <p:sp>
        <p:nvSpPr>
          <p:cNvPr id="193" name="object 82"/>
          <p:cNvSpPr txBox="1"/>
          <p:nvPr/>
        </p:nvSpPr>
        <p:spPr>
          <a:xfrm>
            <a:off x="8461308" y="2887128"/>
            <a:ext cx="1671320" cy="167354"/>
          </a:xfrm>
          <a:prstGeom prst="rect">
            <a:avLst/>
          </a:prstGeom>
        </p:spPr>
        <p:txBody>
          <a:bodyPr vert="horz" wrap="square" lIns="0" tIns="13335" rIns="0" bIns="0" rtlCol="0">
            <a:spAutoFit/>
          </a:bodyPr>
          <a:lstStyle/>
          <a:p>
            <a:pPr marL="12700">
              <a:lnSpc>
                <a:spcPct val="100000"/>
              </a:lnSpc>
              <a:spcBef>
                <a:spcPts val="105"/>
              </a:spcBef>
            </a:pPr>
            <a:r>
              <a:rPr sz="1000" spc="-85" dirty="0">
                <a:latin typeface="Meiryo UI" panose="020B0604030504040204" pitchFamily="50" charset="-128"/>
                <a:ea typeface="Meiryo UI" panose="020B0604030504040204" pitchFamily="50" charset="-128"/>
                <a:cs typeface="Noto Sans CJK JP Regular"/>
              </a:rPr>
              <a:t>行動予測・心</a:t>
            </a:r>
            <a:r>
              <a:rPr sz="1000" spc="-95" dirty="0">
                <a:latin typeface="Meiryo UI" panose="020B0604030504040204" pitchFamily="50" charset="-128"/>
                <a:ea typeface="Meiryo UI" panose="020B0604030504040204" pitchFamily="50" charset="-128"/>
                <a:cs typeface="Noto Sans CJK JP Regular"/>
              </a:rPr>
              <a:t>の</a:t>
            </a:r>
            <a:r>
              <a:rPr sz="1000" spc="5" dirty="0">
                <a:latin typeface="Meiryo UI" panose="020B0604030504040204" pitchFamily="50" charset="-128"/>
                <a:ea typeface="Meiryo UI" panose="020B0604030504040204" pitchFamily="50" charset="-128"/>
                <a:cs typeface="Noto Sans CJK JP Regular"/>
              </a:rPr>
              <a:t>健</a:t>
            </a:r>
            <a:r>
              <a:rPr sz="1000" spc="-10" dirty="0">
                <a:latin typeface="Meiryo UI" panose="020B0604030504040204" pitchFamily="50" charset="-128"/>
                <a:ea typeface="Meiryo UI" panose="020B0604030504040204" pitchFamily="50" charset="-128"/>
                <a:cs typeface="Noto Sans CJK JP Regular"/>
              </a:rPr>
              <a:t>康</a:t>
            </a:r>
            <a:r>
              <a:rPr sz="1000" spc="-55" dirty="0">
                <a:latin typeface="Meiryo UI" panose="020B0604030504040204" pitchFamily="50" charset="-128"/>
                <a:ea typeface="Meiryo UI" panose="020B0604030504040204" pitchFamily="50" charset="-128"/>
                <a:cs typeface="Noto Sans CJK JP Regular"/>
              </a:rPr>
              <a:t>へ</a:t>
            </a:r>
            <a:r>
              <a:rPr sz="1000" spc="-85" dirty="0">
                <a:latin typeface="Meiryo UI" panose="020B0604030504040204" pitchFamily="50" charset="-128"/>
                <a:ea typeface="Meiryo UI" panose="020B0604030504040204" pitchFamily="50" charset="-128"/>
                <a:cs typeface="Noto Sans CJK JP Regular"/>
              </a:rPr>
              <a:t>の</a:t>
            </a:r>
            <a:r>
              <a:rPr sz="1000" spc="5" dirty="0">
                <a:latin typeface="Meiryo UI" panose="020B0604030504040204" pitchFamily="50" charset="-128"/>
                <a:ea typeface="Meiryo UI" panose="020B0604030504040204" pitchFamily="50" charset="-128"/>
                <a:cs typeface="Noto Sans CJK JP Regular"/>
              </a:rPr>
              <a:t>応用</a:t>
            </a:r>
            <a:endParaRPr sz="1000">
              <a:latin typeface="Meiryo UI" panose="020B0604030504040204" pitchFamily="50" charset="-128"/>
              <a:ea typeface="Meiryo UI" panose="020B0604030504040204" pitchFamily="50" charset="-128"/>
              <a:cs typeface="Noto Sans CJK JP Regular"/>
            </a:endParaRPr>
          </a:p>
        </p:txBody>
      </p:sp>
      <p:sp>
        <p:nvSpPr>
          <p:cNvPr id="194" name="object 83"/>
          <p:cNvSpPr/>
          <p:nvPr/>
        </p:nvSpPr>
        <p:spPr>
          <a:xfrm>
            <a:off x="9862517" y="3255219"/>
            <a:ext cx="1665868" cy="1238740"/>
          </a:xfrm>
          <a:prstGeom prst="rect">
            <a:avLst/>
          </a:prstGeom>
          <a:blipFill>
            <a:blip r:embed="rId21"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95" name="object 84"/>
          <p:cNvSpPr/>
          <p:nvPr/>
        </p:nvSpPr>
        <p:spPr>
          <a:xfrm>
            <a:off x="8654926" y="3292088"/>
            <a:ext cx="1152332" cy="969252"/>
          </a:xfrm>
          <a:prstGeom prst="rect">
            <a:avLst/>
          </a:prstGeom>
          <a:blipFill>
            <a:blip r:embed="rId22"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96" name="object 85"/>
          <p:cNvSpPr/>
          <p:nvPr/>
        </p:nvSpPr>
        <p:spPr>
          <a:xfrm>
            <a:off x="6384749" y="3572971"/>
            <a:ext cx="2177795" cy="1056132"/>
          </a:xfrm>
          <a:prstGeom prst="rect">
            <a:avLst/>
          </a:prstGeom>
          <a:blipFill>
            <a:blip r:embed="rId23"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97" name="object 86"/>
          <p:cNvSpPr/>
          <p:nvPr/>
        </p:nvSpPr>
        <p:spPr>
          <a:xfrm>
            <a:off x="6438660" y="3652518"/>
            <a:ext cx="2038985" cy="907415"/>
          </a:xfrm>
          <a:custGeom>
            <a:avLst/>
            <a:gdLst/>
            <a:ahLst/>
            <a:cxnLst/>
            <a:rect l="l" t="t" r="r" b="b"/>
            <a:pathLst>
              <a:path w="2038984" h="907414">
                <a:moveTo>
                  <a:pt x="81495" y="0"/>
                </a:moveTo>
                <a:lnTo>
                  <a:pt x="0" y="322198"/>
                </a:lnTo>
                <a:lnTo>
                  <a:pt x="1675422" y="745985"/>
                </a:lnTo>
                <a:lnTo>
                  <a:pt x="1634680" y="907084"/>
                </a:lnTo>
                <a:lnTo>
                  <a:pt x="2038362" y="666394"/>
                </a:lnTo>
                <a:lnTo>
                  <a:pt x="1893715" y="423786"/>
                </a:lnTo>
                <a:lnTo>
                  <a:pt x="1756918" y="423786"/>
                </a:lnTo>
                <a:lnTo>
                  <a:pt x="81495" y="0"/>
                </a:lnTo>
                <a:close/>
              </a:path>
              <a:path w="2038984" h="907414">
                <a:moveTo>
                  <a:pt x="1797672" y="262699"/>
                </a:moveTo>
                <a:lnTo>
                  <a:pt x="1756918" y="423786"/>
                </a:lnTo>
                <a:lnTo>
                  <a:pt x="1893715" y="423786"/>
                </a:lnTo>
                <a:lnTo>
                  <a:pt x="1797672" y="262699"/>
                </a:lnTo>
                <a:close/>
              </a:path>
            </a:pathLst>
          </a:custGeom>
          <a:solidFill>
            <a:srgbClr val="CCC1DA"/>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98" name="object 87"/>
          <p:cNvSpPr/>
          <p:nvPr/>
        </p:nvSpPr>
        <p:spPr>
          <a:xfrm>
            <a:off x="6426315" y="3615199"/>
            <a:ext cx="2038985" cy="907415"/>
          </a:xfrm>
          <a:custGeom>
            <a:avLst/>
            <a:gdLst/>
            <a:ahLst/>
            <a:cxnLst/>
            <a:rect l="l" t="t" r="r" b="b"/>
            <a:pathLst>
              <a:path w="2038984" h="907414">
                <a:moveTo>
                  <a:pt x="81495" y="0"/>
                </a:moveTo>
                <a:lnTo>
                  <a:pt x="1756917" y="423786"/>
                </a:lnTo>
                <a:lnTo>
                  <a:pt x="1797672" y="262699"/>
                </a:lnTo>
                <a:lnTo>
                  <a:pt x="2038362" y="666394"/>
                </a:lnTo>
                <a:lnTo>
                  <a:pt x="1634680" y="907084"/>
                </a:lnTo>
                <a:lnTo>
                  <a:pt x="1675422" y="745985"/>
                </a:lnTo>
                <a:lnTo>
                  <a:pt x="0" y="322199"/>
                </a:lnTo>
                <a:lnTo>
                  <a:pt x="81495" y="0"/>
                </a:lnTo>
                <a:close/>
              </a:path>
            </a:pathLst>
          </a:custGeom>
          <a:ln w="25400">
            <a:solidFill>
              <a:srgbClr val="C0C0C0"/>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99" name="object 88"/>
          <p:cNvSpPr/>
          <p:nvPr/>
        </p:nvSpPr>
        <p:spPr>
          <a:xfrm>
            <a:off x="6617629" y="3786535"/>
            <a:ext cx="1590446" cy="516813"/>
          </a:xfrm>
          <a:prstGeom prst="rect">
            <a:avLst/>
          </a:prstGeom>
          <a:blipFill>
            <a:blip r:embed="rId24"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00" name="object 89"/>
          <p:cNvSpPr txBox="1"/>
          <p:nvPr/>
        </p:nvSpPr>
        <p:spPr>
          <a:xfrm>
            <a:off x="8803730" y="4267712"/>
            <a:ext cx="1555609" cy="174407"/>
          </a:xfrm>
          <a:prstGeom prst="rect">
            <a:avLst/>
          </a:prstGeom>
        </p:spPr>
        <p:txBody>
          <a:bodyPr vert="horz" wrap="square" lIns="0" tIns="12700" rIns="0" bIns="0" rtlCol="0">
            <a:spAutoFit/>
          </a:bodyPr>
          <a:lstStyle/>
          <a:p>
            <a:pPr marL="12700">
              <a:lnSpc>
                <a:spcPct val="100000"/>
              </a:lnSpc>
              <a:spcBef>
                <a:spcPts val="100"/>
              </a:spcBef>
            </a:pPr>
            <a:r>
              <a:rPr sz="1050" dirty="0">
                <a:solidFill>
                  <a:srgbClr val="C00000"/>
                </a:solidFill>
                <a:latin typeface="Meiryo UI" panose="020B0604030504040204" pitchFamily="50" charset="-128"/>
                <a:ea typeface="Meiryo UI" panose="020B0604030504040204" pitchFamily="50" charset="-128"/>
                <a:cs typeface="Noto Sans CJK JP Regular"/>
              </a:rPr>
              <a:t>痛</a:t>
            </a:r>
            <a:r>
              <a:rPr sz="1050" spc="-40" dirty="0">
                <a:solidFill>
                  <a:srgbClr val="C00000"/>
                </a:solidFill>
                <a:latin typeface="Meiryo UI" panose="020B0604030504040204" pitchFamily="50" charset="-128"/>
                <a:ea typeface="Meiryo UI" panose="020B0604030504040204" pitchFamily="50" charset="-128"/>
                <a:cs typeface="Noto Sans CJK JP Regular"/>
              </a:rPr>
              <a:t>みの脳</a:t>
            </a:r>
            <a:r>
              <a:rPr sz="1050" dirty="0">
                <a:solidFill>
                  <a:srgbClr val="C00000"/>
                </a:solidFill>
                <a:latin typeface="Meiryo UI" panose="020B0604030504040204" pitchFamily="50" charset="-128"/>
                <a:ea typeface="Meiryo UI" panose="020B0604030504040204" pitchFamily="50" charset="-128"/>
                <a:cs typeface="Noto Sans CJK JP Regular"/>
              </a:rPr>
              <a:t>内</a:t>
            </a:r>
            <a:r>
              <a:rPr sz="1050" spc="135" dirty="0">
                <a:solidFill>
                  <a:srgbClr val="C00000"/>
                </a:solidFill>
                <a:latin typeface="Meiryo UI" panose="020B0604030504040204" pitchFamily="50" charset="-128"/>
                <a:ea typeface="Meiryo UI" panose="020B0604030504040204" pitchFamily="50" charset="-128"/>
                <a:cs typeface="Noto Sans CJK JP Regular"/>
              </a:rPr>
              <a:t>ﾈｯﾄﾜｰｸ</a:t>
            </a:r>
            <a:endParaRPr sz="1050" dirty="0">
              <a:latin typeface="Meiryo UI" panose="020B0604030504040204" pitchFamily="50" charset="-128"/>
              <a:ea typeface="Meiryo UI" panose="020B0604030504040204" pitchFamily="50" charset="-128"/>
              <a:cs typeface="Noto Sans CJK JP Regular"/>
            </a:endParaRPr>
          </a:p>
        </p:txBody>
      </p:sp>
      <p:sp>
        <p:nvSpPr>
          <p:cNvPr id="201" name="object 90"/>
          <p:cNvSpPr/>
          <p:nvPr/>
        </p:nvSpPr>
        <p:spPr>
          <a:xfrm>
            <a:off x="8474941" y="4493958"/>
            <a:ext cx="2194374" cy="1454658"/>
          </a:xfrm>
          <a:prstGeom prst="rect">
            <a:avLst/>
          </a:prstGeom>
          <a:blipFill>
            <a:blip r:embed="rId25"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02" name="object 91"/>
          <p:cNvSpPr txBox="1"/>
          <p:nvPr/>
        </p:nvSpPr>
        <p:spPr>
          <a:xfrm>
            <a:off x="10551061" y="5247441"/>
            <a:ext cx="1658451" cy="167354"/>
          </a:xfrm>
          <a:prstGeom prst="rect">
            <a:avLst/>
          </a:prstGeom>
        </p:spPr>
        <p:txBody>
          <a:bodyPr vert="horz" wrap="square" lIns="0" tIns="13335" rIns="0" bIns="0" rtlCol="0">
            <a:spAutoFit/>
          </a:bodyPr>
          <a:lstStyle/>
          <a:p>
            <a:pPr marL="24765" marR="5080" indent="-12700">
              <a:lnSpc>
                <a:spcPct val="100000"/>
              </a:lnSpc>
              <a:spcBef>
                <a:spcPts val="105"/>
              </a:spcBef>
            </a:pPr>
            <a:r>
              <a:rPr sz="1000" spc="-10" dirty="0">
                <a:solidFill>
                  <a:srgbClr val="C00000"/>
                </a:solidFill>
                <a:latin typeface="Meiryo UI" panose="020B0604030504040204" pitchFamily="50" charset="-128"/>
                <a:ea typeface="Meiryo UI" panose="020B0604030504040204" pitchFamily="50" charset="-128"/>
                <a:cs typeface="Noto Sans CJK JP Regular"/>
              </a:rPr>
              <a:t>統合失調症の </a:t>
            </a:r>
            <a:r>
              <a:rPr sz="1000" spc="75" dirty="0">
                <a:solidFill>
                  <a:srgbClr val="C00000"/>
                </a:solidFill>
                <a:latin typeface="Meiryo UI" panose="020B0604030504040204" pitchFamily="50" charset="-128"/>
                <a:ea typeface="Meiryo UI" panose="020B0604030504040204" pitchFamily="50" charset="-128"/>
                <a:cs typeface="Noto Sans CJK JP Regular"/>
              </a:rPr>
              <a:t>脳内ﾈ</a:t>
            </a:r>
            <a:r>
              <a:rPr sz="1000" spc="40" dirty="0">
                <a:solidFill>
                  <a:srgbClr val="C00000"/>
                </a:solidFill>
                <a:latin typeface="Meiryo UI" panose="020B0604030504040204" pitchFamily="50" charset="-128"/>
                <a:ea typeface="Meiryo UI" panose="020B0604030504040204" pitchFamily="50" charset="-128"/>
                <a:cs typeface="Noto Sans CJK JP Regular"/>
              </a:rPr>
              <a:t>ｯ</a:t>
            </a:r>
            <a:r>
              <a:rPr sz="1000" spc="-15" dirty="0">
                <a:solidFill>
                  <a:srgbClr val="C00000"/>
                </a:solidFill>
                <a:latin typeface="Meiryo UI" panose="020B0604030504040204" pitchFamily="50" charset="-128"/>
                <a:ea typeface="Meiryo UI" panose="020B0604030504040204" pitchFamily="50" charset="-128"/>
                <a:cs typeface="Noto Sans CJK JP Regular"/>
              </a:rPr>
              <a:t>ﾄ</a:t>
            </a:r>
            <a:r>
              <a:rPr sz="1000" spc="175" dirty="0">
                <a:solidFill>
                  <a:srgbClr val="C00000"/>
                </a:solidFill>
                <a:latin typeface="Meiryo UI" panose="020B0604030504040204" pitchFamily="50" charset="-128"/>
                <a:ea typeface="Meiryo UI" panose="020B0604030504040204" pitchFamily="50" charset="-128"/>
                <a:cs typeface="Noto Sans CJK JP Regular"/>
              </a:rPr>
              <a:t>ﾜ</a:t>
            </a:r>
            <a:r>
              <a:rPr sz="1000" spc="165" dirty="0">
                <a:solidFill>
                  <a:srgbClr val="C00000"/>
                </a:solidFill>
                <a:latin typeface="Meiryo UI" panose="020B0604030504040204" pitchFamily="50" charset="-128"/>
                <a:ea typeface="Meiryo UI" panose="020B0604030504040204" pitchFamily="50" charset="-128"/>
                <a:cs typeface="Noto Sans CJK JP Regular"/>
              </a:rPr>
              <a:t>ｰ</a:t>
            </a:r>
            <a:r>
              <a:rPr sz="1000" spc="175" dirty="0">
                <a:solidFill>
                  <a:srgbClr val="C00000"/>
                </a:solidFill>
                <a:latin typeface="Meiryo UI" panose="020B0604030504040204" pitchFamily="50" charset="-128"/>
                <a:ea typeface="Meiryo UI" panose="020B0604030504040204" pitchFamily="50" charset="-128"/>
                <a:cs typeface="Noto Sans CJK JP Regular"/>
              </a:rPr>
              <a:t>ｸ</a:t>
            </a:r>
            <a:endParaRPr sz="1000" dirty="0">
              <a:latin typeface="Meiryo UI" panose="020B0604030504040204" pitchFamily="50" charset="-128"/>
              <a:ea typeface="Meiryo UI" panose="020B0604030504040204" pitchFamily="50" charset="-128"/>
              <a:cs typeface="Noto Sans CJK JP Regular"/>
            </a:endParaRPr>
          </a:p>
        </p:txBody>
      </p:sp>
      <p:sp>
        <p:nvSpPr>
          <p:cNvPr id="206" name="object 95"/>
          <p:cNvSpPr txBox="1"/>
          <p:nvPr/>
        </p:nvSpPr>
        <p:spPr>
          <a:xfrm>
            <a:off x="8562544" y="6083316"/>
            <a:ext cx="3629455" cy="175048"/>
          </a:xfrm>
          <a:prstGeom prst="rect">
            <a:avLst/>
          </a:prstGeom>
        </p:spPr>
        <p:txBody>
          <a:bodyPr vert="horz" wrap="square" lIns="0" tIns="13335" rIns="0" bIns="0" rtlCol="0">
            <a:spAutoFit/>
          </a:bodyPr>
          <a:lstStyle/>
          <a:p>
            <a:pPr marL="12700" marR="5080" indent="27305">
              <a:lnSpc>
                <a:spcPct val="100000"/>
              </a:lnSpc>
              <a:spcBef>
                <a:spcPts val="105"/>
              </a:spcBef>
            </a:pPr>
            <a:r>
              <a:rPr sz="1050" dirty="0">
                <a:latin typeface="Meiryo UI" panose="020B0604030504040204" pitchFamily="50" charset="-128"/>
                <a:ea typeface="Meiryo UI" panose="020B0604030504040204" pitchFamily="50" charset="-128"/>
                <a:cs typeface="Arial"/>
              </a:rPr>
              <a:t>BiGData</a:t>
            </a:r>
            <a:r>
              <a:rPr sz="1050" spc="-215" dirty="0">
                <a:latin typeface="Meiryo UI" panose="020B0604030504040204" pitchFamily="50" charset="-128"/>
                <a:ea typeface="Meiryo UI" panose="020B0604030504040204" pitchFamily="50" charset="-128"/>
                <a:cs typeface="Noto Sans CJK JP Regular"/>
              </a:rPr>
              <a:t>と</a:t>
            </a:r>
            <a:r>
              <a:rPr sz="1050" spc="5" dirty="0">
                <a:latin typeface="Meiryo UI" panose="020B0604030504040204" pitchFamily="50" charset="-128"/>
                <a:ea typeface="Meiryo UI" panose="020B0604030504040204" pitchFamily="50" charset="-128"/>
                <a:cs typeface="Noto Sans CJK JP Regular"/>
              </a:rPr>
              <a:t>脳機能</a:t>
            </a:r>
            <a:r>
              <a:rPr sz="1050" spc="-10" dirty="0">
                <a:latin typeface="Meiryo UI" panose="020B0604030504040204" pitchFamily="50" charset="-128"/>
                <a:ea typeface="Meiryo UI" panose="020B0604030504040204" pitchFamily="50" charset="-128"/>
                <a:cs typeface="Noto Sans CJK JP Regular"/>
              </a:rPr>
              <a:t>定</a:t>
            </a:r>
            <a:r>
              <a:rPr sz="1050" spc="-110" dirty="0">
                <a:latin typeface="Meiryo UI" panose="020B0604030504040204" pitchFamily="50" charset="-128"/>
                <a:ea typeface="Meiryo UI" panose="020B0604030504040204" pitchFamily="50" charset="-128"/>
                <a:cs typeface="Noto Sans CJK JP Regular"/>
              </a:rPr>
              <a:t>量</a:t>
            </a:r>
            <a:r>
              <a:rPr sz="1050" spc="-125" dirty="0">
                <a:latin typeface="Meiryo UI" panose="020B0604030504040204" pitchFamily="50" charset="-128"/>
                <a:ea typeface="Meiryo UI" panose="020B0604030504040204" pitchFamily="50" charset="-128"/>
                <a:cs typeface="Noto Sans CJK JP Regular"/>
              </a:rPr>
              <a:t>イ</a:t>
            </a:r>
            <a:r>
              <a:rPr sz="1050" spc="-200" dirty="0">
                <a:latin typeface="Meiryo UI" panose="020B0604030504040204" pitchFamily="50" charset="-128"/>
                <a:ea typeface="Meiryo UI" panose="020B0604030504040204" pitchFamily="50" charset="-128"/>
                <a:cs typeface="Noto Sans CJK JP Regular"/>
              </a:rPr>
              <a:t>メ</a:t>
            </a:r>
            <a:r>
              <a:rPr sz="1050" spc="-204" dirty="0">
                <a:latin typeface="Meiryo UI" panose="020B0604030504040204" pitchFamily="50" charset="-128"/>
                <a:ea typeface="Meiryo UI" panose="020B0604030504040204" pitchFamily="50" charset="-128"/>
                <a:cs typeface="Noto Sans CJK JP Regular"/>
              </a:rPr>
              <a:t>ー</a:t>
            </a:r>
            <a:r>
              <a:rPr sz="1050" spc="-135" dirty="0">
                <a:latin typeface="Meiryo UI" panose="020B0604030504040204" pitchFamily="50" charset="-128"/>
                <a:ea typeface="Meiryo UI" panose="020B0604030504040204" pitchFamily="50" charset="-128"/>
                <a:cs typeface="Noto Sans CJK JP Regular"/>
              </a:rPr>
              <a:t>ジ </a:t>
            </a:r>
            <a:r>
              <a:rPr sz="1050" spc="-140" dirty="0">
                <a:latin typeface="Meiryo UI" panose="020B0604030504040204" pitchFamily="50" charset="-128"/>
                <a:ea typeface="Meiryo UI" panose="020B0604030504040204" pitchFamily="50" charset="-128"/>
                <a:cs typeface="Noto Sans CJK JP Regular"/>
              </a:rPr>
              <a:t>ン</a:t>
            </a:r>
            <a:r>
              <a:rPr sz="1050" spc="-155" dirty="0">
                <a:latin typeface="Meiryo UI" panose="020B0604030504040204" pitchFamily="50" charset="-128"/>
                <a:ea typeface="Meiryo UI" panose="020B0604030504040204" pitchFamily="50" charset="-128"/>
                <a:cs typeface="Noto Sans CJK JP Regular"/>
              </a:rPr>
              <a:t>グ</a:t>
            </a:r>
            <a:r>
              <a:rPr sz="1050" spc="-85" dirty="0">
                <a:latin typeface="Meiryo UI" panose="020B0604030504040204" pitchFamily="50" charset="-128"/>
                <a:ea typeface="Meiryo UI" panose="020B0604030504040204" pitchFamily="50" charset="-128"/>
                <a:cs typeface="Noto Sans CJK JP Regular"/>
              </a:rPr>
              <a:t>に</a:t>
            </a:r>
            <a:r>
              <a:rPr sz="1050" spc="-140" dirty="0">
                <a:latin typeface="Meiryo UI" panose="020B0604030504040204" pitchFamily="50" charset="-128"/>
                <a:ea typeface="Meiryo UI" panose="020B0604030504040204" pitchFamily="50" charset="-128"/>
                <a:cs typeface="Noto Sans CJK JP Regular"/>
              </a:rPr>
              <a:t>よ</a:t>
            </a:r>
            <a:r>
              <a:rPr sz="1050" spc="-165" dirty="0">
                <a:latin typeface="Meiryo UI" panose="020B0604030504040204" pitchFamily="50" charset="-128"/>
                <a:ea typeface="Meiryo UI" panose="020B0604030504040204" pitchFamily="50" charset="-128"/>
                <a:cs typeface="Noto Sans CJK JP Regular"/>
              </a:rPr>
              <a:t>る</a:t>
            </a:r>
            <a:r>
              <a:rPr sz="1050" spc="5" dirty="0">
                <a:latin typeface="Meiryo UI" panose="020B0604030504040204" pitchFamily="50" charset="-128"/>
                <a:ea typeface="Meiryo UI" panose="020B0604030504040204" pitchFamily="50" charset="-128"/>
                <a:cs typeface="Noto Sans CJK JP Regular"/>
              </a:rPr>
              <a:t>医療創</a:t>
            </a:r>
            <a:r>
              <a:rPr sz="1050" spc="-10" dirty="0">
                <a:latin typeface="Meiryo UI" panose="020B0604030504040204" pitchFamily="50" charset="-128"/>
                <a:ea typeface="Meiryo UI" panose="020B0604030504040204" pitchFamily="50" charset="-128"/>
                <a:cs typeface="Noto Sans CJK JP Regular"/>
              </a:rPr>
              <a:t>薬</a:t>
            </a:r>
            <a:r>
              <a:rPr sz="1050" spc="5" dirty="0">
                <a:latin typeface="Meiryo UI" panose="020B0604030504040204" pitchFamily="50" charset="-128"/>
                <a:ea typeface="Meiryo UI" panose="020B0604030504040204" pitchFamily="50" charset="-128"/>
                <a:cs typeface="Noto Sans CJK JP Regular"/>
              </a:rPr>
              <a:t>技</a:t>
            </a:r>
            <a:r>
              <a:rPr sz="1050" spc="-10" dirty="0">
                <a:latin typeface="Meiryo UI" panose="020B0604030504040204" pitchFamily="50" charset="-128"/>
                <a:ea typeface="Meiryo UI" panose="020B0604030504040204" pitchFamily="50" charset="-128"/>
                <a:cs typeface="Noto Sans CJK JP Regular"/>
              </a:rPr>
              <a:t>術</a:t>
            </a:r>
            <a:r>
              <a:rPr sz="1050" spc="-85" dirty="0">
                <a:latin typeface="Meiryo UI" panose="020B0604030504040204" pitchFamily="50" charset="-128"/>
                <a:ea typeface="Meiryo UI" panose="020B0604030504040204" pitchFamily="50" charset="-128"/>
                <a:cs typeface="Noto Sans CJK JP Regular"/>
              </a:rPr>
              <a:t>の</a:t>
            </a:r>
            <a:r>
              <a:rPr sz="1050" spc="5" dirty="0">
                <a:latin typeface="Meiryo UI" panose="020B0604030504040204" pitchFamily="50" charset="-128"/>
                <a:ea typeface="Meiryo UI" panose="020B0604030504040204" pitchFamily="50" charset="-128"/>
                <a:cs typeface="Noto Sans CJK JP Regular"/>
              </a:rPr>
              <a:t>革新</a:t>
            </a:r>
            <a:endParaRPr sz="1050" dirty="0">
              <a:latin typeface="Meiryo UI" panose="020B0604030504040204" pitchFamily="50" charset="-128"/>
              <a:ea typeface="Meiryo UI" panose="020B0604030504040204" pitchFamily="50" charset="-128"/>
              <a:cs typeface="Noto Sans CJK JP Regular"/>
            </a:endParaRPr>
          </a:p>
        </p:txBody>
      </p:sp>
      <p:sp>
        <p:nvSpPr>
          <p:cNvPr id="207" name="object 96"/>
          <p:cNvSpPr/>
          <p:nvPr/>
        </p:nvSpPr>
        <p:spPr>
          <a:xfrm>
            <a:off x="5156405" y="4213052"/>
            <a:ext cx="1915667" cy="731519"/>
          </a:xfrm>
          <a:prstGeom prst="rect">
            <a:avLst/>
          </a:prstGeom>
          <a:blipFill>
            <a:blip r:embed="rId26"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08" name="object 97"/>
          <p:cNvSpPr/>
          <p:nvPr/>
        </p:nvSpPr>
        <p:spPr>
          <a:xfrm>
            <a:off x="5256226" y="4251914"/>
            <a:ext cx="1661160" cy="599440"/>
          </a:xfrm>
          <a:custGeom>
            <a:avLst/>
            <a:gdLst/>
            <a:ahLst/>
            <a:cxnLst/>
            <a:rect l="l" t="t" r="r" b="b"/>
            <a:pathLst>
              <a:path w="1661160" h="599439">
                <a:moveTo>
                  <a:pt x="1661160" y="299466"/>
                </a:moveTo>
                <a:lnTo>
                  <a:pt x="0" y="299466"/>
                </a:lnTo>
                <a:lnTo>
                  <a:pt x="830580" y="598932"/>
                </a:lnTo>
                <a:lnTo>
                  <a:pt x="1661160" y="299466"/>
                </a:lnTo>
                <a:close/>
              </a:path>
              <a:path w="1661160" h="599439">
                <a:moveTo>
                  <a:pt x="1245870" y="0"/>
                </a:moveTo>
                <a:lnTo>
                  <a:pt x="415290" y="0"/>
                </a:lnTo>
                <a:lnTo>
                  <a:pt x="415290" y="299466"/>
                </a:lnTo>
                <a:lnTo>
                  <a:pt x="1245870" y="299466"/>
                </a:lnTo>
                <a:lnTo>
                  <a:pt x="1245870" y="0"/>
                </a:lnTo>
                <a:close/>
              </a:path>
            </a:pathLst>
          </a:custGeom>
          <a:solidFill>
            <a:srgbClr val="CCC1DA"/>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09" name="object 98"/>
          <p:cNvSpPr/>
          <p:nvPr/>
        </p:nvSpPr>
        <p:spPr>
          <a:xfrm>
            <a:off x="5256226" y="4251914"/>
            <a:ext cx="1661160" cy="599440"/>
          </a:xfrm>
          <a:custGeom>
            <a:avLst/>
            <a:gdLst/>
            <a:ahLst/>
            <a:cxnLst/>
            <a:rect l="l" t="t" r="r" b="b"/>
            <a:pathLst>
              <a:path w="1661160" h="599439">
                <a:moveTo>
                  <a:pt x="0" y="299466"/>
                </a:moveTo>
                <a:lnTo>
                  <a:pt x="415290" y="299466"/>
                </a:lnTo>
                <a:lnTo>
                  <a:pt x="415290" y="0"/>
                </a:lnTo>
                <a:lnTo>
                  <a:pt x="1245870" y="0"/>
                </a:lnTo>
                <a:lnTo>
                  <a:pt x="1245870" y="299466"/>
                </a:lnTo>
                <a:lnTo>
                  <a:pt x="1661160" y="299466"/>
                </a:lnTo>
                <a:lnTo>
                  <a:pt x="830580" y="598932"/>
                </a:lnTo>
                <a:lnTo>
                  <a:pt x="0" y="299466"/>
                </a:lnTo>
                <a:close/>
              </a:path>
            </a:pathLst>
          </a:custGeom>
          <a:ln w="25908">
            <a:solidFill>
              <a:srgbClr val="C0C0C0"/>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10" name="object 99"/>
          <p:cNvSpPr txBox="1"/>
          <p:nvPr/>
        </p:nvSpPr>
        <p:spPr>
          <a:xfrm>
            <a:off x="5673777" y="4289315"/>
            <a:ext cx="858519" cy="351378"/>
          </a:xfrm>
          <a:prstGeom prst="rect">
            <a:avLst/>
          </a:prstGeom>
        </p:spPr>
        <p:txBody>
          <a:bodyPr vert="horz" wrap="square" lIns="0" tIns="12700" rIns="0" bIns="0" rtlCol="0">
            <a:spAutoFit/>
          </a:bodyPr>
          <a:lstStyle/>
          <a:p>
            <a:pPr marL="1270" algn="ctr">
              <a:lnSpc>
                <a:spcPct val="100000"/>
              </a:lnSpc>
              <a:spcBef>
                <a:spcPts val="100"/>
              </a:spcBef>
            </a:pPr>
            <a:r>
              <a:rPr sz="1100" spc="-150" dirty="0">
                <a:latin typeface="Meiryo UI" panose="020B0604030504040204" pitchFamily="50" charset="-128"/>
                <a:ea typeface="Meiryo UI" panose="020B0604030504040204" pitchFamily="50" charset="-128"/>
                <a:cs typeface="Noto Sans CJK JP Regular"/>
              </a:rPr>
              <a:t>ニ</a:t>
            </a:r>
            <a:r>
              <a:rPr sz="1100" spc="-290" dirty="0">
                <a:latin typeface="Meiryo UI" panose="020B0604030504040204" pitchFamily="50" charset="-128"/>
                <a:ea typeface="Meiryo UI" panose="020B0604030504040204" pitchFamily="50" charset="-128"/>
                <a:cs typeface="Noto Sans CJK JP Regular"/>
              </a:rPr>
              <a:t>ュ</a:t>
            </a:r>
            <a:r>
              <a:rPr sz="1100" spc="-285" dirty="0">
                <a:latin typeface="Meiryo UI" panose="020B0604030504040204" pitchFamily="50" charset="-128"/>
                <a:ea typeface="Meiryo UI" panose="020B0604030504040204" pitchFamily="50" charset="-128"/>
                <a:cs typeface="Noto Sans CJK JP Regular"/>
              </a:rPr>
              <a:t>ー</a:t>
            </a:r>
            <a:r>
              <a:rPr sz="1100" spc="-235" dirty="0">
                <a:latin typeface="Meiryo UI" panose="020B0604030504040204" pitchFamily="50" charset="-128"/>
                <a:ea typeface="Meiryo UI" panose="020B0604030504040204" pitchFamily="50" charset="-128"/>
                <a:cs typeface="Noto Sans CJK JP Regular"/>
              </a:rPr>
              <a:t>ロ</a:t>
            </a:r>
            <a:endParaRPr sz="1100" dirty="0">
              <a:latin typeface="Meiryo UI" panose="020B0604030504040204" pitchFamily="50" charset="-128"/>
              <a:ea typeface="Meiryo UI" panose="020B0604030504040204" pitchFamily="50" charset="-128"/>
              <a:cs typeface="Noto Sans CJK JP Regular"/>
            </a:endParaRPr>
          </a:p>
          <a:p>
            <a:pPr algn="ctr">
              <a:lnSpc>
                <a:spcPct val="100000"/>
              </a:lnSpc>
            </a:pPr>
            <a:r>
              <a:rPr sz="1100" spc="-295" dirty="0">
                <a:latin typeface="Meiryo UI" panose="020B0604030504040204" pitchFamily="50" charset="-128"/>
                <a:ea typeface="Meiryo UI" panose="020B0604030504040204" pitchFamily="50" charset="-128"/>
                <a:cs typeface="Noto Sans CJK JP Regular"/>
              </a:rPr>
              <a:t>フィ</a:t>
            </a:r>
            <a:r>
              <a:rPr sz="1100" spc="-290" dirty="0">
                <a:latin typeface="Meiryo UI" panose="020B0604030504040204" pitchFamily="50" charset="-128"/>
                <a:ea typeface="Meiryo UI" panose="020B0604030504040204" pitchFamily="50" charset="-128"/>
                <a:cs typeface="Noto Sans CJK JP Regular"/>
              </a:rPr>
              <a:t>ー</a:t>
            </a:r>
            <a:r>
              <a:rPr sz="1100" spc="-415" dirty="0">
                <a:latin typeface="Meiryo UI" panose="020B0604030504040204" pitchFamily="50" charset="-128"/>
                <a:ea typeface="Meiryo UI" panose="020B0604030504040204" pitchFamily="50" charset="-128"/>
                <a:cs typeface="Noto Sans CJK JP Regular"/>
              </a:rPr>
              <a:t>ド</a:t>
            </a:r>
            <a:r>
              <a:rPr sz="1100" spc="-75" dirty="0">
                <a:latin typeface="Meiryo UI" panose="020B0604030504040204" pitchFamily="50" charset="-128"/>
                <a:ea typeface="Meiryo UI" panose="020B0604030504040204" pitchFamily="50" charset="-128"/>
                <a:cs typeface="Noto Sans CJK JP Regular"/>
              </a:rPr>
              <a:t>バ</a:t>
            </a:r>
            <a:r>
              <a:rPr sz="1100" spc="-254" dirty="0">
                <a:latin typeface="Meiryo UI" panose="020B0604030504040204" pitchFamily="50" charset="-128"/>
                <a:ea typeface="Meiryo UI" panose="020B0604030504040204" pitchFamily="50" charset="-128"/>
                <a:cs typeface="Noto Sans CJK JP Regular"/>
              </a:rPr>
              <a:t>ック</a:t>
            </a:r>
            <a:endParaRPr sz="1100" dirty="0">
              <a:latin typeface="Meiryo UI" panose="020B0604030504040204" pitchFamily="50" charset="-128"/>
              <a:ea typeface="Meiryo UI" panose="020B0604030504040204" pitchFamily="50" charset="-128"/>
              <a:cs typeface="Noto Sans CJK JP Regular"/>
            </a:endParaRPr>
          </a:p>
        </p:txBody>
      </p:sp>
      <p:sp>
        <p:nvSpPr>
          <p:cNvPr id="211" name="object 100"/>
          <p:cNvSpPr txBox="1"/>
          <p:nvPr/>
        </p:nvSpPr>
        <p:spPr>
          <a:xfrm>
            <a:off x="5341101" y="6276598"/>
            <a:ext cx="2042160" cy="167354"/>
          </a:xfrm>
          <a:prstGeom prst="rect">
            <a:avLst/>
          </a:prstGeom>
        </p:spPr>
        <p:txBody>
          <a:bodyPr vert="horz" wrap="square" lIns="0" tIns="13335" rIns="0" bIns="0" rtlCol="0">
            <a:spAutoFit/>
          </a:bodyPr>
          <a:lstStyle/>
          <a:p>
            <a:pPr marL="12700">
              <a:lnSpc>
                <a:spcPct val="100000"/>
              </a:lnSpc>
              <a:spcBef>
                <a:spcPts val="105"/>
              </a:spcBef>
            </a:pPr>
            <a:r>
              <a:rPr sz="1000" spc="-45" dirty="0">
                <a:latin typeface="Meiryo UI" panose="020B0604030504040204" pitchFamily="50" charset="-128"/>
                <a:ea typeface="Meiryo UI" panose="020B0604030504040204" pitchFamily="50" charset="-128"/>
                <a:cs typeface="Noto Sans CJK JP Regular"/>
              </a:rPr>
              <a:t>運動機能向上</a:t>
            </a:r>
            <a:r>
              <a:rPr sz="1000" spc="-55" dirty="0">
                <a:latin typeface="Meiryo UI" panose="020B0604030504040204" pitchFamily="50" charset="-128"/>
                <a:ea typeface="Meiryo UI" panose="020B0604030504040204" pitchFamily="50" charset="-128"/>
                <a:cs typeface="Noto Sans CJK JP Regular"/>
              </a:rPr>
              <a:t>、</a:t>
            </a:r>
            <a:r>
              <a:rPr sz="1000" spc="5" dirty="0">
                <a:latin typeface="Meiryo UI" panose="020B0604030504040204" pitchFamily="50" charset="-128"/>
                <a:ea typeface="Meiryo UI" panose="020B0604030504040204" pitchFamily="50" charset="-128"/>
                <a:cs typeface="Noto Sans CJK JP Regular"/>
              </a:rPr>
              <a:t>認</a:t>
            </a:r>
            <a:r>
              <a:rPr sz="1000" spc="-10" dirty="0">
                <a:latin typeface="Meiryo UI" panose="020B0604030504040204" pitchFamily="50" charset="-128"/>
                <a:ea typeface="Meiryo UI" panose="020B0604030504040204" pitchFamily="50" charset="-128"/>
                <a:cs typeface="Noto Sans CJK JP Regular"/>
              </a:rPr>
              <a:t>知</a:t>
            </a:r>
            <a:r>
              <a:rPr sz="1000" spc="5" dirty="0">
                <a:latin typeface="Meiryo UI" panose="020B0604030504040204" pitchFamily="50" charset="-128"/>
                <a:ea typeface="Meiryo UI" panose="020B0604030504040204" pitchFamily="50" charset="-128"/>
                <a:cs typeface="Noto Sans CJK JP Regular"/>
              </a:rPr>
              <a:t>改</a:t>
            </a:r>
            <a:r>
              <a:rPr sz="1000" spc="-10" dirty="0">
                <a:latin typeface="Meiryo UI" panose="020B0604030504040204" pitchFamily="50" charset="-128"/>
                <a:ea typeface="Meiryo UI" panose="020B0604030504040204" pitchFamily="50" charset="-128"/>
                <a:cs typeface="Noto Sans CJK JP Regular"/>
              </a:rPr>
              <a:t>善</a:t>
            </a:r>
            <a:r>
              <a:rPr sz="1000" spc="-360" dirty="0">
                <a:latin typeface="Meiryo UI" panose="020B0604030504040204" pitchFamily="50" charset="-128"/>
                <a:ea typeface="Meiryo UI" panose="020B0604030504040204" pitchFamily="50" charset="-128"/>
                <a:cs typeface="Noto Sans CJK JP Regular"/>
              </a:rPr>
              <a:t>、</a:t>
            </a:r>
            <a:r>
              <a:rPr sz="1000" spc="-135" dirty="0">
                <a:latin typeface="Meiryo UI" panose="020B0604030504040204" pitchFamily="50" charset="-128"/>
                <a:ea typeface="Meiryo UI" panose="020B0604030504040204" pitchFamily="50" charset="-128"/>
                <a:cs typeface="Noto Sans CJK JP Regular"/>
              </a:rPr>
              <a:t>ケ</a:t>
            </a:r>
            <a:r>
              <a:rPr sz="1000" spc="-130" dirty="0">
                <a:latin typeface="Meiryo UI" panose="020B0604030504040204" pitchFamily="50" charset="-128"/>
                <a:ea typeface="Meiryo UI" panose="020B0604030504040204" pitchFamily="50" charset="-128"/>
                <a:cs typeface="Noto Sans CJK JP Regular"/>
              </a:rPr>
              <a:t>ア</a:t>
            </a:r>
            <a:r>
              <a:rPr sz="1000" spc="-10" dirty="0">
                <a:latin typeface="Meiryo UI" panose="020B0604030504040204" pitchFamily="50" charset="-128"/>
                <a:ea typeface="Meiryo UI" panose="020B0604030504040204" pitchFamily="50" charset="-128"/>
                <a:cs typeface="Noto Sans CJK JP Regular"/>
              </a:rPr>
              <a:t>改</a:t>
            </a:r>
            <a:r>
              <a:rPr sz="1000" spc="5" dirty="0">
                <a:latin typeface="Meiryo UI" panose="020B0604030504040204" pitchFamily="50" charset="-128"/>
                <a:ea typeface="Meiryo UI" panose="020B0604030504040204" pitchFamily="50" charset="-128"/>
                <a:cs typeface="Noto Sans CJK JP Regular"/>
              </a:rPr>
              <a:t>善</a:t>
            </a:r>
            <a:endParaRPr sz="1000">
              <a:latin typeface="Meiryo UI" panose="020B0604030504040204" pitchFamily="50" charset="-128"/>
              <a:ea typeface="Meiryo UI" panose="020B0604030504040204" pitchFamily="50" charset="-128"/>
              <a:cs typeface="Noto Sans CJK JP Regular"/>
            </a:endParaRPr>
          </a:p>
        </p:txBody>
      </p:sp>
      <p:sp>
        <p:nvSpPr>
          <p:cNvPr id="212" name="object 101"/>
          <p:cNvSpPr/>
          <p:nvPr/>
        </p:nvSpPr>
        <p:spPr>
          <a:xfrm>
            <a:off x="1637489" y="3487628"/>
            <a:ext cx="534924" cy="463295"/>
          </a:xfrm>
          <a:prstGeom prst="rect">
            <a:avLst/>
          </a:prstGeom>
          <a:blipFill>
            <a:blip r:embed="rId27"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13" name="object 102"/>
          <p:cNvSpPr/>
          <p:nvPr/>
        </p:nvSpPr>
        <p:spPr>
          <a:xfrm>
            <a:off x="2369008" y="3473911"/>
            <a:ext cx="463295" cy="705612"/>
          </a:xfrm>
          <a:prstGeom prst="rect">
            <a:avLst/>
          </a:prstGeom>
          <a:blipFill>
            <a:blip r:embed="rId28"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14" name="object 103"/>
          <p:cNvSpPr/>
          <p:nvPr/>
        </p:nvSpPr>
        <p:spPr>
          <a:xfrm>
            <a:off x="2294332" y="3399235"/>
            <a:ext cx="460247" cy="702563"/>
          </a:xfrm>
          <a:prstGeom prst="rect">
            <a:avLst/>
          </a:prstGeom>
          <a:blipFill>
            <a:blip r:embed="rId29"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15" name="object 104"/>
          <p:cNvSpPr/>
          <p:nvPr/>
        </p:nvSpPr>
        <p:spPr>
          <a:xfrm>
            <a:off x="2135837" y="3382471"/>
            <a:ext cx="184150" cy="318770"/>
          </a:xfrm>
          <a:custGeom>
            <a:avLst/>
            <a:gdLst/>
            <a:ahLst/>
            <a:cxnLst/>
            <a:rect l="l" t="t" r="r" b="b"/>
            <a:pathLst>
              <a:path w="184150" h="318770">
                <a:moveTo>
                  <a:pt x="0" y="0"/>
                </a:moveTo>
                <a:lnTo>
                  <a:pt x="183984" y="318147"/>
                </a:lnTo>
              </a:path>
            </a:pathLst>
          </a:custGeom>
          <a:ln w="9144">
            <a:solidFill>
              <a:srgbClr val="000000"/>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16" name="object 105"/>
          <p:cNvSpPr/>
          <p:nvPr/>
        </p:nvSpPr>
        <p:spPr>
          <a:xfrm>
            <a:off x="2172410" y="3720800"/>
            <a:ext cx="147320" cy="264160"/>
          </a:xfrm>
          <a:custGeom>
            <a:avLst/>
            <a:gdLst/>
            <a:ahLst/>
            <a:cxnLst/>
            <a:rect l="l" t="t" r="r" b="b"/>
            <a:pathLst>
              <a:path w="147319" h="264160">
                <a:moveTo>
                  <a:pt x="146900" y="0"/>
                </a:moveTo>
                <a:lnTo>
                  <a:pt x="0" y="263601"/>
                </a:lnTo>
              </a:path>
            </a:pathLst>
          </a:custGeom>
          <a:ln w="9143">
            <a:solidFill>
              <a:srgbClr val="000000"/>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17" name="object 106"/>
          <p:cNvSpPr/>
          <p:nvPr/>
        </p:nvSpPr>
        <p:spPr>
          <a:xfrm>
            <a:off x="2835797" y="3193399"/>
            <a:ext cx="1014730" cy="1062990"/>
          </a:xfrm>
          <a:custGeom>
            <a:avLst/>
            <a:gdLst/>
            <a:ahLst/>
            <a:cxnLst/>
            <a:rect l="l" t="t" r="r" b="b"/>
            <a:pathLst>
              <a:path w="1014730" h="1062989">
                <a:moveTo>
                  <a:pt x="649731" y="961740"/>
                </a:moveTo>
                <a:lnTo>
                  <a:pt x="386944" y="961740"/>
                </a:lnTo>
                <a:lnTo>
                  <a:pt x="404007" y="992205"/>
                </a:lnTo>
                <a:lnTo>
                  <a:pt x="424318" y="1017860"/>
                </a:lnTo>
                <a:lnTo>
                  <a:pt x="447389" y="1038187"/>
                </a:lnTo>
                <a:lnTo>
                  <a:pt x="472732" y="1052672"/>
                </a:lnTo>
                <a:lnTo>
                  <a:pt x="514670" y="1062383"/>
                </a:lnTo>
                <a:lnTo>
                  <a:pt x="555510" y="1056208"/>
                </a:lnTo>
                <a:lnTo>
                  <a:pt x="593369" y="1035587"/>
                </a:lnTo>
                <a:lnTo>
                  <a:pt x="626364" y="1001964"/>
                </a:lnTo>
                <a:lnTo>
                  <a:pt x="649731" y="961740"/>
                </a:lnTo>
                <a:close/>
              </a:path>
              <a:path w="1014730" h="1062989">
                <a:moveTo>
                  <a:pt x="253800" y="93313"/>
                </a:moveTo>
                <a:lnTo>
                  <a:pt x="192004" y="108156"/>
                </a:lnTo>
                <a:lnTo>
                  <a:pt x="160569" y="131413"/>
                </a:lnTo>
                <a:lnTo>
                  <a:pt x="133943" y="163501"/>
                </a:lnTo>
                <a:lnTo>
                  <a:pt x="112938" y="202892"/>
                </a:lnTo>
                <a:lnTo>
                  <a:pt x="98372" y="248062"/>
                </a:lnTo>
                <a:lnTo>
                  <a:pt x="91057" y="297481"/>
                </a:lnTo>
                <a:lnTo>
                  <a:pt x="91808" y="349625"/>
                </a:lnTo>
                <a:lnTo>
                  <a:pt x="90957" y="352927"/>
                </a:lnTo>
                <a:lnTo>
                  <a:pt x="46241" y="375424"/>
                </a:lnTo>
                <a:lnTo>
                  <a:pt x="13449" y="424466"/>
                </a:lnTo>
                <a:lnTo>
                  <a:pt x="1653" y="468106"/>
                </a:lnTo>
                <a:lnTo>
                  <a:pt x="0" y="513221"/>
                </a:lnTo>
                <a:lnTo>
                  <a:pt x="7890" y="556518"/>
                </a:lnTo>
                <a:lnTo>
                  <a:pt x="24723" y="594702"/>
                </a:lnTo>
                <a:lnTo>
                  <a:pt x="49898" y="624479"/>
                </a:lnTo>
                <a:lnTo>
                  <a:pt x="36521" y="649881"/>
                </a:lnTo>
                <a:lnTo>
                  <a:pt x="27413" y="678459"/>
                </a:lnTo>
                <a:lnTo>
                  <a:pt x="22820" y="709148"/>
                </a:lnTo>
                <a:lnTo>
                  <a:pt x="22987" y="740887"/>
                </a:lnTo>
                <a:lnTo>
                  <a:pt x="35614" y="795810"/>
                </a:lnTo>
                <a:lnTo>
                  <a:pt x="61174" y="838113"/>
                </a:lnTo>
                <a:lnTo>
                  <a:pt x="96019" y="863693"/>
                </a:lnTo>
                <a:lnTo>
                  <a:pt x="136500" y="868446"/>
                </a:lnTo>
                <a:lnTo>
                  <a:pt x="137757" y="871570"/>
                </a:lnTo>
                <a:lnTo>
                  <a:pt x="163909" y="920536"/>
                </a:lnTo>
                <a:lnTo>
                  <a:pt x="195225" y="957253"/>
                </a:lnTo>
                <a:lnTo>
                  <a:pt x="230873" y="982740"/>
                </a:lnTo>
                <a:lnTo>
                  <a:pt x="269361" y="996464"/>
                </a:lnTo>
                <a:lnTo>
                  <a:pt x="309197" y="997893"/>
                </a:lnTo>
                <a:lnTo>
                  <a:pt x="348889" y="986496"/>
                </a:lnTo>
                <a:lnTo>
                  <a:pt x="386944" y="961740"/>
                </a:lnTo>
                <a:lnTo>
                  <a:pt x="649731" y="961740"/>
                </a:lnTo>
                <a:lnTo>
                  <a:pt x="652612" y="956780"/>
                </a:lnTo>
                <a:lnTo>
                  <a:pt x="670230" y="901478"/>
                </a:lnTo>
                <a:lnTo>
                  <a:pt x="813085" y="901478"/>
                </a:lnTo>
                <a:lnTo>
                  <a:pt x="837294" y="875261"/>
                </a:lnTo>
                <a:lnTo>
                  <a:pt x="858735" y="836356"/>
                </a:lnTo>
                <a:lnTo>
                  <a:pt x="872676" y="790307"/>
                </a:lnTo>
                <a:lnTo>
                  <a:pt x="877811" y="738944"/>
                </a:lnTo>
                <a:lnTo>
                  <a:pt x="897787" y="732978"/>
                </a:lnTo>
                <a:lnTo>
                  <a:pt x="935177" y="710521"/>
                </a:lnTo>
                <a:lnTo>
                  <a:pt x="978475" y="657893"/>
                </a:lnTo>
                <a:lnTo>
                  <a:pt x="997722" y="615302"/>
                </a:lnTo>
                <a:lnTo>
                  <a:pt x="1009697" y="568439"/>
                </a:lnTo>
                <a:lnTo>
                  <a:pt x="1014225" y="519212"/>
                </a:lnTo>
                <a:lnTo>
                  <a:pt x="1011130" y="469528"/>
                </a:lnTo>
                <a:lnTo>
                  <a:pt x="1000236" y="421296"/>
                </a:lnTo>
                <a:lnTo>
                  <a:pt x="981367" y="376422"/>
                </a:lnTo>
                <a:lnTo>
                  <a:pt x="983653" y="368790"/>
                </a:lnTo>
                <a:lnTo>
                  <a:pt x="985571" y="360941"/>
                </a:lnTo>
                <a:lnTo>
                  <a:pt x="987095" y="352927"/>
                </a:lnTo>
                <a:lnTo>
                  <a:pt x="991327" y="295991"/>
                </a:lnTo>
                <a:lnTo>
                  <a:pt x="983212" y="241955"/>
                </a:lnTo>
                <a:lnTo>
                  <a:pt x="964195" y="194433"/>
                </a:lnTo>
                <a:lnTo>
                  <a:pt x="935725" y="157041"/>
                </a:lnTo>
                <a:lnTo>
                  <a:pt x="899249" y="133395"/>
                </a:lnTo>
                <a:lnTo>
                  <a:pt x="897498" y="124200"/>
                </a:lnTo>
                <a:lnTo>
                  <a:pt x="328867" y="124200"/>
                </a:lnTo>
                <a:lnTo>
                  <a:pt x="305056" y="107935"/>
                </a:lnTo>
                <a:lnTo>
                  <a:pt x="279854" y="97589"/>
                </a:lnTo>
                <a:lnTo>
                  <a:pt x="253800" y="93313"/>
                </a:lnTo>
                <a:close/>
              </a:path>
              <a:path w="1014730" h="1062989">
                <a:moveTo>
                  <a:pt x="813085" y="901478"/>
                </a:moveTo>
                <a:lnTo>
                  <a:pt x="670230" y="901478"/>
                </a:lnTo>
                <a:lnTo>
                  <a:pt x="686732" y="913995"/>
                </a:lnTo>
                <a:lnTo>
                  <a:pt x="704199" y="923129"/>
                </a:lnTo>
                <a:lnTo>
                  <a:pt x="722376" y="928771"/>
                </a:lnTo>
                <a:lnTo>
                  <a:pt x="741007" y="930815"/>
                </a:lnTo>
                <a:lnTo>
                  <a:pt x="777125" y="924321"/>
                </a:lnTo>
                <a:lnTo>
                  <a:pt x="809656" y="905192"/>
                </a:lnTo>
                <a:lnTo>
                  <a:pt x="813085" y="901478"/>
                </a:lnTo>
                <a:close/>
              </a:path>
              <a:path w="1014730" h="1062989">
                <a:moveTo>
                  <a:pt x="421477" y="31157"/>
                </a:moveTo>
                <a:lnTo>
                  <a:pt x="384853" y="47171"/>
                </a:lnTo>
                <a:lnTo>
                  <a:pt x="353054" y="78592"/>
                </a:lnTo>
                <a:lnTo>
                  <a:pt x="328867" y="124200"/>
                </a:lnTo>
                <a:lnTo>
                  <a:pt x="897498" y="124200"/>
                </a:lnTo>
                <a:lnTo>
                  <a:pt x="894099" y="106353"/>
                </a:lnTo>
                <a:lnTo>
                  <a:pt x="885825" y="81154"/>
                </a:lnTo>
                <a:lnTo>
                  <a:pt x="885592" y="80677"/>
                </a:lnTo>
                <a:lnTo>
                  <a:pt x="527126" y="80677"/>
                </a:lnTo>
                <a:lnTo>
                  <a:pt x="520452" y="71951"/>
                </a:lnTo>
                <a:lnTo>
                  <a:pt x="513363" y="63945"/>
                </a:lnTo>
                <a:lnTo>
                  <a:pt x="505888" y="56692"/>
                </a:lnTo>
                <a:lnTo>
                  <a:pt x="498056" y="50223"/>
                </a:lnTo>
                <a:lnTo>
                  <a:pt x="460140" y="31768"/>
                </a:lnTo>
                <a:lnTo>
                  <a:pt x="421477" y="31157"/>
                </a:lnTo>
                <a:close/>
              </a:path>
              <a:path w="1014730" h="1062989">
                <a:moveTo>
                  <a:pt x="625215" y="0"/>
                </a:moveTo>
                <a:lnTo>
                  <a:pt x="586291" y="7294"/>
                </a:lnTo>
                <a:lnTo>
                  <a:pt x="552122" y="34890"/>
                </a:lnTo>
                <a:lnTo>
                  <a:pt x="527126" y="80677"/>
                </a:lnTo>
                <a:lnTo>
                  <a:pt x="885592" y="80677"/>
                </a:lnTo>
                <a:lnTo>
                  <a:pt x="874646" y="58336"/>
                </a:lnTo>
                <a:lnTo>
                  <a:pt x="873913" y="57284"/>
                </a:lnTo>
                <a:lnTo>
                  <a:pt x="700189" y="57284"/>
                </a:lnTo>
                <a:lnTo>
                  <a:pt x="692575" y="44602"/>
                </a:lnTo>
                <a:lnTo>
                  <a:pt x="684024" y="33278"/>
                </a:lnTo>
                <a:lnTo>
                  <a:pt x="674627" y="23416"/>
                </a:lnTo>
                <a:lnTo>
                  <a:pt x="664477" y="15120"/>
                </a:lnTo>
                <a:lnTo>
                  <a:pt x="625215" y="0"/>
                </a:lnTo>
                <a:close/>
              </a:path>
              <a:path w="1014730" h="1062989">
                <a:moveTo>
                  <a:pt x="777742" y="526"/>
                </a:moveTo>
                <a:lnTo>
                  <a:pt x="735697" y="17376"/>
                </a:lnTo>
                <a:lnTo>
                  <a:pt x="700189" y="57284"/>
                </a:lnTo>
                <a:lnTo>
                  <a:pt x="873913" y="57284"/>
                </a:lnTo>
                <a:lnTo>
                  <a:pt x="860781" y="38437"/>
                </a:lnTo>
                <a:lnTo>
                  <a:pt x="821158" y="7344"/>
                </a:lnTo>
                <a:lnTo>
                  <a:pt x="777742" y="526"/>
                </a:lnTo>
                <a:close/>
              </a:path>
            </a:pathLst>
          </a:custGeom>
          <a:solidFill>
            <a:srgbClr val="000000">
              <a:alpha val="14900"/>
            </a:srgbClr>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18" name="object 107"/>
          <p:cNvSpPr/>
          <p:nvPr/>
        </p:nvSpPr>
        <p:spPr>
          <a:xfrm>
            <a:off x="2583562" y="3560881"/>
            <a:ext cx="283565" cy="168909"/>
          </a:xfrm>
          <a:prstGeom prst="rect">
            <a:avLst/>
          </a:prstGeom>
          <a:blipFill>
            <a:blip r:embed="rId30"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19" name="object 108"/>
          <p:cNvSpPr/>
          <p:nvPr/>
        </p:nvSpPr>
        <p:spPr>
          <a:xfrm>
            <a:off x="2835797" y="3193399"/>
            <a:ext cx="1014730" cy="1062990"/>
          </a:xfrm>
          <a:custGeom>
            <a:avLst/>
            <a:gdLst/>
            <a:ahLst/>
            <a:cxnLst/>
            <a:rect l="l" t="t" r="r" b="b"/>
            <a:pathLst>
              <a:path w="1014730" h="1062989">
                <a:moveTo>
                  <a:pt x="91808" y="349625"/>
                </a:moveTo>
                <a:lnTo>
                  <a:pt x="91057" y="297481"/>
                </a:lnTo>
                <a:lnTo>
                  <a:pt x="98372" y="248062"/>
                </a:lnTo>
                <a:lnTo>
                  <a:pt x="112938" y="202892"/>
                </a:lnTo>
                <a:lnTo>
                  <a:pt x="133943" y="163501"/>
                </a:lnTo>
                <a:lnTo>
                  <a:pt x="160569" y="131413"/>
                </a:lnTo>
                <a:lnTo>
                  <a:pt x="192004" y="108156"/>
                </a:lnTo>
                <a:lnTo>
                  <a:pt x="253800" y="93313"/>
                </a:lnTo>
                <a:lnTo>
                  <a:pt x="279854" y="97589"/>
                </a:lnTo>
                <a:lnTo>
                  <a:pt x="305056" y="107935"/>
                </a:lnTo>
                <a:lnTo>
                  <a:pt x="328867" y="124200"/>
                </a:lnTo>
                <a:lnTo>
                  <a:pt x="353054" y="78592"/>
                </a:lnTo>
                <a:lnTo>
                  <a:pt x="384853" y="47171"/>
                </a:lnTo>
                <a:lnTo>
                  <a:pt x="421477" y="31157"/>
                </a:lnTo>
                <a:lnTo>
                  <a:pt x="460140" y="31768"/>
                </a:lnTo>
                <a:lnTo>
                  <a:pt x="498056" y="50223"/>
                </a:lnTo>
                <a:lnTo>
                  <a:pt x="527126" y="80677"/>
                </a:lnTo>
                <a:lnTo>
                  <a:pt x="552122" y="34890"/>
                </a:lnTo>
                <a:lnTo>
                  <a:pt x="586291" y="7294"/>
                </a:lnTo>
                <a:lnTo>
                  <a:pt x="625215" y="0"/>
                </a:lnTo>
                <a:lnTo>
                  <a:pt x="664477" y="15120"/>
                </a:lnTo>
                <a:lnTo>
                  <a:pt x="674627" y="23416"/>
                </a:lnTo>
                <a:lnTo>
                  <a:pt x="684024" y="33278"/>
                </a:lnTo>
                <a:lnTo>
                  <a:pt x="692575" y="44602"/>
                </a:lnTo>
                <a:lnTo>
                  <a:pt x="700189" y="57284"/>
                </a:lnTo>
                <a:lnTo>
                  <a:pt x="735697" y="17376"/>
                </a:lnTo>
                <a:lnTo>
                  <a:pt x="777742" y="526"/>
                </a:lnTo>
                <a:lnTo>
                  <a:pt x="821158" y="7344"/>
                </a:lnTo>
                <a:lnTo>
                  <a:pt x="860781" y="38437"/>
                </a:lnTo>
                <a:lnTo>
                  <a:pt x="874646" y="58336"/>
                </a:lnTo>
                <a:lnTo>
                  <a:pt x="885825" y="81154"/>
                </a:lnTo>
                <a:lnTo>
                  <a:pt x="894099" y="106353"/>
                </a:lnTo>
                <a:lnTo>
                  <a:pt x="899249" y="133395"/>
                </a:lnTo>
                <a:lnTo>
                  <a:pt x="935725" y="157041"/>
                </a:lnTo>
                <a:lnTo>
                  <a:pt x="964195" y="194433"/>
                </a:lnTo>
                <a:lnTo>
                  <a:pt x="983212" y="241955"/>
                </a:lnTo>
                <a:lnTo>
                  <a:pt x="991327" y="295991"/>
                </a:lnTo>
                <a:lnTo>
                  <a:pt x="987095" y="352927"/>
                </a:lnTo>
                <a:lnTo>
                  <a:pt x="985571" y="360941"/>
                </a:lnTo>
                <a:lnTo>
                  <a:pt x="983653" y="368790"/>
                </a:lnTo>
                <a:lnTo>
                  <a:pt x="981367" y="376422"/>
                </a:lnTo>
                <a:lnTo>
                  <a:pt x="1000236" y="421296"/>
                </a:lnTo>
                <a:lnTo>
                  <a:pt x="1011130" y="469528"/>
                </a:lnTo>
                <a:lnTo>
                  <a:pt x="1014225" y="519212"/>
                </a:lnTo>
                <a:lnTo>
                  <a:pt x="1009697" y="568439"/>
                </a:lnTo>
                <a:lnTo>
                  <a:pt x="997722" y="615302"/>
                </a:lnTo>
                <a:lnTo>
                  <a:pt x="978475" y="657893"/>
                </a:lnTo>
                <a:lnTo>
                  <a:pt x="952132" y="694303"/>
                </a:lnTo>
                <a:lnTo>
                  <a:pt x="916986" y="723458"/>
                </a:lnTo>
                <a:lnTo>
                  <a:pt x="877811" y="738944"/>
                </a:lnTo>
                <a:lnTo>
                  <a:pt x="872676" y="790307"/>
                </a:lnTo>
                <a:lnTo>
                  <a:pt x="858735" y="836356"/>
                </a:lnTo>
                <a:lnTo>
                  <a:pt x="837294" y="875261"/>
                </a:lnTo>
                <a:lnTo>
                  <a:pt x="809656" y="905192"/>
                </a:lnTo>
                <a:lnTo>
                  <a:pt x="741007" y="930815"/>
                </a:lnTo>
                <a:lnTo>
                  <a:pt x="722376" y="928771"/>
                </a:lnTo>
                <a:lnTo>
                  <a:pt x="704199" y="923129"/>
                </a:lnTo>
                <a:lnTo>
                  <a:pt x="686732" y="913995"/>
                </a:lnTo>
                <a:lnTo>
                  <a:pt x="670230" y="901478"/>
                </a:lnTo>
                <a:lnTo>
                  <a:pt x="652612" y="956780"/>
                </a:lnTo>
                <a:lnTo>
                  <a:pt x="626364" y="1001964"/>
                </a:lnTo>
                <a:lnTo>
                  <a:pt x="593369" y="1035587"/>
                </a:lnTo>
                <a:lnTo>
                  <a:pt x="555510" y="1056208"/>
                </a:lnTo>
                <a:lnTo>
                  <a:pt x="514670" y="1062383"/>
                </a:lnTo>
                <a:lnTo>
                  <a:pt x="472732" y="1052672"/>
                </a:lnTo>
                <a:lnTo>
                  <a:pt x="447389" y="1038187"/>
                </a:lnTo>
                <a:lnTo>
                  <a:pt x="424318" y="1017860"/>
                </a:lnTo>
                <a:lnTo>
                  <a:pt x="404007" y="992205"/>
                </a:lnTo>
                <a:lnTo>
                  <a:pt x="386944" y="961740"/>
                </a:lnTo>
                <a:lnTo>
                  <a:pt x="348889" y="986496"/>
                </a:lnTo>
                <a:lnTo>
                  <a:pt x="309197" y="997893"/>
                </a:lnTo>
                <a:lnTo>
                  <a:pt x="269361" y="996464"/>
                </a:lnTo>
                <a:lnTo>
                  <a:pt x="230873" y="982740"/>
                </a:lnTo>
                <a:lnTo>
                  <a:pt x="195225" y="957253"/>
                </a:lnTo>
                <a:lnTo>
                  <a:pt x="163909" y="920536"/>
                </a:lnTo>
                <a:lnTo>
                  <a:pt x="138417" y="873119"/>
                </a:lnTo>
                <a:lnTo>
                  <a:pt x="136500" y="868446"/>
                </a:lnTo>
                <a:lnTo>
                  <a:pt x="96019" y="863693"/>
                </a:lnTo>
                <a:lnTo>
                  <a:pt x="61174" y="838113"/>
                </a:lnTo>
                <a:lnTo>
                  <a:pt x="35614" y="795810"/>
                </a:lnTo>
                <a:lnTo>
                  <a:pt x="22987" y="740887"/>
                </a:lnTo>
                <a:lnTo>
                  <a:pt x="22820" y="709148"/>
                </a:lnTo>
                <a:lnTo>
                  <a:pt x="27413" y="678459"/>
                </a:lnTo>
                <a:lnTo>
                  <a:pt x="36521" y="649881"/>
                </a:lnTo>
                <a:lnTo>
                  <a:pt x="49898" y="624479"/>
                </a:lnTo>
                <a:lnTo>
                  <a:pt x="24723" y="594702"/>
                </a:lnTo>
                <a:lnTo>
                  <a:pt x="7890" y="556518"/>
                </a:lnTo>
                <a:lnTo>
                  <a:pt x="0" y="513221"/>
                </a:lnTo>
                <a:lnTo>
                  <a:pt x="1653" y="468106"/>
                </a:lnTo>
                <a:lnTo>
                  <a:pt x="13449" y="424466"/>
                </a:lnTo>
                <a:lnTo>
                  <a:pt x="46241" y="375424"/>
                </a:lnTo>
                <a:lnTo>
                  <a:pt x="90957" y="352927"/>
                </a:lnTo>
                <a:lnTo>
                  <a:pt x="91808" y="349625"/>
                </a:lnTo>
                <a:close/>
              </a:path>
            </a:pathLst>
          </a:custGeom>
          <a:ln w="25908">
            <a:solidFill>
              <a:srgbClr val="385D8A"/>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20" name="object 109"/>
          <p:cNvSpPr/>
          <p:nvPr/>
        </p:nvSpPr>
        <p:spPr>
          <a:xfrm>
            <a:off x="2570608" y="3547927"/>
            <a:ext cx="309473" cy="194817"/>
          </a:xfrm>
          <a:prstGeom prst="rect">
            <a:avLst/>
          </a:prstGeom>
          <a:blipFill>
            <a:blip r:embed="rId31"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21" name="object 110"/>
          <p:cNvSpPr/>
          <p:nvPr/>
        </p:nvSpPr>
        <p:spPr>
          <a:xfrm>
            <a:off x="2886788" y="3813751"/>
            <a:ext cx="59690" cy="19685"/>
          </a:xfrm>
          <a:custGeom>
            <a:avLst/>
            <a:gdLst/>
            <a:ahLst/>
            <a:cxnLst/>
            <a:rect l="l" t="t" r="r" b="b"/>
            <a:pathLst>
              <a:path w="59689" h="19685">
                <a:moveTo>
                  <a:pt x="59423" y="19596"/>
                </a:moveTo>
                <a:lnTo>
                  <a:pt x="43912" y="19629"/>
                </a:lnTo>
                <a:lnTo>
                  <a:pt x="28663" y="16317"/>
                </a:lnTo>
                <a:lnTo>
                  <a:pt x="13939" y="9746"/>
                </a:lnTo>
                <a:lnTo>
                  <a:pt x="0" y="0"/>
                </a:lnTo>
              </a:path>
            </a:pathLst>
          </a:custGeom>
          <a:ln w="25908">
            <a:solidFill>
              <a:srgbClr val="385D8A"/>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22" name="object 111"/>
          <p:cNvSpPr/>
          <p:nvPr/>
        </p:nvSpPr>
        <p:spPr>
          <a:xfrm>
            <a:off x="2972639" y="4047812"/>
            <a:ext cx="26034" cy="9525"/>
          </a:xfrm>
          <a:custGeom>
            <a:avLst/>
            <a:gdLst/>
            <a:ahLst/>
            <a:cxnLst/>
            <a:rect l="l" t="t" r="r" b="b"/>
            <a:pathLst>
              <a:path w="26035" h="9525">
                <a:moveTo>
                  <a:pt x="26009" y="0"/>
                </a:moveTo>
                <a:lnTo>
                  <a:pt x="19681" y="3253"/>
                </a:lnTo>
                <a:lnTo>
                  <a:pt x="13223" y="5905"/>
                </a:lnTo>
                <a:lnTo>
                  <a:pt x="6657" y="7947"/>
                </a:lnTo>
                <a:lnTo>
                  <a:pt x="0" y="9372"/>
                </a:lnTo>
              </a:path>
            </a:pathLst>
          </a:custGeom>
          <a:ln w="25908">
            <a:solidFill>
              <a:srgbClr val="385D8A"/>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23" name="object 112"/>
          <p:cNvSpPr/>
          <p:nvPr/>
        </p:nvSpPr>
        <p:spPr>
          <a:xfrm>
            <a:off x="3207018" y="4108073"/>
            <a:ext cx="15875" cy="43180"/>
          </a:xfrm>
          <a:custGeom>
            <a:avLst/>
            <a:gdLst/>
            <a:ahLst/>
            <a:cxnLst/>
            <a:rect l="l" t="t" r="r" b="b"/>
            <a:pathLst>
              <a:path w="15875" h="43179">
                <a:moveTo>
                  <a:pt x="15671" y="42786"/>
                </a:moveTo>
                <a:lnTo>
                  <a:pt x="11158" y="32550"/>
                </a:lnTo>
                <a:lnTo>
                  <a:pt x="7035" y="21993"/>
                </a:lnTo>
                <a:lnTo>
                  <a:pt x="3313" y="11135"/>
                </a:lnTo>
                <a:lnTo>
                  <a:pt x="0" y="0"/>
                </a:lnTo>
              </a:path>
            </a:pathLst>
          </a:custGeom>
          <a:ln w="25908">
            <a:solidFill>
              <a:srgbClr val="385D8A"/>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24" name="object 113"/>
          <p:cNvSpPr/>
          <p:nvPr/>
        </p:nvSpPr>
        <p:spPr>
          <a:xfrm>
            <a:off x="3506128" y="4044167"/>
            <a:ext cx="6350" cy="46990"/>
          </a:xfrm>
          <a:custGeom>
            <a:avLst/>
            <a:gdLst/>
            <a:ahLst/>
            <a:cxnLst/>
            <a:rect l="l" t="t" r="r" b="b"/>
            <a:pathLst>
              <a:path w="6350" h="46989">
                <a:moveTo>
                  <a:pt x="6261" y="0"/>
                </a:moveTo>
                <a:lnTo>
                  <a:pt x="5347" y="11904"/>
                </a:lnTo>
                <a:lnTo>
                  <a:pt x="3997" y="23714"/>
                </a:lnTo>
                <a:lnTo>
                  <a:pt x="2214" y="35404"/>
                </a:lnTo>
                <a:lnTo>
                  <a:pt x="0" y="46951"/>
                </a:lnTo>
              </a:path>
            </a:pathLst>
          </a:custGeom>
          <a:ln w="25908">
            <a:solidFill>
              <a:srgbClr val="385D8A"/>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25" name="object 114"/>
          <p:cNvSpPr/>
          <p:nvPr/>
        </p:nvSpPr>
        <p:spPr>
          <a:xfrm>
            <a:off x="3782722" y="3567219"/>
            <a:ext cx="34290" cy="66040"/>
          </a:xfrm>
          <a:custGeom>
            <a:avLst/>
            <a:gdLst/>
            <a:ahLst/>
            <a:cxnLst/>
            <a:rect l="l" t="t" r="r" b="b"/>
            <a:pathLst>
              <a:path w="34289" h="66039">
                <a:moveTo>
                  <a:pt x="33959" y="0"/>
                </a:moveTo>
                <a:lnTo>
                  <a:pt x="27514" y="18474"/>
                </a:lnTo>
                <a:lnTo>
                  <a:pt x="19646" y="35709"/>
                </a:lnTo>
                <a:lnTo>
                  <a:pt x="10446" y="51538"/>
                </a:lnTo>
                <a:lnTo>
                  <a:pt x="0" y="65798"/>
                </a:lnTo>
              </a:path>
            </a:pathLst>
          </a:custGeom>
          <a:ln w="25908">
            <a:solidFill>
              <a:srgbClr val="385D8A"/>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26" name="object 115"/>
          <p:cNvSpPr/>
          <p:nvPr/>
        </p:nvSpPr>
        <p:spPr>
          <a:xfrm>
            <a:off x="3735186" y="3323112"/>
            <a:ext cx="1905" cy="31115"/>
          </a:xfrm>
          <a:custGeom>
            <a:avLst/>
            <a:gdLst/>
            <a:ahLst/>
            <a:cxnLst/>
            <a:rect l="l" t="t" r="r" b="b"/>
            <a:pathLst>
              <a:path w="1905" h="31114">
                <a:moveTo>
                  <a:pt x="0" y="0"/>
                </a:moveTo>
                <a:lnTo>
                  <a:pt x="840" y="7713"/>
                </a:lnTo>
                <a:lnTo>
                  <a:pt x="1419" y="15470"/>
                </a:lnTo>
                <a:lnTo>
                  <a:pt x="1735" y="23258"/>
                </a:lnTo>
                <a:lnTo>
                  <a:pt x="1790" y="31064"/>
                </a:lnTo>
              </a:path>
            </a:pathLst>
          </a:custGeom>
          <a:ln w="25908">
            <a:solidFill>
              <a:srgbClr val="385D8A"/>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27" name="object 116"/>
          <p:cNvSpPr/>
          <p:nvPr/>
        </p:nvSpPr>
        <p:spPr>
          <a:xfrm>
            <a:off x="3518282" y="3247242"/>
            <a:ext cx="17780" cy="40005"/>
          </a:xfrm>
          <a:custGeom>
            <a:avLst/>
            <a:gdLst/>
            <a:ahLst/>
            <a:cxnLst/>
            <a:rect l="l" t="t" r="r" b="b"/>
            <a:pathLst>
              <a:path w="17780" h="40004">
                <a:moveTo>
                  <a:pt x="0" y="39624"/>
                </a:moveTo>
                <a:lnTo>
                  <a:pt x="3581" y="29062"/>
                </a:lnTo>
                <a:lnTo>
                  <a:pt x="7685" y="18911"/>
                </a:lnTo>
                <a:lnTo>
                  <a:pt x="12296" y="9211"/>
                </a:lnTo>
                <a:lnTo>
                  <a:pt x="17398" y="0"/>
                </a:lnTo>
              </a:path>
            </a:pathLst>
          </a:custGeom>
          <a:ln w="25907">
            <a:solidFill>
              <a:srgbClr val="385D8A"/>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28" name="object 117"/>
          <p:cNvSpPr/>
          <p:nvPr/>
        </p:nvSpPr>
        <p:spPr>
          <a:xfrm>
            <a:off x="3355532" y="3271575"/>
            <a:ext cx="8890" cy="34290"/>
          </a:xfrm>
          <a:custGeom>
            <a:avLst/>
            <a:gdLst/>
            <a:ahLst/>
            <a:cxnLst/>
            <a:rect l="l" t="t" r="r" b="b"/>
            <a:pathLst>
              <a:path w="8889" h="34289">
                <a:moveTo>
                  <a:pt x="0" y="34175"/>
                </a:moveTo>
                <a:lnTo>
                  <a:pt x="1544" y="25362"/>
                </a:lnTo>
                <a:lnTo>
                  <a:pt x="3468" y="16711"/>
                </a:lnTo>
                <a:lnTo>
                  <a:pt x="5766" y="8249"/>
                </a:lnTo>
                <a:lnTo>
                  <a:pt x="8432" y="0"/>
                </a:lnTo>
              </a:path>
            </a:pathLst>
          </a:custGeom>
          <a:ln w="25907">
            <a:solidFill>
              <a:srgbClr val="385D8A"/>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29" name="object 118"/>
          <p:cNvSpPr/>
          <p:nvPr/>
        </p:nvSpPr>
        <p:spPr>
          <a:xfrm>
            <a:off x="3164549" y="3317359"/>
            <a:ext cx="31115" cy="33655"/>
          </a:xfrm>
          <a:custGeom>
            <a:avLst/>
            <a:gdLst/>
            <a:ahLst/>
            <a:cxnLst/>
            <a:rect l="l" t="t" r="r" b="b"/>
            <a:pathLst>
              <a:path w="31114" h="33654">
                <a:moveTo>
                  <a:pt x="0" y="0"/>
                </a:moveTo>
                <a:lnTo>
                  <a:pt x="8145" y="7284"/>
                </a:lnTo>
                <a:lnTo>
                  <a:pt x="15955" y="15254"/>
                </a:lnTo>
                <a:lnTo>
                  <a:pt x="23411" y="23883"/>
                </a:lnTo>
                <a:lnTo>
                  <a:pt x="30492" y="33146"/>
                </a:lnTo>
              </a:path>
            </a:pathLst>
          </a:custGeom>
          <a:ln w="25908">
            <a:solidFill>
              <a:srgbClr val="385D8A"/>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30" name="object 119"/>
          <p:cNvSpPr/>
          <p:nvPr/>
        </p:nvSpPr>
        <p:spPr>
          <a:xfrm>
            <a:off x="2927605" y="3543037"/>
            <a:ext cx="5715" cy="34925"/>
          </a:xfrm>
          <a:custGeom>
            <a:avLst/>
            <a:gdLst/>
            <a:ahLst/>
            <a:cxnLst/>
            <a:rect l="l" t="t" r="r" b="b"/>
            <a:pathLst>
              <a:path w="5714" h="34925">
                <a:moveTo>
                  <a:pt x="5321" y="34886"/>
                </a:moveTo>
                <a:lnTo>
                  <a:pt x="3630" y="26280"/>
                </a:lnTo>
                <a:lnTo>
                  <a:pt x="2179" y="17591"/>
                </a:lnTo>
                <a:lnTo>
                  <a:pt x="968" y="8828"/>
                </a:lnTo>
                <a:lnTo>
                  <a:pt x="0" y="0"/>
                </a:lnTo>
              </a:path>
            </a:pathLst>
          </a:custGeom>
          <a:ln w="25908">
            <a:solidFill>
              <a:srgbClr val="385D8A"/>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31" name="object 120"/>
          <p:cNvSpPr/>
          <p:nvPr/>
        </p:nvSpPr>
        <p:spPr>
          <a:xfrm>
            <a:off x="2926792" y="3720800"/>
            <a:ext cx="350519" cy="288036"/>
          </a:xfrm>
          <a:prstGeom prst="rect">
            <a:avLst/>
          </a:prstGeom>
          <a:blipFill>
            <a:blip r:embed="rId32"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32" name="object 121"/>
          <p:cNvSpPr/>
          <p:nvPr/>
        </p:nvSpPr>
        <p:spPr>
          <a:xfrm>
            <a:off x="3131008" y="3318464"/>
            <a:ext cx="344424" cy="275843"/>
          </a:xfrm>
          <a:prstGeom prst="rect">
            <a:avLst/>
          </a:prstGeom>
          <a:blipFill>
            <a:blip r:embed="rId33"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33" name="object 122"/>
          <p:cNvSpPr/>
          <p:nvPr/>
        </p:nvSpPr>
        <p:spPr>
          <a:xfrm>
            <a:off x="3406852" y="3720800"/>
            <a:ext cx="336804" cy="254507"/>
          </a:xfrm>
          <a:prstGeom prst="rect">
            <a:avLst/>
          </a:prstGeom>
          <a:blipFill>
            <a:blip r:embed="rId34"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34" name="object 123"/>
          <p:cNvSpPr txBox="1"/>
          <p:nvPr/>
        </p:nvSpPr>
        <p:spPr>
          <a:xfrm>
            <a:off x="1678540" y="3219721"/>
            <a:ext cx="586740" cy="175048"/>
          </a:xfrm>
          <a:prstGeom prst="rect">
            <a:avLst/>
          </a:prstGeom>
        </p:spPr>
        <p:txBody>
          <a:bodyPr vert="horz" wrap="square" lIns="0" tIns="13335" rIns="0" bIns="0" rtlCol="0">
            <a:spAutoFit/>
          </a:bodyPr>
          <a:lstStyle/>
          <a:p>
            <a:pPr marL="12700">
              <a:lnSpc>
                <a:spcPct val="100000"/>
              </a:lnSpc>
              <a:spcBef>
                <a:spcPts val="105"/>
              </a:spcBef>
            </a:pPr>
            <a:r>
              <a:rPr sz="1050" dirty="0">
                <a:latin typeface="Meiryo UI" panose="020B0604030504040204" pitchFamily="50" charset="-128"/>
                <a:ea typeface="Meiryo UI" panose="020B0604030504040204" pitchFamily="50" charset="-128"/>
                <a:cs typeface="Noto Sans CJK JP Regular"/>
              </a:rPr>
              <a:t>視覚刺激</a:t>
            </a:r>
            <a:endParaRPr sz="1050">
              <a:latin typeface="Meiryo UI" panose="020B0604030504040204" pitchFamily="50" charset="-128"/>
              <a:ea typeface="Meiryo UI" panose="020B0604030504040204" pitchFamily="50" charset="-128"/>
              <a:cs typeface="Noto Sans CJK JP Regular"/>
            </a:endParaRPr>
          </a:p>
        </p:txBody>
      </p:sp>
      <p:sp>
        <p:nvSpPr>
          <p:cNvPr id="235" name="object 124"/>
          <p:cNvSpPr/>
          <p:nvPr/>
        </p:nvSpPr>
        <p:spPr>
          <a:xfrm>
            <a:off x="3682696" y="3132535"/>
            <a:ext cx="1402080" cy="1033271"/>
          </a:xfrm>
          <a:prstGeom prst="rect">
            <a:avLst/>
          </a:prstGeom>
          <a:blipFill>
            <a:blip r:embed="rId35"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36" name="object 125"/>
          <p:cNvSpPr/>
          <p:nvPr/>
        </p:nvSpPr>
        <p:spPr>
          <a:xfrm>
            <a:off x="3727655" y="3189685"/>
            <a:ext cx="1263650" cy="864235"/>
          </a:xfrm>
          <a:custGeom>
            <a:avLst/>
            <a:gdLst/>
            <a:ahLst/>
            <a:cxnLst/>
            <a:rect l="l" t="t" r="r" b="b"/>
            <a:pathLst>
              <a:path w="1263650" h="864235">
                <a:moveTo>
                  <a:pt x="432054" y="0"/>
                </a:moveTo>
                <a:lnTo>
                  <a:pt x="0" y="432054"/>
                </a:lnTo>
                <a:lnTo>
                  <a:pt x="432054" y="864108"/>
                </a:lnTo>
                <a:lnTo>
                  <a:pt x="432054" y="648081"/>
                </a:lnTo>
                <a:lnTo>
                  <a:pt x="1263396" y="648081"/>
                </a:lnTo>
                <a:lnTo>
                  <a:pt x="1263396" y="216027"/>
                </a:lnTo>
                <a:lnTo>
                  <a:pt x="432054" y="216027"/>
                </a:lnTo>
                <a:lnTo>
                  <a:pt x="432054" y="0"/>
                </a:lnTo>
                <a:close/>
              </a:path>
            </a:pathLst>
          </a:custGeom>
          <a:solidFill>
            <a:srgbClr val="CCC1DA"/>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37" name="object 126"/>
          <p:cNvSpPr/>
          <p:nvPr/>
        </p:nvSpPr>
        <p:spPr>
          <a:xfrm>
            <a:off x="3727655" y="3189685"/>
            <a:ext cx="1263650" cy="864235"/>
          </a:xfrm>
          <a:custGeom>
            <a:avLst/>
            <a:gdLst/>
            <a:ahLst/>
            <a:cxnLst/>
            <a:rect l="l" t="t" r="r" b="b"/>
            <a:pathLst>
              <a:path w="1263650" h="864235">
                <a:moveTo>
                  <a:pt x="432054" y="0"/>
                </a:moveTo>
                <a:lnTo>
                  <a:pt x="432054" y="216027"/>
                </a:lnTo>
                <a:lnTo>
                  <a:pt x="1263396" y="216027"/>
                </a:lnTo>
                <a:lnTo>
                  <a:pt x="1263396" y="648081"/>
                </a:lnTo>
                <a:lnTo>
                  <a:pt x="432054" y="648081"/>
                </a:lnTo>
                <a:lnTo>
                  <a:pt x="432054" y="864108"/>
                </a:lnTo>
                <a:lnTo>
                  <a:pt x="0" y="432054"/>
                </a:lnTo>
                <a:lnTo>
                  <a:pt x="432054" y="0"/>
                </a:lnTo>
                <a:close/>
              </a:path>
            </a:pathLst>
          </a:custGeom>
          <a:ln w="25907">
            <a:solidFill>
              <a:srgbClr val="C0C0C0"/>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38" name="object 127"/>
          <p:cNvSpPr txBox="1"/>
          <p:nvPr/>
        </p:nvSpPr>
        <p:spPr>
          <a:xfrm>
            <a:off x="3919293" y="3552808"/>
            <a:ext cx="1148715" cy="182101"/>
          </a:xfrm>
          <a:prstGeom prst="rect">
            <a:avLst/>
          </a:prstGeom>
        </p:spPr>
        <p:txBody>
          <a:bodyPr vert="horz" wrap="square" lIns="0" tIns="12700" rIns="0" bIns="0" rtlCol="0">
            <a:spAutoFit/>
          </a:bodyPr>
          <a:lstStyle/>
          <a:p>
            <a:pPr marL="12700">
              <a:lnSpc>
                <a:spcPct val="100000"/>
              </a:lnSpc>
              <a:spcBef>
                <a:spcPts val="100"/>
              </a:spcBef>
            </a:pPr>
            <a:r>
              <a:rPr sz="1100" spc="-150" dirty="0">
                <a:latin typeface="Meiryo UI" panose="020B0604030504040204" pitchFamily="50" charset="-128"/>
                <a:ea typeface="Meiryo UI" panose="020B0604030504040204" pitchFamily="50" charset="-128"/>
                <a:cs typeface="Noto Sans CJK JP Regular"/>
              </a:rPr>
              <a:t>ひら</a:t>
            </a:r>
            <a:r>
              <a:rPr sz="1100" spc="-155" dirty="0">
                <a:latin typeface="Meiryo UI" panose="020B0604030504040204" pitchFamily="50" charset="-128"/>
                <a:ea typeface="Meiryo UI" panose="020B0604030504040204" pitchFamily="50" charset="-128"/>
                <a:cs typeface="Noto Sans CJK JP Regular"/>
              </a:rPr>
              <a:t>め</a:t>
            </a:r>
            <a:r>
              <a:rPr sz="1100" spc="-245" dirty="0">
                <a:latin typeface="Meiryo UI" panose="020B0604030504040204" pitchFamily="50" charset="-128"/>
                <a:ea typeface="Meiryo UI" panose="020B0604030504040204" pitchFamily="50" charset="-128"/>
                <a:cs typeface="Noto Sans CJK JP Regular"/>
              </a:rPr>
              <a:t>き</a:t>
            </a:r>
            <a:r>
              <a:rPr sz="1100" spc="-85" dirty="0">
                <a:latin typeface="Meiryo UI" panose="020B0604030504040204" pitchFamily="50" charset="-128"/>
                <a:ea typeface="Meiryo UI" panose="020B0604030504040204" pitchFamily="50" charset="-128"/>
                <a:cs typeface="Noto Sans CJK JP Regular"/>
              </a:rPr>
              <a:t>の</a:t>
            </a:r>
            <a:r>
              <a:rPr sz="1100" dirty="0">
                <a:latin typeface="Meiryo UI" panose="020B0604030504040204" pitchFamily="50" charset="-128"/>
                <a:ea typeface="Meiryo UI" panose="020B0604030504040204" pitchFamily="50" charset="-128"/>
                <a:cs typeface="Noto Sans CJK JP Regular"/>
              </a:rPr>
              <a:t>脳科学</a:t>
            </a:r>
          </a:p>
        </p:txBody>
      </p:sp>
      <p:sp>
        <p:nvSpPr>
          <p:cNvPr id="239" name="object 128"/>
          <p:cNvSpPr txBox="1"/>
          <p:nvPr/>
        </p:nvSpPr>
        <p:spPr>
          <a:xfrm>
            <a:off x="1599339" y="4191246"/>
            <a:ext cx="1866900" cy="321242"/>
          </a:xfrm>
          <a:prstGeom prst="rect">
            <a:avLst/>
          </a:prstGeom>
        </p:spPr>
        <p:txBody>
          <a:bodyPr vert="horz" wrap="square" lIns="0" tIns="13335" rIns="0" bIns="0" rtlCol="0">
            <a:spAutoFit/>
          </a:bodyPr>
          <a:lstStyle/>
          <a:p>
            <a:pPr algn="ctr">
              <a:lnSpc>
                <a:spcPct val="100000"/>
              </a:lnSpc>
              <a:spcBef>
                <a:spcPts val="105"/>
              </a:spcBef>
            </a:pPr>
            <a:r>
              <a:rPr sz="1000" spc="-95" dirty="0">
                <a:solidFill>
                  <a:srgbClr val="C00000"/>
                </a:solidFill>
                <a:latin typeface="Meiryo UI" panose="020B0604030504040204" pitchFamily="50" charset="-128"/>
                <a:ea typeface="Meiryo UI" panose="020B0604030504040204" pitchFamily="50" charset="-128"/>
                <a:cs typeface="Noto Sans CJK JP Regular"/>
              </a:rPr>
              <a:t>ゆ</a:t>
            </a:r>
            <a:r>
              <a:rPr sz="1000" spc="-180" dirty="0">
                <a:solidFill>
                  <a:srgbClr val="C00000"/>
                </a:solidFill>
                <a:latin typeface="Meiryo UI" panose="020B0604030504040204" pitchFamily="50" charset="-128"/>
                <a:ea typeface="Meiryo UI" panose="020B0604030504040204" pitchFamily="50" charset="-128"/>
                <a:cs typeface="Noto Sans CJK JP Regular"/>
              </a:rPr>
              <a:t>ら</a:t>
            </a:r>
            <a:r>
              <a:rPr sz="1000" spc="-130" dirty="0">
                <a:solidFill>
                  <a:srgbClr val="C00000"/>
                </a:solidFill>
                <a:latin typeface="Meiryo UI" panose="020B0604030504040204" pitchFamily="50" charset="-128"/>
                <a:ea typeface="Meiryo UI" panose="020B0604030504040204" pitchFamily="50" charset="-128"/>
                <a:cs typeface="Noto Sans CJK JP Regular"/>
              </a:rPr>
              <a:t>ぎ</a:t>
            </a:r>
            <a:r>
              <a:rPr sz="1000" spc="-85" dirty="0">
                <a:solidFill>
                  <a:srgbClr val="C00000"/>
                </a:solidFill>
                <a:latin typeface="Meiryo UI" panose="020B0604030504040204" pitchFamily="50" charset="-128"/>
                <a:ea typeface="Meiryo UI" panose="020B0604030504040204" pitchFamily="50" charset="-128"/>
                <a:cs typeface="Noto Sans CJK JP Regular"/>
              </a:rPr>
              <a:t>の</a:t>
            </a:r>
            <a:r>
              <a:rPr sz="1000" spc="-15" dirty="0">
                <a:solidFill>
                  <a:srgbClr val="C00000"/>
                </a:solidFill>
                <a:latin typeface="Meiryo UI" panose="020B0604030504040204" pitchFamily="50" charset="-128"/>
                <a:ea typeface="Meiryo UI" panose="020B0604030504040204" pitchFamily="50" charset="-128"/>
                <a:cs typeface="Noto Sans CJK JP Regular"/>
              </a:rPr>
              <a:t>脳科学</a:t>
            </a:r>
            <a:r>
              <a:rPr sz="1000" spc="-10" dirty="0">
                <a:solidFill>
                  <a:srgbClr val="C00000"/>
                </a:solidFill>
                <a:latin typeface="Meiryo UI" panose="020B0604030504040204" pitchFamily="50" charset="-128"/>
                <a:ea typeface="Meiryo UI" panose="020B0604030504040204" pitchFamily="50" charset="-128"/>
                <a:cs typeface="Noto Sans CJK JP Regular"/>
              </a:rPr>
              <a:t>へ</a:t>
            </a:r>
            <a:r>
              <a:rPr sz="1000" spc="-85" dirty="0">
                <a:solidFill>
                  <a:srgbClr val="C00000"/>
                </a:solidFill>
                <a:latin typeface="Meiryo UI" panose="020B0604030504040204" pitchFamily="50" charset="-128"/>
                <a:ea typeface="Meiryo UI" panose="020B0604030504040204" pitchFamily="50" charset="-128"/>
                <a:cs typeface="Noto Sans CJK JP Regular"/>
              </a:rPr>
              <a:t>の</a:t>
            </a:r>
            <a:r>
              <a:rPr sz="1000" spc="5" dirty="0">
                <a:solidFill>
                  <a:srgbClr val="C00000"/>
                </a:solidFill>
                <a:latin typeface="Meiryo UI" panose="020B0604030504040204" pitchFamily="50" charset="-128"/>
                <a:ea typeface="Meiryo UI" panose="020B0604030504040204" pitchFamily="50" charset="-128"/>
                <a:cs typeface="Noto Sans CJK JP Regular"/>
              </a:rPr>
              <a:t>応</a:t>
            </a:r>
            <a:r>
              <a:rPr sz="1000" spc="-10" dirty="0">
                <a:solidFill>
                  <a:srgbClr val="C00000"/>
                </a:solidFill>
                <a:latin typeface="Meiryo UI" panose="020B0604030504040204" pitchFamily="50" charset="-128"/>
                <a:ea typeface="Meiryo UI" panose="020B0604030504040204" pitchFamily="50" charset="-128"/>
                <a:cs typeface="Noto Sans CJK JP Regular"/>
              </a:rPr>
              <a:t>用</a:t>
            </a:r>
            <a:r>
              <a:rPr sz="1000" spc="-210" dirty="0">
                <a:solidFill>
                  <a:srgbClr val="C00000"/>
                </a:solidFill>
                <a:latin typeface="Meiryo UI" panose="020B0604030504040204" pitchFamily="50" charset="-128"/>
                <a:ea typeface="Meiryo UI" panose="020B0604030504040204" pitchFamily="50" charset="-128"/>
                <a:cs typeface="Noto Sans CJK JP Regular"/>
              </a:rPr>
              <a:t>と</a:t>
            </a:r>
            <a:endParaRPr sz="1000">
              <a:latin typeface="Meiryo UI" panose="020B0604030504040204" pitchFamily="50" charset="-128"/>
              <a:ea typeface="Meiryo UI" panose="020B0604030504040204" pitchFamily="50" charset="-128"/>
              <a:cs typeface="Noto Sans CJK JP Regular"/>
            </a:endParaRPr>
          </a:p>
          <a:p>
            <a:pPr algn="ctr">
              <a:lnSpc>
                <a:spcPct val="100000"/>
              </a:lnSpc>
            </a:pPr>
            <a:r>
              <a:rPr sz="1000" spc="-110" dirty="0">
                <a:solidFill>
                  <a:srgbClr val="C00000"/>
                </a:solidFill>
                <a:latin typeface="Meiryo UI" panose="020B0604030504040204" pitchFamily="50" charset="-128"/>
                <a:ea typeface="Meiryo UI" panose="020B0604030504040204" pitchFamily="50" charset="-128"/>
                <a:cs typeface="Noto Sans CJK JP Regular"/>
              </a:rPr>
              <a:t>新し</a:t>
            </a:r>
            <a:r>
              <a:rPr sz="1000" spc="-70" dirty="0">
                <a:solidFill>
                  <a:srgbClr val="C00000"/>
                </a:solidFill>
                <a:latin typeface="Meiryo UI" panose="020B0604030504040204" pitchFamily="50" charset="-128"/>
                <a:ea typeface="Meiryo UI" panose="020B0604030504040204" pitchFamily="50" charset="-128"/>
                <a:cs typeface="Noto Sans CJK JP Regular"/>
              </a:rPr>
              <a:t>い</a:t>
            </a:r>
            <a:r>
              <a:rPr sz="1000" spc="-120" dirty="0">
                <a:solidFill>
                  <a:srgbClr val="C00000"/>
                </a:solidFill>
                <a:latin typeface="Meiryo UI" panose="020B0604030504040204" pitchFamily="50" charset="-128"/>
                <a:ea typeface="Meiryo UI" panose="020B0604030504040204" pitchFamily="50" charset="-128"/>
                <a:cs typeface="Noto Sans CJK JP Regular"/>
              </a:rPr>
              <a:t>ア</a:t>
            </a:r>
            <a:r>
              <a:rPr sz="1000" spc="-85" dirty="0">
                <a:solidFill>
                  <a:srgbClr val="C00000"/>
                </a:solidFill>
                <a:latin typeface="Meiryo UI" panose="020B0604030504040204" pitchFamily="50" charset="-128"/>
                <a:ea typeface="Meiryo UI" panose="020B0604030504040204" pitchFamily="50" charset="-128"/>
                <a:cs typeface="Noto Sans CJK JP Regular"/>
              </a:rPr>
              <a:t>ル</a:t>
            </a:r>
            <a:r>
              <a:rPr sz="1000" spc="-165" dirty="0">
                <a:solidFill>
                  <a:srgbClr val="C00000"/>
                </a:solidFill>
                <a:latin typeface="Meiryo UI" panose="020B0604030504040204" pitchFamily="50" charset="-128"/>
                <a:ea typeface="Meiryo UI" panose="020B0604030504040204" pitchFamily="50" charset="-128"/>
                <a:cs typeface="Noto Sans CJK JP Regular"/>
              </a:rPr>
              <a:t>ゴ</a:t>
            </a:r>
            <a:r>
              <a:rPr sz="1000" spc="-310" dirty="0">
                <a:solidFill>
                  <a:srgbClr val="C00000"/>
                </a:solidFill>
                <a:latin typeface="Meiryo UI" panose="020B0604030504040204" pitchFamily="50" charset="-128"/>
                <a:ea typeface="Meiryo UI" panose="020B0604030504040204" pitchFamily="50" charset="-128"/>
                <a:cs typeface="Noto Sans CJK JP Regular"/>
              </a:rPr>
              <a:t>リ</a:t>
            </a:r>
            <a:r>
              <a:rPr sz="1000" spc="-85" dirty="0">
                <a:solidFill>
                  <a:srgbClr val="C00000"/>
                </a:solidFill>
                <a:latin typeface="Meiryo UI" panose="020B0604030504040204" pitchFamily="50" charset="-128"/>
                <a:ea typeface="Meiryo UI" panose="020B0604030504040204" pitchFamily="50" charset="-128"/>
                <a:cs typeface="Noto Sans CJK JP Regular"/>
              </a:rPr>
              <a:t>ズ</a:t>
            </a:r>
            <a:r>
              <a:rPr sz="1000" spc="-114" dirty="0">
                <a:solidFill>
                  <a:srgbClr val="C00000"/>
                </a:solidFill>
                <a:latin typeface="Meiryo UI" panose="020B0604030504040204" pitchFamily="50" charset="-128"/>
                <a:ea typeface="Meiryo UI" panose="020B0604030504040204" pitchFamily="50" charset="-128"/>
                <a:cs typeface="Noto Sans CJK JP Regular"/>
              </a:rPr>
              <a:t>ム</a:t>
            </a:r>
            <a:r>
              <a:rPr sz="1000" spc="-20" dirty="0">
                <a:solidFill>
                  <a:srgbClr val="C00000"/>
                </a:solidFill>
                <a:latin typeface="Meiryo UI" panose="020B0604030504040204" pitchFamily="50" charset="-128"/>
                <a:ea typeface="Meiryo UI" panose="020B0604030504040204" pitchFamily="50" charset="-128"/>
                <a:cs typeface="Noto Sans CJK JP Regular"/>
              </a:rPr>
              <a:t>開発</a:t>
            </a:r>
            <a:r>
              <a:rPr sz="1000" spc="-30" dirty="0">
                <a:solidFill>
                  <a:srgbClr val="C00000"/>
                </a:solidFill>
                <a:latin typeface="Meiryo UI" panose="020B0604030504040204" pitchFamily="50" charset="-128"/>
                <a:ea typeface="Meiryo UI" panose="020B0604030504040204" pitchFamily="50" charset="-128"/>
                <a:cs typeface="Noto Sans CJK JP Regular"/>
              </a:rPr>
              <a:t>へ</a:t>
            </a:r>
            <a:r>
              <a:rPr sz="1000" spc="-85" dirty="0">
                <a:solidFill>
                  <a:srgbClr val="C00000"/>
                </a:solidFill>
                <a:latin typeface="Meiryo UI" panose="020B0604030504040204" pitchFamily="50" charset="-128"/>
                <a:ea typeface="Meiryo UI" panose="020B0604030504040204" pitchFamily="50" charset="-128"/>
                <a:cs typeface="Noto Sans CJK JP Regular"/>
              </a:rPr>
              <a:t>の</a:t>
            </a:r>
            <a:r>
              <a:rPr sz="1000" spc="5" dirty="0">
                <a:solidFill>
                  <a:srgbClr val="C00000"/>
                </a:solidFill>
                <a:latin typeface="Meiryo UI" panose="020B0604030504040204" pitchFamily="50" charset="-128"/>
                <a:ea typeface="Meiryo UI" panose="020B0604030504040204" pitchFamily="50" charset="-128"/>
                <a:cs typeface="Noto Sans CJK JP Regular"/>
              </a:rPr>
              <a:t>貢献</a:t>
            </a:r>
            <a:endParaRPr sz="1000">
              <a:latin typeface="Meiryo UI" panose="020B0604030504040204" pitchFamily="50" charset="-128"/>
              <a:ea typeface="Meiryo UI" panose="020B0604030504040204" pitchFamily="50" charset="-128"/>
              <a:cs typeface="Noto Sans CJK JP Regular"/>
            </a:endParaRPr>
          </a:p>
        </p:txBody>
      </p:sp>
      <p:sp>
        <p:nvSpPr>
          <p:cNvPr id="240" name="object 129"/>
          <p:cNvSpPr/>
          <p:nvPr/>
        </p:nvSpPr>
        <p:spPr>
          <a:xfrm>
            <a:off x="3836620" y="3912823"/>
            <a:ext cx="1438656" cy="1450848"/>
          </a:xfrm>
          <a:prstGeom prst="rect">
            <a:avLst/>
          </a:prstGeom>
          <a:blipFill>
            <a:blip r:embed="rId36"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41" name="object 130"/>
          <p:cNvSpPr/>
          <p:nvPr/>
        </p:nvSpPr>
        <p:spPr>
          <a:xfrm>
            <a:off x="3875762" y="3957439"/>
            <a:ext cx="1302385" cy="1313815"/>
          </a:xfrm>
          <a:custGeom>
            <a:avLst/>
            <a:gdLst/>
            <a:ahLst/>
            <a:cxnLst/>
            <a:rect l="l" t="t" r="r" b="b"/>
            <a:pathLst>
              <a:path w="1302385" h="1313814">
                <a:moveTo>
                  <a:pt x="0" y="615505"/>
                </a:moveTo>
                <a:lnTo>
                  <a:pt x="6781" y="1313687"/>
                </a:lnTo>
                <a:lnTo>
                  <a:pt x="704964" y="1306906"/>
                </a:lnTo>
                <a:lnTo>
                  <a:pt x="528713" y="1134059"/>
                </a:lnTo>
                <a:lnTo>
                  <a:pt x="867776" y="788352"/>
                </a:lnTo>
                <a:lnTo>
                  <a:pt x="176237" y="788352"/>
                </a:lnTo>
                <a:lnTo>
                  <a:pt x="0" y="615505"/>
                </a:lnTo>
                <a:close/>
              </a:path>
              <a:path w="1302385" h="1313814">
                <a:moveTo>
                  <a:pt x="949439" y="0"/>
                </a:moveTo>
                <a:lnTo>
                  <a:pt x="176237" y="788352"/>
                </a:lnTo>
                <a:lnTo>
                  <a:pt x="867776" y="788352"/>
                </a:lnTo>
                <a:lnTo>
                  <a:pt x="1301915" y="345706"/>
                </a:lnTo>
                <a:lnTo>
                  <a:pt x="949439" y="0"/>
                </a:lnTo>
                <a:close/>
              </a:path>
            </a:pathLst>
          </a:custGeom>
          <a:solidFill>
            <a:srgbClr val="CCC1DA"/>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42" name="object 131"/>
          <p:cNvSpPr/>
          <p:nvPr/>
        </p:nvSpPr>
        <p:spPr>
          <a:xfrm>
            <a:off x="3875762" y="3957439"/>
            <a:ext cx="1302385" cy="1313815"/>
          </a:xfrm>
          <a:custGeom>
            <a:avLst/>
            <a:gdLst/>
            <a:ahLst/>
            <a:cxnLst/>
            <a:rect l="l" t="t" r="r" b="b"/>
            <a:pathLst>
              <a:path w="1302385" h="1313814">
                <a:moveTo>
                  <a:pt x="0" y="615505"/>
                </a:moveTo>
                <a:lnTo>
                  <a:pt x="176237" y="788352"/>
                </a:lnTo>
                <a:lnTo>
                  <a:pt x="949439" y="0"/>
                </a:lnTo>
                <a:lnTo>
                  <a:pt x="1301915" y="345706"/>
                </a:lnTo>
                <a:lnTo>
                  <a:pt x="528713" y="1134059"/>
                </a:lnTo>
                <a:lnTo>
                  <a:pt x="704964" y="1306906"/>
                </a:lnTo>
                <a:lnTo>
                  <a:pt x="6781" y="1313687"/>
                </a:lnTo>
                <a:lnTo>
                  <a:pt x="0" y="615505"/>
                </a:lnTo>
                <a:close/>
              </a:path>
            </a:pathLst>
          </a:custGeom>
          <a:ln w="25400">
            <a:solidFill>
              <a:srgbClr val="C0C0C0"/>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43" name="object 132"/>
          <p:cNvSpPr/>
          <p:nvPr/>
        </p:nvSpPr>
        <p:spPr>
          <a:xfrm>
            <a:off x="2730196" y="4583384"/>
            <a:ext cx="996695" cy="1150619"/>
          </a:xfrm>
          <a:prstGeom prst="rect">
            <a:avLst/>
          </a:prstGeom>
          <a:blipFill>
            <a:blip r:embed="rId37"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44" name="object 133"/>
          <p:cNvSpPr/>
          <p:nvPr/>
        </p:nvSpPr>
        <p:spPr>
          <a:xfrm>
            <a:off x="3990316" y="4146427"/>
            <a:ext cx="1004608" cy="999985"/>
          </a:xfrm>
          <a:prstGeom prst="rect">
            <a:avLst/>
          </a:prstGeom>
          <a:blipFill>
            <a:blip r:embed="rId38"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45" name="object 134"/>
          <p:cNvSpPr txBox="1"/>
          <p:nvPr/>
        </p:nvSpPr>
        <p:spPr>
          <a:xfrm>
            <a:off x="1432292" y="5351302"/>
            <a:ext cx="1335405" cy="321242"/>
          </a:xfrm>
          <a:prstGeom prst="rect">
            <a:avLst/>
          </a:prstGeom>
        </p:spPr>
        <p:txBody>
          <a:bodyPr vert="horz" wrap="square" lIns="0" tIns="13335" rIns="0" bIns="0" rtlCol="0">
            <a:spAutoFit/>
          </a:bodyPr>
          <a:lstStyle/>
          <a:p>
            <a:pPr marL="131445" marR="5080" indent="-119380">
              <a:lnSpc>
                <a:spcPct val="100000"/>
              </a:lnSpc>
              <a:spcBef>
                <a:spcPts val="105"/>
              </a:spcBef>
            </a:pPr>
            <a:r>
              <a:rPr sz="1000" spc="-360" dirty="0">
                <a:solidFill>
                  <a:srgbClr val="C00000"/>
                </a:solidFill>
                <a:latin typeface="Meiryo UI" panose="020B0604030504040204" pitchFamily="50" charset="-128"/>
                <a:ea typeface="Meiryo UI" panose="020B0604030504040204" pitchFamily="50" charset="-128"/>
                <a:cs typeface="Noto Sans CJK JP Regular"/>
              </a:rPr>
              <a:t>ド</a:t>
            </a:r>
            <a:r>
              <a:rPr sz="1000" spc="-180" dirty="0">
                <a:solidFill>
                  <a:srgbClr val="C00000"/>
                </a:solidFill>
                <a:latin typeface="Meiryo UI" panose="020B0604030504040204" pitchFamily="50" charset="-128"/>
                <a:ea typeface="Meiryo UI" panose="020B0604030504040204" pitchFamily="50" charset="-128"/>
                <a:cs typeface="Noto Sans CJK JP Regular"/>
              </a:rPr>
              <a:t>ラ</a:t>
            </a:r>
            <a:r>
              <a:rPr sz="1000" spc="-229" dirty="0">
                <a:solidFill>
                  <a:srgbClr val="C00000"/>
                </a:solidFill>
                <a:latin typeface="Meiryo UI" panose="020B0604030504040204" pitchFamily="50" charset="-128"/>
                <a:ea typeface="Meiryo UI" panose="020B0604030504040204" pitchFamily="50" charset="-128"/>
                <a:cs typeface="Noto Sans CJK JP Regular"/>
              </a:rPr>
              <a:t>イ</a:t>
            </a:r>
            <a:r>
              <a:rPr sz="1000" spc="-45" dirty="0">
                <a:solidFill>
                  <a:srgbClr val="C00000"/>
                </a:solidFill>
                <a:latin typeface="Meiryo UI" panose="020B0604030504040204" pitchFamily="50" charset="-128"/>
                <a:ea typeface="Meiryo UI" panose="020B0604030504040204" pitchFamily="50" charset="-128"/>
                <a:cs typeface="Noto Sans CJK JP Regular"/>
              </a:rPr>
              <a:t>型電極を</a:t>
            </a:r>
            <a:r>
              <a:rPr sz="1000" spc="5" dirty="0">
                <a:solidFill>
                  <a:srgbClr val="C00000"/>
                </a:solidFill>
                <a:latin typeface="Meiryo UI" panose="020B0604030504040204" pitchFamily="50" charset="-128"/>
                <a:ea typeface="Meiryo UI" panose="020B0604030504040204" pitchFamily="50" charset="-128"/>
                <a:cs typeface="Noto Sans CJK JP Regular"/>
              </a:rPr>
              <a:t>装</a:t>
            </a:r>
            <a:r>
              <a:rPr sz="1000" spc="-10" dirty="0">
                <a:solidFill>
                  <a:srgbClr val="C00000"/>
                </a:solidFill>
                <a:latin typeface="Meiryo UI" panose="020B0604030504040204" pitchFamily="50" charset="-128"/>
                <a:ea typeface="Meiryo UI" panose="020B0604030504040204" pitchFamily="50" charset="-128"/>
                <a:cs typeface="Noto Sans CJK JP Regular"/>
              </a:rPr>
              <a:t>着</a:t>
            </a:r>
            <a:r>
              <a:rPr sz="1000" spc="-225" dirty="0">
                <a:solidFill>
                  <a:srgbClr val="C00000"/>
                </a:solidFill>
                <a:latin typeface="Meiryo UI" panose="020B0604030504040204" pitchFamily="50" charset="-128"/>
                <a:ea typeface="Meiryo UI" panose="020B0604030504040204" pitchFamily="50" charset="-128"/>
                <a:cs typeface="Noto Sans CJK JP Regular"/>
              </a:rPr>
              <a:t>し</a:t>
            </a:r>
            <a:r>
              <a:rPr sz="1000" spc="-60" dirty="0">
                <a:solidFill>
                  <a:srgbClr val="C00000"/>
                </a:solidFill>
                <a:latin typeface="Meiryo UI" panose="020B0604030504040204" pitchFamily="50" charset="-128"/>
                <a:ea typeface="Meiryo UI" panose="020B0604030504040204" pitchFamily="50" charset="-128"/>
                <a:cs typeface="Noto Sans CJK JP Regular"/>
              </a:rPr>
              <a:t>た </a:t>
            </a:r>
            <a:r>
              <a:rPr sz="1000" spc="5" dirty="0">
                <a:solidFill>
                  <a:srgbClr val="C00000"/>
                </a:solidFill>
                <a:latin typeface="Meiryo UI" panose="020B0604030504040204" pitchFamily="50" charset="-128"/>
                <a:ea typeface="Meiryo UI" panose="020B0604030504040204" pitchFamily="50" charset="-128"/>
                <a:cs typeface="Noto Sans CJK JP Regular"/>
              </a:rPr>
              <a:t>携帯型脳波計</a:t>
            </a:r>
            <a:r>
              <a:rPr sz="1000" spc="-10" dirty="0">
                <a:solidFill>
                  <a:srgbClr val="C00000"/>
                </a:solidFill>
                <a:latin typeface="Meiryo UI" panose="020B0604030504040204" pitchFamily="50" charset="-128"/>
                <a:ea typeface="Meiryo UI" panose="020B0604030504040204" pitchFamily="50" charset="-128"/>
                <a:cs typeface="Noto Sans CJK JP Regular"/>
              </a:rPr>
              <a:t>開</a:t>
            </a:r>
            <a:r>
              <a:rPr sz="1000" spc="5" dirty="0">
                <a:solidFill>
                  <a:srgbClr val="C00000"/>
                </a:solidFill>
                <a:latin typeface="Meiryo UI" panose="020B0604030504040204" pitchFamily="50" charset="-128"/>
                <a:ea typeface="Meiryo UI" panose="020B0604030504040204" pitchFamily="50" charset="-128"/>
                <a:cs typeface="Noto Sans CJK JP Regular"/>
              </a:rPr>
              <a:t>発</a:t>
            </a:r>
            <a:endParaRPr sz="1000">
              <a:latin typeface="Meiryo UI" panose="020B0604030504040204" pitchFamily="50" charset="-128"/>
              <a:ea typeface="Meiryo UI" panose="020B0604030504040204" pitchFamily="50" charset="-128"/>
              <a:cs typeface="Noto Sans CJK JP Regular"/>
            </a:endParaRPr>
          </a:p>
        </p:txBody>
      </p:sp>
      <p:sp>
        <p:nvSpPr>
          <p:cNvPr id="246" name="object 135"/>
          <p:cNvSpPr/>
          <p:nvPr/>
        </p:nvSpPr>
        <p:spPr>
          <a:xfrm>
            <a:off x="1495756" y="5011640"/>
            <a:ext cx="1194816" cy="332219"/>
          </a:xfrm>
          <a:prstGeom prst="rect">
            <a:avLst/>
          </a:prstGeom>
          <a:blipFill>
            <a:blip r:embed="rId39"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47" name="object 136"/>
          <p:cNvSpPr/>
          <p:nvPr/>
        </p:nvSpPr>
        <p:spPr>
          <a:xfrm>
            <a:off x="1534618" y="5050490"/>
            <a:ext cx="1062355" cy="200025"/>
          </a:xfrm>
          <a:custGeom>
            <a:avLst/>
            <a:gdLst/>
            <a:ahLst/>
            <a:cxnLst/>
            <a:rect l="l" t="t" r="r" b="b"/>
            <a:pathLst>
              <a:path w="1062355" h="200025">
                <a:moveTo>
                  <a:pt x="1028954" y="0"/>
                </a:moveTo>
                <a:lnTo>
                  <a:pt x="33274" y="0"/>
                </a:lnTo>
                <a:lnTo>
                  <a:pt x="20322" y="2614"/>
                </a:lnTo>
                <a:lnTo>
                  <a:pt x="9745" y="9745"/>
                </a:lnTo>
                <a:lnTo>
                  <a:pt x="2614" y="20322"/>
                </a:lnTo>
                <a:lnTo>
                  <a:pt x="0" y="33274"/>
                </a:lnTo>
                <a:lnTo>
                  <a:pt x="0" y="166370"/>
                </a:lnTo>
                <a:lnTo>
                  <a:pt x="2614" y="179321"/>
                </a:lnTo>
                <a:lnTo>
                  <a:pt x="9745" y="189898"/>
                </a:lnTo>
                <a:lnTo>
                  <a:pt x="20322" y="197029"/>
                </a:lnTo>
                <a:lnTo>
                  <a:pt x="33274" y="199644"/>
                </a:lnTo>
                <a:lnTo>
                  <a:pt x="1028954" y="199644"/>
                </a:lnTo>
                <a:lnTo>
                  <a:pt x="1041905" y="197029"/>
                </a:lnTo>
                <a:lnTo>
                  <a:pt x="1052482" y="189898"/>
                </a:lnTo>
                <a:lnTo>
                  <a:pt x="1059613" y="179321"/>
                </a:lnTo>
                <a:lnTo>
                  <a:pt x="1062228" y="166370"/>
                </a:lnTo>
                <a:lnTo>
                  <a:pt x="1062228" y="33274"/>
                </a:lnTo>
                <a:lnTo>
                  <a:pt x="1059613" y="20322"/>
                </a:lnTo>
                <a:lnTo>
                  <a:pt x="1052482" y="9745"/>
                </a:lnTo>
                <a:lnTo>
                  <a:pt x="1041905" y="2614"/>
                </a:lnTo>
                <a:lnTo>
                  <a:pt x="1028954" y="0"/>
                </a:lnTo>
                <a:close/>
              </a:path>
            </a:pathLst>
          </a:custGeom>
          <a:solidFill>
            <a:srgbClr val="EBF1DE"/>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48" name="object 137"/>
          <p:cNvSpPr/>
          <p:nvPr/>
        </p:nvSpPr>
        <p:spPr>
          <a:xfrm>
            <a:off x="1534618" y="5050490"/>
            <a:ext cx="1062355" cy="200025"/>
          </a:xfrm>
          <a:custGeom>
            <a:avLst/>
            <a:gdLst/>
            <a:ahLst/>
            <a:cxnLst/>
            <a:rect l="l" t="t" r="r" b="b"/>
            <a:pathLst>
              <a:path w="1062355" h="200025">
                <a:moveTo>
                  <a:pt x="0" y="33274"/>
                </a:moveTo>
                <a:lnTo>
                  <a:pt x="2614" y="20322"/>
                </a:lnTo>
                <a:lnTo>
                  <a:pt x="9745" y="9745"/>
                </a:lnTo>
                <a:lnTo>
                  <a:pt x="20322" y="2614"/>
                </a:lnTo>
                <a:lnTo>
                  <a:pt x="33274" y="0"/>
                </a:lnTo>
                <a:lnTo>
                  <a:pt x="1028954" y="0"/>
                </a:lnTo>
                <a:lnTo>
                  <a:pt x="1041905" y="2614"/>
                </a:lnTo>
                <a:lnTo>
                  <a:pt x="1052482" y="9745"/>
                </a:lnTo>
                <a:lnTo>
                  <a:pt x="1059613" y="20322"/>
                </a:lnTo>
                <a:lnTo>
                  <a:pt x="1062228" y="33274"/>
                </a:lnTo>
                <a:lnTo>
                  <a:pt x="1062228" y="166370"/>
                </a:lnTo>
                <a:lnTo>
                  <a:pt x="1059613" y="179321"/>
                </a:lnTo>
                <a:lnTo>
                  <a:pt x="1052482" y="189898"/>
                </a:lnTo>
                <a:lnTo>
                  <a:pt x="1041905" y="197029"/>
                </a:lnTo>
                <a:lnTo>
                  <a:pt x="1028954" y="199644"/>
                </a:lnTo>
                <a:lnTo>
                  <a:pt x="33274" y="199644"/>
                </a:lnTo>
                <a:lnTo>
                  <a:pt x="20322" y="197029"/>
                </a:lnTo>
                <a:lnTo>
                  <a:pt x="9745" y="189898"/>
                </a:lnTo>
                <a:lnTo>
                  <a:pt x="2614" y="179321"/>
                </a:lnTo>
                <a:lnTo>
                  <a:pt x="0" y="166370"/>
                </a:lnTo>
                <a:lnTo>
                  <a:pt x="0" y="33274"/>
                </a:lnTo>
                <a:close/>
              </a:path>
            </a:pathLst>
          </a:custGeom>
          <a:ln w="25908">
            <a:solidFill>
              <a:srgbClr val="C0C0C0"/>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49" name="object 138"/>
          <p:cNvSpPr txBox="1"/>
          <p:nvPr/>
        </p:nvSpPr>
        <p:spPr>
          <a:xfrm>
            <a:off x="1745008" y="5057705"/>
            <a:ext cx="586740" cy="174407"/>
          </a:xfrm>
          <a:prstGeom prst="rect">
            <a:avLst/>
          </a:prstGeom>
        </p:spPr>
        <p:txBody>
          <a:bodyPr vert="horz" wrap="square" lIns="0" tIns="12700" rIns="0" bIns="0" rtlCol="0">
            <a:spAutoFit/>
          </a:bodyPr>
          <a:lstStyle/>
          <a:p>
            <a:pPr marL="12700">
              <a:lnSpc>
                <a:spcPct val="100000"/>
              </a:lnSpc>
              <a:spcBef>
                <a:spcPts val="100"/>
              </a:spcBef>
            </a:pPr>
            <a:r>
              <a:rPr sz="1050" dirty="0">
                <a:solidFill>
                  <a:srgbClr val="C00000"/>
                </a:solidFill>
                <a:latin typeface="Meiryo UI" panose="020B0604030504040204" pitchFamily="50" charset="-128"/>
                <a:ea typeface="Meiryo UI" panose="020B0604030504040204" pitchFamily="50" charset="-128"/>
                <a:cs typeface="Noto Sans CJK JP Regular"/>
              </a:rPr>
              <a:t>市販化済</a:t>
            </a:r>
            <a:endParaRPr sz="1050" dirty="0">
              <a:latin typeface="Meiryo UI" panose="020B0604030504040204" pitchFamily="50" charset="-128"/>
              <a:ea typeface="Meiryo UI" panose="020B0604030504040204" pitchFamily="50" charset="-128"/>
              <a:cs typeface="Noto Sans CJK JP Regular"/>
            </a:endParaRPr>
          </a:p>
        </p:txBody>
      </p:sp>
      <p:sp>
        <p:nvSpPr>
          <p:cNvPr id="250" name="object 139"/>
          <p:cNvSpPr/>
          <p:nvPr/>
        </p:nvSpPr>
        <p:spPr>
          <a:xfrm>
            <a:off x="1960577" y="5808679"/>
            <a:ext cx="2724912" cy="797051"/>
          </a:xfrm>
          <a:prstGeom prst="rect">
            <a:avLst/>
          </a:prstGeom>
          <a:blipFill>
            <a:blip r:embed="rId40"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51" name="object 140"/>
          <p:cNvSpPr/>
          <p:nvPr/>
        </p:nvSpPr>
        <p:spPr>
          <a:xfrm>
            <a:off x="1999439" y="5847544"/>
            <a:ext cx="2592705" cy="664845"/>
          </a:xfrm>
          <a:custGeom>
            <a:avLst/>
            <a:gdLst/>
            <a:ahLst/>
            <a:cxnLst/>
            <a:rect l="l" t="t" r="r" b="b"/>
            <a:pathLst>
              <a:path w="2592704" h="664845">
                <a:moveTo>
                  <a:pt x="2481580" y="0"/>
                </a:moveTo>
                <a:lnTo>
                  <a:pt x="110744" y="0"/>
                </a:lnTo>
                <a:lnTo>
                  <a:pt x="67637" y="8702"/>
                </a:lnTo>
                <a:lnTo>
                  <a:pt x="32435" y="32435"/>
                </a:lnTo>
                <a:lnTo>
                  <a:pt x="8702" y="67637"/>
                </a:lnTo>
                <a:lnTo>
                  <a:pt x="0" y="110744"/>
                </a:lnTo>
                <a:lnTo>
                  <a:pt x="0" y="553720"/>
                </a:lnTo>
                <a:lnTo>
                  <a:pt x="8702" y="596826"/>
                </a:lnTo>
                <a:lnTo>
                  <a:pt x="32435" y="632028"/>
                </a:lnTo>
                <a:lnTo>
                  <a:pt x="67637" y="655761"/>
                </a:lnTo>
                <a:lnTo>
                  <a:pt x="110744" y="664464"/>
                </a:lnTo>
                <a:lnTo>
                  <a:pt x="2481580" y="664464"/>
                </a:lnTo>
                <a:lnTo>
                  <a:pt x="2524686" y="655761"/>
                </a:lnTo>
                <a:lnTo>
                  <a:pt x="2559888" y="632028"/>
                </a:lnTo>
                <a:lnTo>
                  <a:pt x="2583621" y="596826"/>
                </a:lnTo>
                <a:lnTo>
                  <a:pt x="2592324" y="553720"/>
                </a:lnTo>
                <a:lnTo>
                  <a:pt x="2592324" y="110744"/>
                </a:lnTo>
                <a:lnTo>
                  <a:pt x="2583621" y="67637"/>
                </a:lnTo>
                <a:lnTo>
                  <a:pt x="2559888" y="32435"/>
                </a:lnTo>
                <a:lnTo>
                  <a:pt x="2524686" y="8702"/>
                </a:lnTo>
                <a:lnTo>
                  <a:pt x="2481580" y="0"/>
                </a:lnTo>
                <a:close/>
              </a:path>
            </a:pathLst>
          </a:custGeom>
          <a:solidFill>
            <a:srgbClr val="EBF1DE"/>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52" name="object 141"/>
          <p:cNvSpPr/>
          <p:nvPr/>
        </p:nvSpPr>
        <p:spPr>
          <a:xfrm>
            <a:off x="1999439" y="5847544"/>
            <a:ext cx="2592705" cy="664845"/>
          </a:xfrm>
          <a:custGeom>
            <a:avLst/>
            <a:gdLst/>
            <a:ahLst/>
            <a:cxnLst/>
            <a:rect l="l" t="t" r="r" b="b"/>
            <a:pathLst>
              <a:path w="2592704" h="664845">
                <a:moveTo>
                  <a:pt x="0" y="110744"/>
                </a:moveTo>
                <a:lnTo>
                  <a:pt x="8702" y="67637"/>
                </a:lnTo>
                <a:lnTo>
                  <a:pt x="32435" y="32435"/>
                </a:lnTo>
                <a:lnTo>
                  <a:pt x="67637" y="8702"/>
                </a:lnTo>
                <a:lnTo>
                  <a:pt x="110744" y="0"/>
                </a:lnTo>
                <a:lnTo>
                  <a:pt x="2481580" y="0"/>
                </a:lnTo>
                <a:lnTo>
                  <a:pt x="2524686" y="8702"/>
                </a:lnTo>
                <a:lnTo>
                  <a:pt x="2559888" y="32435"/>
                </a:lnTo>
                <a:lnTo>
                  <a:pt x="2583621" y="67637"/>
                </a:lnTo>
                <a:lnTo>
                  <a:pt x="2592324" y="110744"/>
                </a:lnTo>
                <a:lnTo>
                  <a:pt x="2592324" y="553720"/>
                </a:lnTo>
                <a:lnTo>
                  <a:pt x="2583621" y="596826"/>
                </a:lnTo>
                <a:lnTo>
                  <a:pt x="2559888" y="632028"/>
                </a:lnTo>
                <a:lnTo>
                  <a:pt x="2524686" y="655761"/>
                </a:lnTo>
                <a:lnTo>
                  <a:pt x="2481580" y="664464"/>
                </a:lnTo>
                <a:lnTo>
                  <a:pt x="110744" y="664464"/>
                </a:lnTo>
                <a:lnTo>
                  <a:pt x="67637" y="655761"/>
                </a:lnTo>
                <a:lnTo>
                  <a:pt x="32435" y="632028"/>
                </a:lnTo>
                <a:lnTo>
                  <a:pt x="8702" y="596826"/>
                </a:lnTo>
                <a:lnTo>
                  <a:pt x="0" y="553720"/>
                </a:lnTo>
                <a:lnTo>
                  <a:pt x="0" y="110744"/>
                </a:lnTo>
                <a:close/>
              </a:path>
            </a:pathLst>
          </a:custGeom>
          <a:ln w="25907">
            <a:solidFill>
              <a:srgbClr val="C0C0C0"/>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53" name="object 142"/>
          <p:cNvSpPr txBox="1"/>
          <p:nvPr/>
        </p:nvSpPr>
        <p:spPr>
          <a:xfrm>
            <a:off x="2240684" y="5864155"/>
            <a:ext cx="2115185" cy="167354"/>
          </a:xfrm>
          <a:prstGeom prst="rect">
            <a:avLst/>
          </a:prstGeom>
        </p:spPr>
        <p:txBody>
          <a:bodyPr vert="horz" wrap="square" lIns="0" tIns="13335" rIns="0" bIns="0" rtlCol="0">
            <a:spAutoFit/>
          </a:bodyPr>
          <a:lstStyle/>
          <a:p>
            <a:pPr marL="12700">
              <a:lnSpc>
                <a:spcPct val="100000"/>
              </a:lnSpc>
              <a:spcBef>
                <a:spcPts val="105"/>
              </a:spcBef>
            </a:pPr>
            <a:r>
              <a:rPr sz="1000" spc="-15" dirty="0">
                <a:latin typeface="Meiryo UI" panose="020B0604030504040204" pitchFamily="50" charset="-128"/>
                <a:ea typeface="Meiryo UI" panose="020B0604030504040204" pitchFamily="50" charset="-128"/>
                <a:cs typeface="Noto Sans CJK JP Regular"/>
              </a:rPr>
              <a:t>日常生活空間</a:t>
            </a:r>
            <a:r>
              <a:rPr sz="1000" spc="-25" dirty="0">
                <a:latin typeface="Meiryo UI" panose="020B0604030504040204" pitchFamily="50" charset="-128"/>
                <a:ea typeface="Meiryo UI" panose="020B0604030504040204" pitchFamily="50" charset="-128"/>
                <a:cs typeface="Noto Sans CJK JP Regular"/>
              </a:rPr>
              <a:t>で</a:t>
            </a:r>
            <a:r>
              <a:rPr sz="1000" spc="-85" dirty="0">
                <a:latin typeface="Meiryo UI" panose="020B0604030504040204" pitchFamily="50" charset="-128"/>
                <a:ea typeface="Meiryo UI" panose="020B0604030504040204" pitchFamily="50" charset="-128"/>
                <a:cs typeface="Noto Sans CJK JP Regular"/>
              </a:rPr>
              <a:t>の</a:t>
            </a:r>
            <a:r>
              <a:rPr sz="1000" spc="5" dirty="0">
                <a:latin typeface="Meiryo UI" panose="020B0604030504040204" pitchFamily="50" charset="-128"/>
                <a:ea typeface="Meiryo UI" panose="020B0604030504040204" pitchFamily="50" charset="-128"/>
                <a:cs typeface="Noto Sans CJK JP Regular"/>
              </a:rPr>
              <a:t>脳</a:t>
            </a:r>
            <a:r>
              <a:rPr sz="1000" spc="-10" dirty="0">
                <a:latin typeface="Meiryo UI" panose="020B0604030504040204" pitchFamily="50" charset="-128"/>
                <a:ea typeface="Meiryo UI" panose="020B0604030504040204" pitchFamily="50" charset="-128"/>
                <a:cs typeface="Noto Sans CJK JP Regular"/>
              </a:rPr>
              <a:t>活</a:t>
            </a:r>
            <a:r>
              <a:rPr sz="1000" spc="5" dirty="0">
                <a:latin typeface="Meiryo UI" panose="020B0604030504040204" pitchFamily="50" charset="-128"/>
                <a:ea typeface="Meiryo UI" panose="020B0604030504040204" pitchFamily="50" charset="-128"/>
                <a:cs typeface="Noto Sans CJK JP Regular"/>
              </a:rPr>
              <a:t>動</a:t>
            </a:r>
            <a:r>
              <a:rPr sz="1000" spc="-10" dirty="0">
                <a:latin typeface="Meiryo UI" panose="020B0604030504040204" pitchFamily="50" charset="-128"/>
                <a:ea typeface="Meiryo UI" panose="020B0604030504040204" pitchFamily="50" charset="-128"/>
                <a:cs typeface="Noto Sans CJK JP Regular"/>
              </a:rPr>
              <a:t>計</a:t>
            </a:r>
            <a:r>
              <a:rPr sz="1000" spc="-95" dirty="0">
                <a:latin typeface="Meiryo UI" panose="020B0604030504040204" pitchFamily="50" charset="-128"/>
                <a:ea typeface="Meiryo UI" panose="020B0604030504040204" pitchFamily="50" charset="-128"/>
                <a:cs typeface="Noto Sans CJK JP Regular"/>
              </a:rPr>
              <a:t>測を</a:t>
            </a:r>
            <a:r>
              <a:rPr sz="1000" spc="-10" dirty="0">
                <a:latin typeface="Meiryo UI" panose="020B0604030504040204" pitchFamily="50" charset="-128"/>
                <a:ea typeface="Meiryo UI" panose="020B0604030504040204" pitchFamily="50" charset="-128"/>
                <a:cs typeface="Noto Sans CJK JP Regular"/>
              </a:rPr>
              <a:t>実</a:t>
            </a:r>
            <a:r>
              <a:rPr sz="1000" spc="5" dirty="0">
                <a:latin typeface="Meiryo UI" panose="020B0604030504040204" pitchFamily="50" charset="-128"/>
                <a:ea typeface="Meiryo UI" panose="020B0604030504040204" pitchFamily="50" charset="-128"/>
                <a:cs typeface="Noto Sans CJK JP Regular"/>
              </a:rPr>
              <a:t>現</a:t>
            </a:r>
            <a:endParaRPr sz="1000">
              <a:latin typeface="Meiryo UI" panose="020B0604030504040204" pitchFamily="50" charset="-128"/>
              <a:ea typeface="Meiryo UI" panose="020B0604030504040204" pitchFamily="50" charset="-128"/>
              <a:cs typeface="Noto Sans CJK JP Regular"/>
            </a:endParaRPr>
          </a:p>
        </p:txBody>
      </p:sp>
      <p:sp>
        <p:nvSpPr>
          <p:cNvPr id="254" name="object 143"/>
          <p:cNvSpPr txBox="1"/>
          <p:nvPr/>
        </p:nvSpPr>
        <p:spPr>
          <a:xfrm>
            <a:off x="2149784" y="6109670"/>
            <a:ext cx="2392045" cy="340360"/>
          </a:xfrm>
          <a:prstGeom prst="rect">
            <a:avLst/>
          </a:prstGeom>
        </p:spPr>
        <p:txBody>
          <a:bodyPr vert="horz" wrap="square" lIns="0" tIns="23495" rIns="0" bIns="0" rtlCol="0">
            <a:spAutoFit/>
          </a:bodyPr>
          <a:lstStyle/>
          <a:p>
            <a:pPr marL="325120" marR="5080" indent="-313055">
              <a:lnSpc>
                <a:spcPts val="1210"/>
              </a:lnSpc>
              <a:spcBef>
                <a:spcPts val="185"/>
              </a:spcBef>
            </a:pPr>
            <a:r>
              <a:rPr sz="1000" spc="-55" dirty="0">
                <a:latin typeface="Meiryo UI" panose="020B0604030504040204" pitchFamily="50" charset="-128"/>
                <a:ea typeface="Meiryo UI" panose="020B0604030504040204" pitchFamily="50" charset="-128"/>
                <a:cs typeface="Noto Sans CJK JP Regular"/>
              </a:rPr>
              <a:t>脳状態検知</a:t>
            </a:r>
            <a:r>
              <a:rPr sz="1000" spc="-65" dirty="0">
                <a:latin typeface="Meiryo UI" panose="020B0604030504040204" pitchFamily="50" charset="-128"/>
                <a:ea typeface="Meiryo UI" panose="020B0604030504040204" pitchFamily="50" charset="-128"/>
                <a:cs typeface="Noto Sans CJK JP Regular"/>
              </a:rPr>
              <a:t>、</a:t>
            </a:r>
            <a:r>
              <a:rPr sz="1000" spc="5" dirty="0">
                <a:latin typeface="Meiryo UI" panose="020B0604030504040204" pitchFamily="50" charset="-128"/>
                <a:ea typeface="Meiryo UI" panose="020B0604030504040204" pitchFamily="50" charset="-128"/>
                <a:cs typeface="Noto Sans CJK JP Regular"/>
              </a:rPr>
              <a:t>嗜好</a:t>
            </a:r>
            <a:r>
              <a:rPr sz="1000" spc="-10" dirty="0">
                <a:latin typeface="Meiryo UI" panose="020B0604030504040204" pitchFamily="50" charset="-128"/>
                <a:ea typeface="Meiryo UI" panose="020B0604030504040204" pitchFamily="50" charset="-128"/>
                <a:cs typeface="Noto Sans CJK JP Regular"/>
              </a:rPr>
              <a:t>性</a:t>
            </a:r>
            <a:r>
              <a:rPr sz="1000" spc="5" dirty="0">
                <a:latin typeface="Meiryo UI" panose="020B0604030504040204" pitchFamily="50" charset="-128"/>
                <a:ea typeface="Meiryo UI" panose="020B0604030504040204" pitchFamily="50" charset="-128"/>
                <a:cs typeface="Noto Sans CJK JP Regular"/>
              </a:rPr>
              <a:t>解</a:t>
            </a:r>
            <a:r>
              <a:rPr sz="1000" spc="-10" dirty="0">
                <a:latin typeface="Meiryo UI" panose="020B0604030504040204" pitchFamily="50" charset="-128"/>
                <a:ea typeface="Meiryo UI" panose="020B0604030504040204" pitchFamily="50" charset="-128"/>
                <a:cs typeface="Noto Sans CJK JP Regular"/>
              </a:rPr>
              <a:t>析</a:t>
            </a:r>
            <a:r>
              <a:rPr sz="1000" spc="-360" dirty="0">
                <a:latin typeface="Meiryo UI" panose="020B0604030504040204" pitchFamily="50" charset="-128"/>
                <a:ea typeface="Meiryo UI" panose="020B0604030504040204" pitchFamily="50" charset="-128"/>
                <a:cs typeface="Noto Sans CJK JP Regular"/>
              </a:rPr>
              <a:t>、</a:t>
            </a:r>
            <a:r>
              <a:rPr sz="1000" spc="5" dirty="0">
                <a:latin typeface="Meiryo UI" panose="020B0604030504040204" pitchFamily="50" charset="-128"/>
                <a:ea typeface="Meiryo UI" panose="020B0604030504040204" pitchFamily="50" charset="-128"/>
                <a:cs typeface="Noto Sans CJK JP Regular"/>
              </a:rPr>
              <a:t>語学</a:t>
            </a:r>
            <a:r>
              <a:rPr sz="1000" spc="-10" dirty="0">
                <a:latin typeface="Meiryo UI" panose="020B0604030504040204" pitchFamily="50" charset="-128"/>
                <a:ea typeface="Meiryo UI" panose="020B0604030504040204" pitchFamily="50" charset="-128"/>
                <a:cs typeface="Noto Sans CJK JP Regular"/>
              </a:rPr>
              <a:t>学</a:t>
            </a:r>
            <a:r>
              <a:rPr sz="1000" spc="-175" dirty="0">
                <a:latin typeface="Meiryo UI" panose="020B0604030504040204" pitchFamily="50" charset="-128"/>
                <a:ea typeface="Meiryo UI" panose="020B0604030504040204" pitchFamily="50" charset="-128"/>
                <a:cs typeface="Noto Sans CJK JP Regular"/>
              </a:rPr>
              <a:t>習</a:t>
            </a:r>
            <a:r>
              <a:rPr sz="1000" spc="-185" dirty="0">
                <a:latin typeface="Meiryo UI" panose="020B0604030504040204" pitchFamily="50" charset="-128"/>
                <a:ea typeface="Meiryo UI" panose="020B0604030504040204" pitchFamily="50" charset="-128"/>
                <a:cs typeface="Noto Sans CJK JP Regular"/>
              </a:rPr>
              <a:t>、</a:t>
            </a:r>
            <a:r>
              <a:rPr sz="1000" spc="-114" dirty="0">
                <a:latin typeface="Meiryo UI" panose="020B0604030504040204" pitchFamily="50" charset="-128"/>
                <a:ea typeface="Meiryo UI" panose="020B0604030504040204" pitchFamily="50" charset="-128"/>
                <a:cs typeface="Noto Sans CJK JP Regular"/>
              </a:rPr>
              <a:t>ワー </a:t>
            </a:r>
            <a:r>
              <a:rPr sz="1000" spc="-180" dirty="0">
                <a:latin typeface="Meiryo UI" panose="020B0604030504040204" pitchFamily="50" charset="-128"/>
                <a:ea typeface="Meiryo UI" panose="020B0604030504040204" pitchFamily="50" charset="-128"/>
                <a:cs typeface="Noto Sans CJK JP Regular"/>
              </a:rPr>
              <a:t>ク</a:t>
            </a:r>
            <a:r>
              <a:rPr sz="1000" spc="-204" dirty="0">
                <a:latin typeface="Meiryo UI" panose="020B0604030504040204" pitchFamily="50" charset="-128"/>
                <a:ea typeface="Meiryo UI" panose="020B0604030504040204" pitchFamily="50" charset="-128"/>
                <a:cs typeface="Noto Sans CJK JP Regular"/>
              </a:rPr>
              <a:t>ロ</a:t>
            </a:r>
            <a:r>
              <a:rPr sz="1000" spc="-155" dirty="0">
                <a:latin typeface="Meiryo UI" panose="020B0604030504040204" pitchFamily="50" charset="-128"/>
                <a:ea typeface="Meiryo UI" panose="020B0604030504040204" pitchFamily="50" charset="-128"/>
                <a:cs typeface="Noto Sans CJK JP Regular"/>
              </a:rPr>
              <a:t>ー</a:t>
            </a:r>
            <a:r>
              <a:rPr sz="1000" spc="-360" dirty="0">
                <a:latin typeface="Meiryo UI" panose="020B0604030504040204" pitchFamily="50" charset="-128"/>
                <a:ea typeface="Meiryo UI" panose="020B0604030504040204" pitchFamily="50" charset="-128"/>
                <a:cs typeface="Noto Sans CJK JP Regular"/>
              </a:rPr>
              <a:t>ド</a:t>
            </a:r>
            <a:r>
              <a:rPr sz="1000" spc="-20" dirty="0">
                <a:latin typeface="Meiryo UI" panose="020B0604030504040204" pitchFamily="50" charset="-128"/>
                <a:ea typeface="Meiryo UI" panose="020B0604030504040204" pitchFamily="50" charset="-128"/>
                <a:cs typeface="Noto Sans CJK JP Regular"/>
              </a:rPr>
              <a:t>解析</a:t>
            </a:r>
            <a:r>
              <a:rPr sz="1000" spc="-30" dirty="0">
                <a:latin typeface="Meiryo UI" panose="020B0604030504040204" pitchFamily="50" charset="-128"/>
                <a:ea typeface="Meiryo UI" panose="020B0604030504040204" pitchFamily="50" charset="-128"/>
                <a:cs typeface="Noto Sans CJK JP Regular"/>
              </a:rPr>
              <a:t>へ</a:t>
            </a:r>
            <a:r>
              <a:rPr sz="1000" spc="-85" dirty="0">
                <a:latin typeface="Meiryo UI" panose="020B0604030504040204" pitchFamily="50" charset="-128"/>
                <a:ea typeface="Meiryo UI" panose="020B0604030504040204" pitchFamily="50" charset="-128"/>
                <a:cs typeface="Noto Sans CJK JP Regular"/>
              </a:rPr>
              <a:t>の</a:t>
            </a:r>
            <a:r>
              <a:rPr sz="1000" spc="5" dirty="0">
                <a:latin typeface="Meiryo UI" panose="020B0604030504040204" pitchFamily="50" charset="-128"/>
                <a:ea typeface="Meiryo UI" panose="020B0604030504040204" pitchFamily="50" charset="-128"/>
                <a:cs typeface="Noto Sans CJK JP Regular"/>
              </a:rPr>
              <a:t>応用</a:t>
            </a:r>
            <a:r>
              <a:rPr sz="1000" spc="-10" dirty="0">
                <a:latin typeface="Meiryo UI" panose="020B0604030504040204" pitchFamily="50" charset="-128"/>
                <a:ea typeface="Meiryo UI" panose="020B0604030504040204" pitchFamily="50" charset="-128"/>
                <a:cs typeface="Noto Sans CJK JP Regular"/>
              </a:rPr>
              <a:t>技</a:t>
            </a:r>
            <a:r>
              <a:rPr sz="1000" spc="5" dirty="0">
                <a:latin typeface="Meiryo UI" panose="020B0604030504040204" pitchFamily="50" charset="-128"/>
                <a:ea typeface="Meiryo UI" panose="020B0604030504040204" pitchFamily="50" charset="-128"/>
                <a:cs typeface="Noto Sans CJK JP Regular"/>
              </a:rPr>
              <a:t>術</a:t>
            </a:r>
            <a:r>
              <a:rPr sz="1000" spc="-10" dirty="0">
                <a:latin typeface="Meiryo UI" panose="020B0604030504040204" pitchFamily="50" charset="-128"/>
                <a:ea typeface="Meiryo UI" panose="020B0604030504040204" pitchFamily="50" charset="-128"/>
                <a:cs typeface="Noto Sans CJK JP Regular"/>
              </a:rPr>
              <a:t>開</a:t>
            </a:r>
            <a:r>
              <a:rPr sz="1000" spc="5" dirty="0">
                <a:latin typeface="Meiryo UI" panose="020B0604030504040204" pitchFamily="50" charset="-128"/>
                <a:ea typeface="Meiryo UI" panose="020B0604030504040204" pitchFamily="50" charset="-128"/>
                <a:cs typeface="Noto Sans CJK JP Regular"/>
              </a:rPr>
              <a:t>発</a:t>
            </a:r>
            <a:endParaRPr sz="1000" dirty="0">
              <a:latin typeface="Meiryo UI" panose="020B0604030504040204" pitchFamily="50" charset="-128"/>
              <a:ea typeface="Meiryo UI" panose="020B0604030504040204" pitchFamily="50" charset="-128"/>
              <a:cs typeface="Noto Sans CJK JP Regular"/>
            </a:endParaRPr>
          </a:p>
        </p:txBody>
      </p:sp>
      <p:sp>
        <p:nvSpPr>
          <p:cNvPr id="283" name="object 7"/>
          <p:cNvSpPr/>
          <p:nvPr/>
        </p:nvSpPr>
        <p:spPr>
          <a:xfrm>
            <a:off x="1074191" y="514476"/>
            <a:ext cx="3369909" cy="2636937"/>
          </a:xfrm>
          <a:prstGeom prst="rect">
            <a:avLst/>
          </a:prstGeom>
          <a:blipFill>
            <a:blip r:embed="rId3"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84" name="object 8"/>
          <p:cNvSpPr/>
          <p:nvPr/>
        </p:nvSpPr>
        <p:spPr>
          <a:xfrm>
            <a:off x="5085782" y="2917406"/>
            <a:ext cx="1478799" cy="1157891"/>
          </a:xfrm>
          <a:prstGeom prst="rect">
            <a:avLst/>
          </a:prstGeom>
          <a:blipFill>
            <a:blip r:embed="rId41" cstate="print"/>
            <a:stretch>
              <a:fillRect/>
            </a:stretch>
          </a:blipFill>
        </p:spPr>
        <p:txBody>
          <a:bodyPr wrap="square" lIns="0" tIns="0" rIns="0" bIns="0" rtlCol="0"/>
          <a:lstStyle/>
          <a:p>
            <a:endParaRPr/>
          </a:p>
        </p:txBody>
      </p:sp>
      <p:sp>
        <p:nvSpPr>
          <p:cNvPr id="161" name="テキスト ボックス 160"/>
          <p:cNvSpPr txBox="1"/>
          <p:nvPr/>
        </p:nvSpPr>
        <p:spPr>
          <a:xfrm>
            <a:off x="5386800" y="6583300"/>
            <a:ext cx="1561275" cy="276999"/>
          </a:xfrm>
          <a:prstGeom prst="rect">
            <a:avLst/>
          </a:prstGeom>
          <a:noFill/>
        </p:spPr>
        <p:txBody>
          <a:bodyPr wrap="square" rtlCol="0">
            <a:spAutoFit/>
          </a:bodyPr>
          <a:lstStyle/>
          <a:p>
            <a:r>
              <a:rPr kumimoji="1" lang="en-US" altLang="ja-JP" sz="1200" dirty="0">
                <a:latin typeface="Meiryo UI" panose="020B0604030504040204" pitchFamily="50" charset="-128"/>
                <a:ea typeface="Meiryo UI" panose="020B0604030504040204" pitchFamily="50" charset="-128"/>
              </a:rPr>
              <a:t>NICT</a:t>
            </a:r>
            <a:r>
              <a:rPr kumimoji="1" lang="ja-JP" altLang="en-US" sz="1200" dirty="0">
                <a:latin typeface="Meiryo UI" panose="020B0604030504040204" pitchFamily="50" charset="-128"/>
                <a:ea typeface="Meiryo UI" panose="020B0604030504040204" pitchFamily="50" charset="-128"/>
              </a:rPr>
              <a:t>資料からの転載</a:t>
            </a:r>
          </a:p>
        </p:txBody>
      </p:sp>
    </p:spTree>
    <p:extLst>
      <p:ext uri="{BB962C8B-B14F-4D97-AF65-F5344CB8AC3E}">
        <p14:creationId xmlns:p14="http://schemas.microsoft.com/office/powerpoint/2010/main" val="3236396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 y="1403627"/>
            <a:ext cx="9277370" cy="4919818"/>
          </a:xfrm>
          <a:prstGeom prst="rect">
            <a:avLst/>
          </a:prstGeom>
        </p:spPr>
      </p:pic>
      <p:sp>
        <p:nvSpPr>
          <p:cNvPr id="3" name="テキスト ボックス 2"/>
          <p:cNvSpPr txBox="1"/>
          <p:nvPr/>
        </p:nvSpPr>
        <p:spPr>
          <a:xfrm>
            <a:off x="969682" y="0"/>
            <a:ext cx="10358652" cy="584775"/>
          </a:xfrm>
          <a:prstGeom prst="rect">
            <a:avLst/>
          </a:prstGeom>
          <a:noFill/>
        </p:spPr>
        <p:txBody>
          <a:bodyPr wrap="square" rtlCol="0">
            <a:spAutoFit/>
          </a:bodyPr>
          <a:lstStyle/>
          <a:p>
            <a:pPr algn="ctr"/>
            <a:r>
              <a:rPr kumimoji="1" lang="ja-JP" altLang="en-US" sz="3200" b="1" dirty="0">
                <a:latin typeface="Meiryo UI" panose="020B0604030504040204" pitchFamily="50" charset="-128"/>
                <a:ea typeface="Meiryo UI" panose="020B0604030504040204" pitchFamily="50" charset="-128"/>
              </a:rPr>
              <a:t>ペンフィールドの脳地図</a:t>
            </a:r>
          </a:p>
        </p:txBody>
      </p:sp>
      <p:sp>
        <p:nvSpPr>
          <p:cNvPr id="5" name="正方形/長方形 4"/>
          <p:cNvSpPr/>
          <p:nvPr/>
        </p:nvSpPr>
        <p:spPr>
          <a:xfrm>
            <a:off x="101600" y="780385"/>
            <a:ext cx="9367094" cy="584775"/>
          </a:xfrm>
          <a:prstGeom prst="rect">
            <a:avLst/>
          </a:prstGeom>
        </p:spPr>
        <p:txBody>
          <a:bodyPr wrap="square">
            <a:spAutoFit/>
          </a:bodyPr>
          <a:lstStyle/>
          <a:p>
            <a:r>
              <a:rPr lang="ja-JP" altLang="en-US" sz="1600" dirty="0">
                <a:latin typeface="Meiryo UI" panose="020B0604030504040204" pitchFamily="50" charset="-128"/>
                <a:ea typeface="Meiryo UI" panose="020B0604030504040204" pitchFamily="50" charset="-128"/>
              </a:rPr>
              <a:t>脳神経外科医・ペンフィールドは、癲癇患者の手術際に切開した脳に電極を当て、患者の反応を観察した。 </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有名なペンフィールドの実験で、それをまとめた地図が下記↓</a:t>
            </a:r>
          </a:p>
        </p:txBody>
      </p:sp>
      <p:sp>
        <p:nvSpPr>
          <p:cNvPr id="6" name="正方形/長方形 5"/>
          <p:cNvSpPr/>
          <p:nvPr/>
        </p:nvSpPr>
        <p:spPr>
          <a:xfrm>
            <a:off x="2811521" y="6287299"/>
            <a:ext cx="3661580" cy="261610"/>
          </a:xfrm>
          <a:prstGeom prst="rect">
            <a:avLst/>
          </a:prstGeom>
        </p:spPr>
        <p:txBody>
          <a:bodyPr wrap="none">
            <a:spAutoFit/>
          </a:bodyPr>
          <a:lstStyle/>
          <a:p>
            <a:r>
              <a:rPr lang="ja-JP" altLang="en-US" sz="1100" dirty="0">
                <a:latin typeface="Meiryo UI" panose="020B0604030504040204" pitchFamily="50" charset="-128"/>
                <a:ea typeface="Meiryo UI" panose="020B0604030504040204" pitchFamily="50" charset="-128"/>
              </a:rPr>
              <a:t>（出典）</a:t>
            </a:r>
            <a:r>
              <a:rPr lang="en-US" altLang="ja-JP" sz="1100" dirty="0">
                <a:latin typeface="Meiryo UI" panose="020B0604030504040204" pitchFamily="50" charset="-128"/>
                <a:ea typeface="Meiryo UI" panose="020B0604030504040204" pitchFamily="50" charset="-128"/>
              </a:rPr>
              <a:t>http://actor-dynamics.com/archives/2755</a:t>
            </a:r>
            <a:endParaRPr lang="ja-JP" altLang="en-US" sz="1100" dirty="0">
              <a:latin typeface="Meiryo UI" panose="020B0604030504040204" pitchFamily="50" charset="-128"/>
              <a:ea typeface="Meiryo UI" panose="020B0604030504040204" pitchFamily="50" charset="-128"/>
            </a:endParaRPr>
          </a:p>
        </p:txBody>
      </p:sp>
      <p:pic>
        <p:nvPicPr>
          <p:cNvPr id="8" name="図 7"/>
          <p:cNvPicPr>
            <a:picLocks noChangeAspect="1"/>
          </p:cNvPicPr>
          <p:nvPr/>
        </p:nvPicPr>
        <p:blipFill>
          <a:blip r:embed="rId4"/>
          <a:stretch>
            <a:fillRect/>
          </a:stretch>
        </p:blipFill>
        <p:spPr>
          <a:xfrm>
            <a:off x="9468694" y="328075"/>
            <a:ext cx="2638425" cy="3286125"/>
          </a:xfrm>
          <a:prstGeom prst="rect">
            <a:avLst/>
          </a:prstGeom>
        </p:spPr>
      </p:pic>
      <p:sp>
        <p:nvSpPr>
          <p:cNvPr id="9" name="テキスト ボックス 8"/>
          <p:cNvSpPr txBox="1"/>
          <p:nvPr/>
        </p:nvSpPr>
        <p:spPr>
          <a:xfrm>
            <a:off x="9676736" y="3603186"/>
            <a:ext cx="2222340" cy="307777"/>
          </a:xfrm>
          <a:prstGeom prst="rect">
            <a:avLst/>
          </a:prstGeom>
          <a:noFill/>
        </p:spPr>
        <p:txBody>
          <a:bodyPr wrap="square" rtlCol="0">
            <a:spAutoFit/>
          </a:bodyPr>
          <a:lstStyle/>
          <a:p>
            <a:pPr algn="ctr"/>
            <a:r>
              <a:rPr kumimoji="1" lang="ja-JP" altLang="en-US" sz="1400" dirty="0">
                <a:latin typeface="Meiryo UI" panose="020B0604030504040204" pitchFamily="50" charset="-128"/>
                <a:ea typeface="Meiryo UI" panose="020B0604030504040204" pitchFamily="50" charset="-128"/>
              </a:rPr>
              <a:t>ワイルダー・ペンフィールド</a:t>
            </a:r>
          </a:p>
        </p:txBody>
      </p:sp>
      <p:sp>
        <p:nvSpPr>
          <p:cNvPr id="10" name="正方形/長方形 9"/>
          <p:cNvSpPr/>
          <p:nvPr/>
        </p:nvSpPr>
        <p:spPr>
          <a:xfrm>
            <a:off x="1594719" y="6596390"/>
            <a:ext cx="6096000" cy="261610"/>
          </a:xfrm>
          <a:prstGeom prst="rect">
            <a:avLst/>
          </a:prstGeom>
        </p:spPr>
        <p:txBody>
          <a:bodyPr>
            <a:spAutoFit/>
          </a:bodyPr>
          <a:lstStyle/>
          <a:p>
            <a:pPr algn="r"/>
            <a:r>
              <a:rPr lang="ja-JP" altLang="en-US" sz="1100" dirty="0">
                <a:latin typeface="Meiryo UI" panose="020B0604030504040204" pitchFamily="50" charset="-128"/>
                <a:ea typeface="Meiryo UI" panose="020B0604030504040204" pitchFamily="50" charset="-128"/>
              </a:rPr>
              <a:t>身体各部位の大きさを、逆に脳地図での大きさに置き換えた模型を「ホムンクルス」</a:t>
            </a:r>
          </a:p>
        </p:txBody>
      </p:sp>
      <p:pic>
        <p:nvPicPr>
          <p:cNvPr id="12" name="図 11"/>
          <p:cNvPicPr>
            <a:picLocks noChangeAspect="1"/>
          </p:cNvPicPr>
          <p:nvPr/>
        </p:nvPicPr>
        <p:blipFill>
          <a:blip r:embed="rId5"/>
          <a:stretch>
            <a:fillRect/>
          </a:stretch>
        </p:blipFill>
        <p:spPr>
          <a:xfrm>
            <a:off x="9724711" y="4071964"/>
            <a:ext cx="2174365" cy="1869954"/>
          </a:xfrm>
          <a:prstGeom prst="rect">
            <a:avLst/>
          </a:prstGeom>
        </p:spPr>
      </p:pic>
      <p:sp>
        <p:nvSpPr>
          <p:cNvPr id="13" name="正方形/長方形 12"/>
          <p:cNvSpPr/>
          <p:nvPr/>
        </p:nvSpPr>
        <p:spPr>
          <a:xfrm>
            <a:off x="9378970" y="5892715"/>
            <a:ext cx="2813030" cy="677108"/>
          </a:xfrm>
          <a:prstGeom prst="rect">
            <a:avLst/>
          </a:prstGeom>
        </p:spPr>
        <p:txBody>
          <a:bodyPr wrap="square">
            <a:spAutoFit/>
          </a:bodyPr>
          <a:lstStyle/>
          <a:p>
            <a:pPr algn="ctr"/>
            <a:r>
              <a:rPr lang="en-US" altLang="ja-JP" sz="1600" dirty="0">
                <a:latin typeface="Meiryo UI" panose="020B0604030504040204" pitchFamily="50" charset="-128"/>
                <a:ea typeface="Meiryo UI" panose="020B0604030504040204" pitchFamily="50" charset="-128"/>
              </a:rPr>
              <a:t>Homunculus</a:t>
            </a:r>
          </a:p>
          <a:p>
            <a:pPr algn="ctr"/>
            <a:r>
              <a:rPr lang="ja-JP" altLang="en-US" sz="1100" dirty="0">
                <a:latin typeface="Meiryo UI" panose="020B0604030504040204" pitchFamily="50" charset="-128"/>
                <a:ea typeface="Meiryo UI" panose="020B0604030504040204" pitchFamily="50" charset="-128"/>
              </a:rPr>
              <a:t>ラテン語で小人の意。錬金術師が作り出す</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人造人間、及び作り出す技術のこと。</a:t>
            </a:r>
          </a:p>
        </p:txBody>
      </p:sp>
    </p:spTree>
    <p:extLst>
      <p:ext uri="{BB962C8B-B14F-4D97-AF65-F5344CB8AC3E}">
        <p14:creationId xmlns:p14="http://schemas.microsoft.com/office/powerpoint/2010/main" val="22756794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線コネクタ 17"/>
          <p:cNvCxnSpPr/>
          <p:nvPr/>
        </p:nvCxnSpPr>
        <p:spPr>
          <a:xfrm>
            <a:off x="2834425" y="3859577"/>
            <a:ext cx="55793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a:off x="2834425" y="4557000"/>
            <a:ext cx="55793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2834424" y="5285422"/>
            <a:ext cx="55793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2834423" y="3131157"/>
            <a:ext cx="55793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2834424" y="2449232"/>
            <a:ext cx="55793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4" name="グラフ 13"/>
          <p:cNvGraphicFramePr/>
          <p:nvPr>
            <p:extLst>
              <p:ext uri="{D42A27DB-BD31-4B8C-83A1-F6EECF244321}">
                <p14:modId xmlns:p14="http://schemas.microsoft.com/office/powerpoint/2010/main" val="2865311273"/>
              </p:ext>
            </p:extLst>
          </p:nvPr>
        </p:nvGraphicFramePr>
        <p:xfrm>
          <a:off x="2448689" y="1332854"/>
          <a:ext cx="8128000" cy="4805479"/>
        </p:xfrm>
        <a:graphic>
          <a:graphicData uri="http://schemas.openxmlformats.org/drawingml/2006/chart">
            <c:chart xmlns:c="http://schemas.openxmlformats.org/drawingml/2006/chart" xmlns:r="http://schemas.openxmlformats.org/officeDocument/2006/relationships" r:id="rId3"/>
          </a:graphicData>
        </a:graphic>
      </p:graphicFrame>
      <p:sp>
        <p:nvSpPr>
          <p:cNvPr id="23" name="テキスト ボックス 22"/>
          <p:cNvSpPr txBox="1"/>
          <p:nvPr/>
        </p:nvSpPr>
        <p:spPr>
          <a:xfrm>
            <a:off x="1813257" y="5116145"/>
            <a:ext cx="960895" cy="338554"/>
          </a:xfrm>
          <a:prstGeom prst="rect">
            <a:avLst/>
          </a:prstGeom>
          <a:noFill/>
        </p:spPr>
        <p:txBody>
          <a:bodyPr wrap="square" rtlCol="0">
            <a:spAutoFit/>
          </a:bodyPr>
          <a:lstStyle/>
          <a:p>
            <a:pPr algn="r"/>
            <a:r>
              <a:rPr kumimoji="1" lang="en-US" altLang="ja-JP" sz="1600" dirty="0">
                <a:latin typeface="Meiryo UI" panose="020B0604030504040204" pitchFamily="50" charset="-128"/>
                <a:ea typeface="Meiryo UI" panose="020B0604030504040204" pitchFamily="50" charset="-128"/>
              </a:rPr>
              <a:t>1</a:t>
            </a:r>
            <a:r>
              <a:rPr kumimoji="1" lang="ja-JP" altLang="en-US" sz="1600" dirty="0">
                <a:latin typeface="Meiryo UI" panose="020B0604030504040204" pitchFamily="50" charset="-128"/>
                <a:ea typeface="Meiryo UI" panose="020B0604030504040204" pitchFamily="50" charset="-128"/>
              </a:rPr>
              <a:t>兆円</a:t>
            </a:r>
          </a:p>
        </p:txBody>
      </p:sp>
      <p:sp>
        <p:nvSpPr>
          <p:cNvPr id="24" name="テキスト ボックス 23"/>
          <p:cNvSpPr txBox="1"/>
          <p:nvPr/>
        </p:nvSpPr>
        <p:spPr>
          <a:xfrm>
            <a:off x="1873528" y="4413381"/>
            <a:ext cx="960895" cy="338554"/>
          </a:xfrm>
          <a:prstGeom prst="rect">
            <a:avLst/>
          </a:prstGeom>
          <a:noFill/>
        </p:spPr>
        <p:txBody>
          <a:bodyPr wrap="square" rtlCol="0">
            <a:spAutoFit/>
          </a:bodyPr>
          <a:lstStyle/>
          <a:p>
            <a:pPr algn="r"/>
            <a:r>
              <a:rPr kumimoji="1" lang="en-US" altLang="ja-JP" sz="1600" dirty="0">
                <a:latin typeface="Meiryo UI" panose="020B0604030504040204" pitchFamily="50" charset="-128"/>
                <a:ea typeface="Meiryo UI" panose="020B0604030504040204" pitchFamily="50" charset="-128"/>
              </a:rPr>
              <a:t>2</a:t>
            </a:r>
            <a:r>
              <a:rPr kumimoji="1" lang="ja-JP" altLang="en-US" sz="1600" dirty="0">
                <a:latin typeface="Meiryo UI" panose="020B0604030504040204" pitchFamily="50" charset="-128"/>
                <a:ea typeface="Meiryo UI" panose="020B0604030504040204" pitchFamily="50" charset="-128"/>
              </a:rPr>
              <a:t>兆円</a:t>
            </a:r>
          </a:p>
        </p:txBody>
      </p:sp>
      <p:sp>
        <p:nvSpPr>
          <p:cNvPr id="25" name="テキスト ボックス 24"/>
          <p:cNvSpPr txBox="1"/>
          <p:nvPr/>
        </p:nvSpPr>
        <p:spPr>
          <a:xfrm>
            <a:off x="1813257" y="3701902"/>
            <a:ext cx="960895" cy="338554"/>
          </a:xfrm>
          <a:prstGeom prst="rect">
            <a:avLst/>
          </a:prstGeom>
          <a:noFill/>
        </p:spPr>
        <p:txBody>
          <a:bodyPr wrap="square" rtlCol="0">
            <a:spAutoFit/>
          </a:bodyPr>
          <a:lstStyle/>
          <a:p>
            <a:pPr algn="r"/>
            <a:r>
              <a:rPr lang="en-US" altLang="ja-JP" sz="1600" dirty="0">
                <a:latin typeface="Meiryo UI" panose="020B0604030504040204" pitchFamily="50" charset="-128"/>
                <a:ea typeface="Meiryo UI" panose="020B0604030504040204" pitchFamily="50" charset="-128"/>
              </a:rPr>
              <a:t>3</a:t>
            </a:r>
            <a:r>
              <a:rPr kumimoji="1" lang="ja-JP" altLang="en-US" sz="1600" dirty="0">
                <a:latin typeface="Meiryo UI" panose="020B0604030504040204" pitchFamily="50" charset="-128"/>
                <a:ea typeface="Meiryo UI" panose="020B0604030504040204" pitchFamily="50" charset="-128"/>
              </a:rPr>
              <a:t>兆円</a:t>
            </a:r>
          </a:p>
        </p:txBody>
      </p:sp>
      <p:sp>
        <p:nvSpPr>
          <p:cNvPr id="26" name="テキスト ボックス 25"/>
          <p:cNvSpPr txBox="1"/>
          <p:nvPr/>
        </p:nvSpPr>
        <p:spPr>
          <a:xfrm>
            <a:off x="1873528" y="2940633"/>
            <a:ext cx="960895" cy="338554"/>
          </a:xfrm>
          <a:prstGeom prst="rect">
            <a:avLst/>
          </a:prstGeom>
          <a:noFill/>
        </p:spPr>
        <p:txBody>
          <a:bodyPr wrap="square" rtlCol="0">
            <a:spAutoFit/>
          </a:bodyPr>
          <a:lstStyle/>
          <a:p>
            <a:pPr algn="r"/>
            <a:r>
              <a:rPr lang="en-US" altLang="ja-JP" sz="1600" dirty="0">
                <a:latin typeface="Meiryo UI" panose="020B0604030504040204" pitchFamily="50" charset="-128"/>
                <a:ea typeface="Meiryo UI" panose="020B0604030504040204" pitchFamily="50" charset="-128"/>
              </a:rPr>
              <a:t>4</a:t>
            </a:r>
            <a:r>
              <a:rPr kumimoji="1" lang="ja-JP" altLang="en-US" sz="1600" dirty="0">
                <a:latin typeface="Meiryo UI" panose="020B0604030504040204" pitchFamily="50" charset="-128"/>
                <a:ea typeface="Meiryo UI" panose="020B0604030504040204" pitchFamily="50" charset="-128"/>
              </a:rPr>
              <a:t>兆円</a:t>
            </a:r>
          </a:p>
        </p:txBody>
      </p:sp>
      <p:sp>
        <p:nvSpPr>
          <p:cNvPr id="27" name="テキスト ボックス 26"/>
          <p:cNvSpPr txBox="1"/>
          <p:nvPr/>
        </p:nvSpPr>
        <p:spPr>
          <a:xfrm>
            <a:off x="1873528" y="2243211"/>
            <a:ext cx="960895" cy="338554"/>
          </a:xfrm>
          <a:prstGeom prst="rect">
            <a:avLst/>
          </a:prstGeom>
          <a:noFill/>
        </p:spPr>
        <p:txBody>
          <a:bodyPr wrap="square" rtlCol="0">
            <a:spAutoFit/>
          </a:bodyPr>
          <a:lstStyle/>
          <a:p>
            <a:pPr algn="r"/>
            <a:r>
              <a:rPr lang="en-US" altLang="ja-JP" sz="1600" dirty="0">
                <a:latin typeface="Meiryo UI" panose="020B0604030504040204" pitchFamily="50" charset="-128"/>
                <a:ea typeface="Meiryo UI" panose="020B0604030504040204" pitchFamily="50" charset="-128"/>
              </a:rPr>
              <a:t>5</a:t>
            </a:r>
            <a:r>
              <a:rPr kumimoji="1" lang="ja-JP" altLang="en-US" sz="1600" dirty="0">
                <a:latin typeface="Meiryo UI" panose="020B0604030504040204" pitchFamily="50" charset="-128"/>
                <a:ea typeface="Meiryo UI" panose="020B0604030504040204" pitchFamily="50" charset="-128"/>
              </a:rPr>
              <a:t>兆円</a:t>
            </a:r>
          </a:p>
        </p:txBody>
      </p:sp>
      <p:sp>
        <p:nvSpPr>
          <p:cNvPr id="28" name="正方形/長方形 27"/>
          <p:cNvSpPr/>
          <p:nvPr/>
        </p:nvSpPr>
        <p:spPr>
          <a:xfrm>
            <a:off x="3128031" y="6415462"/>
            <a:ext cx="5508239" cy="253916"/>
          </a:xfrm>
          <a:prstGeom prst="rect">
            <a:avLst/>
          </a:prstGeom>
        </p:spPr>
        <p:txBody>
          <a:bodyPr wrap="none">
            <a:spAutoFit/>
          </a:bodyPr>
          <a:lstStyle/>
          <a:p>
            <a:r>
              <a:rPr lang="ja-JP" altLang="en-US" sz="1050" dirty="0">
                <a:latin typeface="Meiryo UI" panose="020B0604030504040204" pitchFamily="50" charset="-128"/>
                <a:ea typeface="Meiryo UI" panose="020B0604030504040204" pitchFamily="50" charset="-128"/>
              </a:rPr>
              <a:t>（出典）三菱総研　</a:t>
            </a:r>
            <a:r>
              <a:rPr lang="en-US" altLang="ja-JP" sz="1050" dirty="0">
                <a:latin typeface="Meiryo UI" panose="020B0604030504040204" pitchFamily="50" charset="-128"/>
                <a:ea typeface="Meiryo UI" panose="020B0604030504040204" pitchFamily="50" charset="-128"/>
              </a:rPr>
              <a:t>https://www.mri.co.jp/opinion/column/uploadfiles/tec_14.pdf</a:t>
            </a:r>
            <a:endParaRPr lang="ja-JP" altLang="en-US" sz="1050" dirty="0">
              <a:latin typeface="Meiryo UI" panose="020B0604030504040204" pitchFamily="50" charset="-128"/>
              <a:ea typeface="Meiryo UI" panose="020B0604030504040204" pitchFamily="50" charset="-128"/>
            </a:endParaRPr>
          </a:p>
        </p:txBody>
      </p:sp>
      <p:sp>
        <p:nvSpPr>
          <p:cNvPr id="29" name="正方形/長方形 28"/>
          <p:cNvSpPr/>
          <p:nvPr/>
        </p:nvSpPr>
        <p:spPr>
          <a:xfrm>
            <a:off x="870031" y="968975"/>
            <a:ext cx="11285316" cy="923330"/>
          </a:xfrm>
          <a:prstGeom prst="rect">
            <a:avLst/>
          </a:prstGeom>
        </p:spPr>
        <p:txBody>
          <a:bodyPr wrap="square">
            <a:spAutoFit/>
          </a:bodyPr>
          <a:lstStyle/>
          <a:p>
            <a:r>
              <a:rPr lang="ja-JP" altLang="en-US" dirty="0">
                <a:latin typeface="Meiryo UI" panose="020B0604030504040204" pitchFamily="50" charset="-128"/>
                <a:ea typeface="Meiryo UI" panose="020B0604030504040204" pitchFamily="50" charset="-128"/>
              </a:rPr>
              <a:t>「脳を計測して分析・可視化したり、脳を刺激して人体に作用を及ぼす製品を開発している企業、および体中の神経系を測定・刺激することで間接的に脳を測定・刺激する製品を開発している企業」</a:t>
            </a:r>
            <a:endParaRPr lang="en-US" altLang="ja-JP" dirty="0">
              <a:latin typeface="Meiryo UI" panose="020B0604030504040204" pitchFamily="50" charset="-128"/>
              <a:ea typeface="Meiryo UI" panose="020B0604030504040204" pitchFamily="50" charset="-128"/>
            </a:endParaRPr>
          </a:p>
          <a:p>
            <a:pPr algn="r"/>
            <a:r>
              <a:rPr lang="ja-JP" altLang="en-US" sz="1600" dirty="0">
                <a:latin typeface="Meiryo UI" panose="020B0604030504040204" pitchFamily="50" charset="-128"/>
                <a:ea typeface="Meiryo UI" panose="020B0604030504040204" pitchFamily="50" charset="-128"/>
              </a:rPr>
              <a:t>（</a:t>
            </a:r>
            <a:r>
              <a:rPr lang="en-US" altLang="ja-JP" sz="1600" dirty="0" err="1">
                <a:latin typeface="Meiryo UI" panose="020B0604030504040204" pitchFamily="50" charset="-128"/>
                <a:ea typeface="Meiryo UI" panose="020B0604030504040204" pitchFamily="50" charset="-128"/>
              </a:rPr>
              <a:t>neumo</a:t>
            </a:r>
            <a:r>
              <a:rPr lang="ja-JP" altLang="en-US" sz="1600" dirty="0">
                <a:latin typeface="Meiryo UI" panose="020B0604030504040204" pitchFamily="50" charset="-128"/>
                <a:ea typeface="Meiryo UI" panose="020B0604030504040204" pitchFamily="50" charset="-128"/>
              </a:rPr>
              <a:t>社 </a:t>
            </a:r>
            <a:r>
              <a:rPr lang="en-US" altLang="ja-JP" sz="1600" dirty="0">
                <a:latin typeface="Meiryo UI" panose="020B0604030504040204" pitchFamily="50" charset="-128"/>
                <a:ea typeface="Meiryo UI" panose="020B0604030504040204" pitchFamily="50" charset="-128"/>
              </a:rPr>
              <a:t>CES 2018 </a:t>
            </a:r>
            <a:r>
              <a:rPr lang="en-US" altLang="ja-JP" sz="1600" dirty="0" err="1">
                <a:latin typeface="Meiryo UI" panose="020B0604030504040204" pitchFamily="50" charset="-128"/>
                <a:ea typeface="Meiryo UI" panose="020B0604030504040204" pitchFamily="50" charset="-128"/>
              </a:rPr>
              <a:t>Braintech</a:t>
            </a:r>
            <a:r>
              <a:rPr lang="en-US" altLang="ja-JP" sz="1600" dirty="0">
                <a:latin typeface="Meiryo UI" panose="020B0604030504040204" pitchFamily="50" charset="-128"/>
                <a:ea typeface="Meiryo UI" panose="020B0604030504040204" pitchFamily="50" charset="-128"/>
              </a:rPr>
              <a:t> Report </a:t>
            </a:r>
            <a:r>
              <a:rPr lang="ja-JP" altLang="en-US" sz="1600" dirty="0">
                <a:latin typeface="Meiryo UI" panose="020B0604030504040204" pitchFamily="50" charset="-128"/>
                <a:ea typeface="Meiryo UI" panose="020B0604030504040204" pitchFamily="50" charset="-128"/>
              </a:rPr>
              <a:t>より）</a:t>
            </a:r>
          </a:p>
        </p:txBody>
      </p:sp>
      <p:sp>
        <p:nvSpPr>
          <p:cNvPr id="30" name="正方形/長方形 29"/>
          <p:cNvSpPr/>
          <p:nvPr/>
        </p:nvSpPr>
        <p:spPr>
          <a:xfrm>
            <a:off x="4095733" y="-3816"/>
            <a:ext cx="4073551" cy="584775"/>
          </a:xfrm>
          <a:prstGeom prst="rect">
            <a:avLst/>
          </a:prstGeom>
        </p:spPr>
        <p:txBody>
          <a:bodyPr wrap="none">
            <a:spAutoFit/>
          </a:bodyPr>
          <a:lstStyle/>
          <a:p>
            <a:pPr algn="ctr"/>
            <a:r>
              <a:rPr lang="ja-JP" altLang="en-US" sz="3200" b="1" dirty="0">
                <a:latin typeface="Meiryo UI" panose="020B0604030504040204" pitchFamily="50" charset="-128"/>
                <a:ea typeface="Meiryo UI" panose="020B0604030504040204" pitchFamily="50" charset="-128"/>
              </a:rPr>
              <a:t>ブレインテック市場予測</a:t>
            </a:r>
            <a:endParaRPr lang="ja-JP" altLang="en-US" sz="32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05559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969682" y="0"/>
            <a:ext cx="10358652" cy="584775"/>
          </a:xfrm>
          <a:prstGeom prst="rect">
            <a:avLst/>
          </a:prstGeom>
          <a:noFill/>
        </p:spPr>
        <p:txBody>
          <a:bodyPr wrap="square" rtlCol="0">
            <a:spAutoFit/>
          </a:bodyPr>
          <a:lstStyle/>
          <a:p>
            <a:pPr algn="ctr"/>
            <a:r>
              <a:rPr lang="ja-JP" altLang="en-US" sz="3200" b="1" dirty="0">
                <a:latin typeface="Meiryo UI" panose="020B0604030504040204" pitchFamily="50" charset="-128"/>
                <a:ea typeface="Meiryo UI" panose="020B0604030504040204" pitchFamily="50" charset="-128"/>
              </a:rPr>
              <a:t>ワーキングメモリ</a:t>
            </a:r>
            <a:endParaRPr kumimoji="1" lang="ja-JP" altLang="en-US" sz="3200" b="1" dirty="0">
              <a:latin typeface="Meiryo UI" panose="020B0604030504040204" pitchFamily="50" charset="-128"/>
              <a:ea typeface="Meiryo UI" panose="020B0604030504040204" pitchFamily="50" charset="-128"/>
            </a:endParaRPr>
          </a:p>
        </p:txBody>
      </p:sp>
      <p:sp>
        <p:nvSpPr>
          <p:cNvPr id="6" name="正方形/長方形 5"/>
          <p:cNvSpPr/>
          <p:nvPr/>
        </p:nvSpPr>
        <p:spPr>
          <a:xfrm>
            <a:off x="969682" y="4704127"/>
            <a:ext cx="1976823"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Recurrent Neural Network</a:t>
            </a:r>
            <a:endParaRPr lang="ja-JP" altLang="en-US" sz="1100" dirty="0">
              <a:latin typeface="Meiryo UI" panose="020B0604030504040204" pitchFamily="50" charset="-128"/>
              <a:ea typeface="Meiryo UI" panose="020B0604030504040204" pitchFamily="50" charset="-128"/>
            </a:endParaRPr>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96822" y="1227585"/>
            <a:ext cx="4676467" cy="4206365"/>
          </a:xfrm>
          <a:prstGeom prst="rect">
            <a:avLst/>
          </a:prstGeom>
        </p:spPr>
      </p:pic>
      <p:grpSp>
        <p:nvGrpSpPr>
          <p:cNvPr id="24" name="グループ化 23"/>
          <p:cNvGrpSpPr/>
          <p:nvPr/>
        </p:nvGrpSpPr>
        <p:grpSpPr>
          <a:xfrm>
            <a:off x="347241" y="1651636"/>
            <a:ext cx="7443249" cy="3796754"/>
            <a:chOff x="1089002" y="1509011"/>
            <a:chExt cx="6055584" cy="3014665"/>
          </a:xfrm>
        </p:grpSpPr>
        <p:pic>
          <p:nvPicPr>
            <p:cNvPr id="4" name="図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9002" y="1509011"/>
              <a:ext cx="4916389" cy="3014665"/>
            </a:xfrm>
            <a:prstGeom prst="rect">
              <a:avLst/>
            </a:prstGeom>
          </p:spPr>
        </p:pic>
        <p:cxnSp>
          <p:nvCxnSpPr>
            <p:cNvPr id="14" name="直線矢印コネクタ 13"/>
            <p:cNvCxnSpPr/>
            <p:nvPr/>
          </p:nvCxnSpPr>
          <p:spPr>
            <a:xfrm flipV="1">
              <a:off x="4856187" y="1893502"/>
              <a:ext cx="2278389" cy="545397"/>
            </a:xfrm>
            <a:prstGeom prst="straightConnector1">
              <a:avLst/>
            </a:prstGeom>
            <a:ln>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a:off x="4846177" y="3016343"/>
              <a:ext cx="2298409" cy="1020241"/>
            </a:xfrm>
            <a:prstGeom prst="straightConnector1">
              <a:avLst/>
            </a:prstGeom>
            <a:ln>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3" name="正方形/長方形 22"/>
          <p:cNvSpPr/>
          <p:nvPr/>
        </p:nvSpPr>
        <p:spPr>
          <a:xfrm>
            <a:off x="262359" y="5702506"/>
            <a:ext cx="11667281" cy="954107"/>
          </a:xfrm>
          <a:prstGeom prst="rect">
            <a:avLst/>
          </a:prstGeom>
        </p:spPr>
        <p:txBody>
          <a:bodyPr wrap="square">
            <a:spAutoFit/>
          </a:bodyPr>
          <a:lstStyle/>
          <a:p>
            <a:r>
              <a:rPr lang="ja-JP" altLang="en-US" sz="1400" dirty="0">
                <a:latin typeface="Meiryo UI" panose="020B0604030504040204" pitchFamily="50" charset="-128"/>
                <a:ea typeface="Meiryo UI" panose="020B0604030504040204" pitchFamily="50" charset="-128"/>
              </a:rPr>
              <a:t>入力層の出力及び中間層の</a:t>
            </a:r>
            <a:r>
              <a:rPr lang="en-US" altLang="ja-JP" sz="1400" dirty="0">
                <a:latin typeface="Meiryo UI" panose="020B0604030504040204" pitchFamily="50" charset="-128"/>
                <a:ea typeface="Meiryo UI" panose="020B0604030504040204" pitchFamily="50" charset="-128"/>
              </a:rPr>
              <a:t>1</a:t>
            </a:r>
            <a:r>
              <a:rPr lang="ja-JP" altLang="en-US" sz="1400" dirty="0">
                <a:latin typeface="Meiryo UI" panose="020B0604030504040204" pitchFamily="50" charset="-128"/>
                <a:ea typeface="Meiryo UI" panose="020B0604030504040204" pitchFamily="50" charset="-128"/>
              </a:rPr>
              <a:t>ステップ前の</a:t>
            </a:r>
            <a:r>
              <a:rPr lang="en-US" altLang="ja-JP" sz="1400" dirty="0">
                <a:latin typeface="Meiryo UI" panose="020B0604030504040204" pitchFamily="50" charset="-128"/>
                <a:ea typeface="Meiryo UI" panose="020B0604030504040204" pitchFamily="50" charset="-128"/>
              </a:rPr>
              <a:t>(RNN</a:t>
            </a:r>
            <a:r>
              <a:rPr lang="ja-JP" altLang="en-US" sz="1400" dirty="0">
                <a:latin typeface="Meiryo UI" panose="020B0604030504040204" pitchFamily="50" charset="-128"/>
                <a:ea typeface="Meiryo UI" panose="020B0604030504040204" pitchFamily="50" charset="-128"/>
              </a:rPr>
              <a:t>のループ部</a:t>
            </a:r>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の出力は、それぞれ</a:t>
            </a:r>
            <a:r>
              <a:rPr lang="en-US" altLang="ja-JP" sz="1400" dirty="0">
                <a:latin typeface="Meiryo UI" panose="020B0604030504040204" pitchFamily="50" charset="-128"/>
                <a:ea typeface="Meiryo UI" panose="020B0604030504040204" pitchFamily="50" charset="-128"/>
              </a:rPr>
              <a:t>3</a:t>
            </a:r>
            <a:r>
              <a:rPr lang="ja-JP" altLang="en-US" sz="1400" dirty="0">
                <a:latin typeface="Meiryo UI" panose="020B0604030504040204" pitchFamily="50" charset="-128"/>
                <a:ea typeface="Meiryo UI" panose="020B0604030504040204" pitchFamily="50" charset="-128"/>
              </a:rPr>
              <a:t>か所に同時に入力として供給されます。実線が入力層の出力、点線が中間層の</a:t>
            </a:r>
            <a:r>
              <a:rPr lang="en-US" altLang="ja-JP" sz="1400" dirty="0">
                <a:latin typeface="Meiryo UI" panose="020B0604030504040204" pitchFamily="50" charset="-128"/>
                <a:ea typeface="Meiryo UI" panose="020B0604030504040204" pitchFamily="50" charset="-128"/>
              </a:rPr>
              <a:t>1</a:t>
            </a:r>
            <a:r>
              <a:rPr lang="ja-JP" altLang="en-US" sz="1400" dirty="0">
                <a:latin typeface="Meiryo UI" panose="020B0604030504040204" pitchFamily="50" charset="-128"/>
                <a:ea typeface="Meiryo UI" panose="020B0604030504040204" pitchFamily="50" charset="-128"/>
              </a:rPr>
              <a:t>ステップ前の出力を表します。この</a:t>
            </a:r>
            <a:r>
              <a:rPr lang="en-US" altLang="ja-JP" sz="1400" dirty="0">
                <a:latin typeface="Meiryo UI" panose="020B0604030504040204" pitchFamily="50" charset="-128"/>
                <a:ea typeface="Meiryo UI" panose="020B0604030504040204" pitchFamily="50" charset="-128"/>
              </a:rPr>
              <a:t>3</a:t>
            </a:r>
            <a:r>
              <a:rPr lang="ja-JP" altLang="en-US" sz="1400" dirty="0">
                <a:latin typeface="Meiryo UI" panose="020B0604030504040204" pitchFamily="50" charset="-128"/>
                <a:ea typeface="Meiryo UI" panose="020B0604030504040204" pitchFamily="50" charset="-128"/>
              </a:rPr>
              <a:t>か所のうち、下からの入力が実際の入力値として使われ、その他</a:t>
            </a:r>
            <a:r>
              <a:rPr lang="en-US" altLang="ja-JP" sz="1400" dirty="0">
                <a:latin typeface="Meiryo UI" panose="020B0604030504040204" pitchFamily="50" charset="-128"/>
                <a:ea typeface="Meiryo UI" panose="020B0604030504040204" pitchFamily="50" charset="-128"/>
              </a:rPr>
              <a:t>2</a:t>
            </a:r>
            <a:r>
              <a:rPr lang="ja-JP" altLang="en-US" sz="1400" dirty="0" err="1">
                <a:latin typeface="Meiryo UI" panose="020B0604030504040204" pitchFamily="50" charset="-128"/>
                <a:ea typeface="Meiryo UI" panose="020B0604030504040204" pitchFamily="50" charset="-128"/>
              </a:rPr>
              <a:t>つは</a:t>
            </a:r>
            <a:r>
              <a:rPr lang="ja-JP" altLang="en-US" sz="1400" dirty="0">
                <a:latin typeface="Meiryo UI" panose="020B0604030504040204" pitchFamily="50" charset="-128"/>
                <a:ea typeface="Meiryo UI" panose="020B0604030504040204" pitchFamily="50" charset="-128"/>
              </a:rPr>
              <a:t>下から「入力ゲート</a:t>
            </a:r>
            <a:r>
              <a:rPr lang="en-US" altLang="ja-JP" sz="1400" dirty="0">
                <a:latin typeface="Meiryo UI" panose="020B0604030504040204" pitchFamily="50" charset="-128"/>
                <a:ea typeface="Meiryo UI" panose="020B0604030504040204" pitchFamily="50" charset="-128"/>
              </a:rPr>
              <a:t>(Input Gate)</a:t>
            </a:r>
            <a:r>
              <a:rPr lang="ja-JP" altLang="en-US" sz="1400" dirty="0">
                <a:latin typeface="Meiryo UI" panose="020B0604030504040204" pitchFamily="50" charset="-128"/>
                <a:ea typeface="Meiryo UI" panose="020B0604030504040204" pitchFamily="50" charset="-128"/>
              </a:rPr>
              <a:t>」、「出力ゲート</a:t>
            </a:r>
            <a:r>
              <a:rPr lang="en-US" altLang="ja-JP" sz="1400" dirty="0">
                <a:latin typeface="Meiryo UI" panose="020B0604030504040204" pitchFamily="50" charset="-128"/>
                <a:ea typeface="Meiryo UI" panose="020B0604030504040204" pitchFamily="50" charset="-128"/>
              </a:rPr>
              <a:t>(Output Gate)</a:t>
            </a:r>
            <a:r>
              <a:rPr lang="ja-JP" altLang="en-US" sz="1400" dirty="0">
                <a:latin typeface="Meiryo UI" panose="020B0604030504040204" pitchFamily="50" charset="-128"/>
                <a:ea typeface="Meiryo UI" panose="020B0604030504040204" pitchFamily="50" charset="-128"/>
              </a:rPr>
              <a:t>」と呼ばれ、入力値及びメモリセル内の状態</a:t>
            </a:r>
            <a:r>
              <a:rPr lang="en-US" altLang="ja-JP" sz="1400" dirty="0">
                <a:latin typeface="Meiryo UI" panose="020B0604030504040204" pitchFamily="50" charset="-128"/>
                <a:ea typeface="Meiryo UI" panose="020B0604030504040204" pitchFamily="50" charset="-128"/>
              </a:rPr>
              <a:t>(State)</a:t>
            </a:r>
            <a:r>
              <a:rPr lang="ja-JP" altLang="en-US" sz="1400" dirty="0">
                <a:latin typeface="Meiryo UI" panose="020B0604030504040204" pitchFamily="50" charset="-128"/>
                <a:ea typeface="Meiryo UI" panose="020B0604030504040204" pitchFamily="50" charset="-128"/>
              </a:rPr>
              <a:t>の制御に使用されます。各入力は重み行列と乗算されたのち加算され、各ゲートの活性化関数を通します。下図の活性化関数の色はその種類を表しており、</a:t>
            </a:r>
            <a:r>
              <a:rPr lang="en-US" altLang="ja-JP" sz="1400" dirty="0">
                <a:latin typeface="Meiryo UI" panose="020B0604030504040204" pitchFamily="50" charset="-128"/>
                <a:ea typeface="Meiryo UI" panose="020B0604030504040204" pitchFamily="50" charset="-128"/>
              </a:rPr>
              <a:t>2</a:t>
            </a:r>
            <a:r>
              <a:rPr lang="ja-JP" altLang="en-US" sz="1400" dirty="0" err="1">
                <a:latin typeface="Meiryo UI" panose="020B0604030504040204" pitchFamily="50" charset="-128"/>
                <a:ea typeface="Meiryo UI" panose="020B0604030504040204" pitchFamily="50" charset="-128"/>
              </a:rPr>
              <a:t>つの</a:t>
            </a:r>
            <a:r>
              <a:rPr lang="ja-JP" altLang="en-US" sz="1400" dirty="0">
                <a:latin typeface="Meiryo UI" panose="020B0604030504040204" pitchFamily="50" charset="-128"/>
                <a:ea typeface="Meiryo UI" panose="020B0604030504040204" pitchFamily="50" charset="-128"/>
              </a:rPr>
              <a:t>ゲートに関しては常にシグモイド関数が使われます。</a:t>
            </a:r>
          </a:p>
        </p:txBody>
      </p:sp>
      <p:sp>
        <p:nvSpPr>
          <p:cNvPr id="25" name="正方形/長方形 24"/>
          <p:cNvSpPr/>
          <p:nvPr/>
        </p:nvSpPr>
        <p:spPr>
          <a:xfrm>
            <a:off x="4017992" y="904419"/>
            <a:ext cx="3248629" cy="646331"/>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LSTM</a:t>
            </a:r>
            <a:r>
              <a:rPr lang="ja-JP" altLang="en-US" sz="1200" dirty="0">
                <a:latin typeface="Meiryo UI" panose="020B0604030504040204" pitchFamily="50" charset="-128"/>
                <a:ea typeface="Meiryo UI" panose="020B0604030504040204" pitchFamily="50" charset="-128"/>
              </a:rPr>
              <a:t>は</a:t>
            </a:r>
            <a:r>
              <a:rPr lang="en-US" altLang="ja-JP" sz="1200" dirty="0">
                <a:latin typeface="Meiryo UI" panose="020B0604030504040204" pitchFamily="50" charset="-128"/>
                <a:ea typeface="Meiryo UI" panose="020B0604030504040204" pitchFamily="50" charset="-128"/>
              </a:rPr>
              <a:t>RNN</a:t>
            </a:r>
            <a:r>
              <a:rPr lang="ja-JP" altLang="en-US" sz="1200" dirty="0">
                <a:latin typeface="Meiryo UI" panose="020B0604030504040204" pitchFamily="50" charset="-128"/>
                <a:ea typeface="Meiryo UI" panose="020B0604030504040204" pitchFamily="50" charset="-128"/>
              </a:rPr>
              <a:t>の中間層のユニットを</a:t>
            </a:r>
            <a:endParaRPr lang="en-US" altLang="ja-JP" sz="1200" dirty="0">
              <a:latin typeface="Meiryo UI" panose="020B0604030504040204" pitchFamily="50" charset="-128"/>
              <a:ea typeface="Meiryo UI" panose="020B0604030504040204" pitchFamily="50" charset="-128"/>
            </a:endParaRPr>
          </a:p>
          <a:p>
            <a:r>
              <a:rPr lang="en-US" altLang="ja-JP" sz="1200" dirty="0">
                <a:latin typeface="Meiryo UI" panose="020B0604030504040204" pitchFamily="50" charset="-128"/>
                <a:ea typeface="Meiryo UI" panose="020B0604030504040204" pitchFamily="50" charset="-128"/>
              </a:rPr>
              <a:t>LSTM block</a:t>
            </a:r>
            <a:r>
              <a:rPr lang="ja-JP" altLang="en-US" sz="1200" dirty="0">
                <a:latin typeface="Meiryo UI" panose="020B0604030504040204" pitchFamily="50" charset="-128"/>
                <a:ea typeface="Meiryo UI" panose="020B0604030504040204" pitchFamily="50" charset="-128"/>
              </a:rPr>
              <a:t>と呼ばれるメモリと</a:t>
            </a:r>
            <a:r>
              <a:rPr lang="en-US" altLang="ja-JP" sz="1200" dirty="0">
                <a:latin typeface="Meiryo UI" panose="020B0604030504040204" pitchFamily="50" charset="-128"/>
                <a:ea typeface="Meiryo UI" panose="020B0604030504040204" pitchFamily="50" charset="-128"/>
              </a:rPr>
              <a:t>3</a:t>
            </a:r>
            <a:r>
              <a:rPr lang="ja-JP" altLang="en-US" sz="1200" dirty="0" err="1">
                <a:latin typeface="Meiryo UI" panose="020B0604030504040204" pitchFamily="50" charset="-128"/>
                <a:ea typeface="Meiryo UI" panose="020B0604030504040204" pitchFamily="50" charset="-128"/>
              </a:rPr>
              <a:t>つの</a:t>
            </a:r>
            <a:r>
              <a:rPr lang="ja-JP" altLang="en-US" sz="1200" dirty="0">
                <a:latin typeface="Meiryo UI" panose="020B0604030504040204" pitchFamily="50" charset="-128"/>
                <a:ea typeface="Meiryo UI" panose="020B0604030504040204" pitchFamily="50" charset="-128"/>
              </a:rPr>
              <a:t>ゲートを持つ</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ブロックに置き換える。</a:t>
            </a:r>
          </a:p>
        </p:txBody>
      </p:sp>
    </p:spTree>
    <p:extLst>
      <p:ext uri="{BB962C8B-B14F-4D97-AF65-F5344CB8AC3E}">
        <p14:creationId xmlns:p14="http://schemas.microsoft.com/office/powerpoint/2010/main" val="41808668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661"/>
            <a:ext cx="12192000" cy="584775"/>
          </a:xfrm>
          <a:prstGeom prst="rect">
            <a:avLst/>
          </a:prstGeom>
        </p:spPr>
        <p:txBody>
          <a:bodyPr wrap="square">
            <a:spAutoFit/>
          </a:bodyPr>
          <a:lstStyle/>
          <a:p>
            <a:pPr algn="ctr">
              <a:defRPr/>
            </a:pPr>
            <a:r>
              <a:rPr lang="ja-JP" altLang="en-US" sz="3200" b="1" dirty="0">
                <a:latin typeface="Meiryo UI" panose="020B0604030504040204" pitchFamily="50" charset="-128"/>
                <a:ea typeface="Meiryo UI" panose="020B0604030504040204" pitchFamily="50" charset="-128"/>
              </a:rPr>
              <a:t>脳を</a:t>
            </a:r>
            <a:r>
              <a:rPr lang="ja-JP" altLang="en-US" sz="3200" b="1" dirty="0">
                <a:solidFill>
                  <a:srgbClr val="C00000"/>
                </a:solidFill>
                <a:latin typeface="Meiryo UI" panose="020B0604030504040204" pitchFamily="50" charset="-128"/>
                <a:ea typeface="Meiryo UI" panose="020B0604030504040204" pitchFamily="50" charset="-128"/>
              </a:rPr>
              <a:t>透かして見る</a:t>
            </a:r>
            <a:r>
              <a:rPr lang="ja-JP" altLang="en-US" sz="3200" b="1" dirty="0">
                <a:latin typeface="Meiryo UI" panose="020B0604030504040204" pitchFamily="50" charset="-128"/>
                <a:ea typeface="Meiryo UI" panose="020B0604030504040204" pitchFamily="50" charset="-128"/>
              </a:rPr>
              <a:t>：</a:t>
            </a:r>
            <a:r>
              <a:rPr lang="en-US" altLang="ja-JP" sz="3200" b="1" dirty="0">
                <a:latin typeface="Meiryo UI" panose="020B0604030504040204" pitchFamily="50" charset="-128"/>
                <a:ea typeface="Meiryo UI" panose="020B0604030504040204" pitchFamily="50" charset="-128"/>
              </a:rPr>
              <a:t>CLARITY</a:t>
            </a:r>
            <a:r>
              <a:rPr lang="ja-JP" altLang="en-US" sz="3200" b="1" dirty="0">
                <a:latin typeface="Meiryo UI" panose="020B0604030504040204" pitchFamily="50" charset="-128"/>
                <a:ea typeface="Meiryo UI" panose="020B0604030504040204" pitchFamily="50" charset="-128"/>
              </a:rPr>
              <a:t>法</a:t>
            </a:r>
          </a:p>
        </p:txBody>
      </p:sp>
      <p:sp>
        <p:nvSpPr>
          <p:cNvPr id="3" name="正方形/長方形 2"/>
          <p:cNvSpPr/>
          <p:nvPr/>
        </p:nvSpPr>
        <p:spPr>
          <a:xfrm>
            <a:off x="0" y="1029954"/>
            <a:ext cx="12192000" cy="830997"/>
          </a:xfrm>
          <a:prstGeom prst="rect">
            <a:avLst/>
          </a:prstGeom>
        </p:spPr>
        <p:txBody>
          <a:bodyPr wrap="square">
            <a:spAutoFit/>
          </a:bodyPr>
          <a:lstStyle/>
          <a:p>
            <a:r>
              <a:rPr lang="ja-JP" altLang="en-US" sz="1600" dirty="0">
                <a:latin typeface="Meiryo UI" panose="020B0604030504040204" pitchFamily="50" charset="-128"/>
                <a:ea typeface="Meiryo UI" panose="020B0604030504040204" pitchFamily="50" charset="-128"/>
              </a:rPr>
              <a:t>アクリルアミドベースのハイドロゲルを使い組織を透明化する技術。</a:t>
            </a:r>
            <a:r>
              <a:rPr lang="en-US" altLang="ja-JP" sz="1600" dirty="0">
                <a:latin typeface="Meiryo UI" panose="020B0604030504040204" pitchFamily="50" charset="-128"/>
                <a:ea typeface="Meiryo UI" panose="020B0604030504040204" pitchFamily="50" charset="-128"/>
              </a:rPr>
              <a:t>CLARITY</a:t>
            </a:r>
            <a:r>
              <a:rPr lang="ja-JP" altLang="en-US" sz="1600" dirty="0">
                <a:latin typeface="Meiryo UI" panose="020B0604030504040204" pitchFamily="50" charset="-128"/>
                <a:ea typeface="Meiryo UI" panose="020B0604030504040204" pitchFamily="50" charset="-128"/>
              </a:rPr>
              <a:t>は脳や臓器などの組織を丸ごと透明なハイブリッドゲルに変換することで可視光および蛍光マーカーでの分析を向上する。生物の脳の構造を丸ごと高精度にイメージングすることが可能となった。</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この新技術は</a:t>
            </a:r>
            <a:r>
              <a:rPr lang="en-US" altLang="ja-JP" sz="1600" dirty="0">
                <a:latin typeface="Meiryo UI" panose="020B0604030504040204" pitchFamily="50" charset="-128"/>
                <a:ea typeface="Meiryo UI" panose="020B0604030504040204" pitchFamily="50" charset="-128"/>
              </a:rPr>
              <a:t>2013</a:t>
            </a:r>
            <a:r>
              <a:rPr lang="ja-JP" altLang="en-US" sz="1600" dirty="0">
                <a:latin typeface="Meiryo UI" panose="020B0604030504040204" pitchFamily="50" charset="-128"/>
                <a:ea typeface="Meiryo UI" panose="020B0604030504040204" pitchFamily="50" charset="-128"/>
              </a:rPr>
              <a:t>年にスタンフォード大学の</a:t>
            </a:r>
            <a:r>
              <a:rPr lang="en-US" altLang="ja-JP" sz="1600" dirty="0" err="1">
                <a:latin typeface="Meiryo UI" panose="020B0604030504040204" pitchFamily="50" charset="-128"/>
                <a:ea typeface="Meiryo UI" panose="020B0604030504040204" pitchFamily="50" charset="-128"/>
              </a:rPr>
              <a:t>Kwanghun</a:t>
            </a:r>
            <a:r>
              <a:rPr lang="en-US" altLang="ja-JP" sz="1600" dirty="0">
                <a:latin typeface="Meiryo UI" panose="020B0604030504040204" pitchFamily="50" charset="-128"/>
                <a:ea typeface="Meiryo UI" panose="020B0604030504040204" pitchFamily="50" charset="-128"/>
              </a:rPr>
              <a:t> Chung</a:t>
            </a:r>
            <a:r>
              <a:rPr lang="ja-JP" altLang="en-US" sz="1600" dirty="0">
                <a:latin typeface="Meiryo UI" panose="020B0604030504040204" pitchFamily="50" charset="-128"/>
                <a:ea typeface="Meiryo UI" panose="020B0604030504040204" pitchFamily="50" charset="-128"/>
              </a:rPr>
              <a:t>博士、</a:t>
            </a:r>
            <a:r>
              <a:rPr lang="en-US" altLang="ja-JP" sz="1600" dirty="0">
                <a:latin typeface="Meiryo UI" panose="020B0604030504040204" pitchFamily="50" charset="-128"/>
                <a:ea typeface="Meiryo UI" panose="020B0604030504040204" pitchFamily="50" charset="-128"/>
              </a:rPr>
              <a:t>Karl </a:t>
            </a:r>
            <a:r>
              <a:rPr lang="en-US" altLang="ja-JP" sz="1600" dirty="0" err="1">
                <a:latin typeface="Meiryo UI" panose="020B0604030504040204" pitchFamily="50" charset="-128"/>
                <a:ea typeface="Meiryo UI" panose="020B0604030504040204" pitchFamily="50" charset="-128"/>
              </a:rPr>
              <a:t>Deisseroth</a:t>
            </a:r>
            <a:r>
              <a:rPr lang="ja-JP" altLang="en-US" sz="1600" dirty="0">
                <a:latin typeface="Meiryo UI" panose="020B0604030504040204" pitchFamily="50" charset="-128"/>
                <a:ea typeface="Meiryo UI" panose="020B0604030504040204" pitchFamily="50" charset="-128"/>
              </a:rPr>
              <a:t>博士らにより</a:t>
            </a:r>
            <a:r>
              <a:rPr lang="en-US" altLang="ja-JP" sz="1600" dirty="0">
                <a:latin typeface="Meiryo UI" panose="020B0604030504040204" pitchFamily="50" charset="-128"/>
                <a:ea typeface="Meiryo UI" panose="020B0604030504040204" pitchFamily="50" charset="-128"/>
              </a:rPr>
              <a:t>Nature</a:t>
            </a:r>
            <a:r>
              <a:rPr lang="ja-JP" altLang="en-US" sz="1600" dirty="0">
                <a:latin typeface="Meiryo UI" panose="020B0604030504040204" pitchFamily="50" charset="-128"/>
                <a:ea typeface="Meiryo UI" panose="020B0604030504040204" pitchFamily="50" charset="-128"/>
              </a:rPr>
              <a:t>誌に発表された。</a:t>
            </a:r>
            <a:endParaRPr lang="en-US" altLang="ja-JP" sz="1200" dirty="0">
              <a:latin typeface="Meiryo UI" panose="020B0604030504040204" pitchFamily="50" charset="-128"/>
              <a:ea typeface="Meiryo UI" panose="020B0604030504040204" pitchFamily="50" charset="-128"/>
            </a:endParaRPr>
          </a:p>
        </p:txBody>
      </p:sp>
      <p:sp>
        <p:nvSpPr>
          <p:cNvPr id="4" name="正方形/長方形 3"/>
          <p:cNvSpPr/>
          <p:nvPr/>
        </p:nvSpPr>
        <p:spPr>
          <a:xfrm>
            <a:off x="1490663" y="514116"/>
            <a:ext cx="9283700" cy="369332"/>
          </a:xfrm>
          <a:prstGeom prst="rect">
            <a:avLst/>
          </a:prstGeom>
        </p:spPr>
        <p:txBody>
          <a:bodyPr wrap="square">
            <a:spAutoFit/>
          </a:bodyPr>
          <a:lstStyle/>
          <a:p>
            <a:r>
              <a:rPr lang="en-US" altLang="ja-JP" dirty="0"/>
              <a:t>Clear Lipid-exchanged Anatomically Rigid Imaging compatible Tissue </a:t>
            </a:r>
            <a:r>
              <a:rPr lang="en-US" altLang="ja-JP" dirty="0" err="1"/>
              <a:t>hYdrogel</a:t>
            </a:r>
            <a:r>
              <a:rPr lang="en-US" altLang="ja-JP" dirty="0"/>
              <a:t> </a:t>
            </a:r>
          </a:p>
        </p:txBody>
      </p:sp>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1785" y="2253678"/>
            <a:ext cx="6964780" cy="4286018"/>
          </a:xfrm>
          <a:prstGeom prst="rect">
            <a:avLst/>
          </a:prstGeom>
        </p:spPr>
      </p:pic>
      <p:pic>
        <p:nvPicPr>
          <p:cNvPr id="5" name="図 4"/>
          <p:cNvPicPr>
            <a:picLocks noChangeAspect="1"/>
          </p:cNvPicPr>
          <p:nvPr/>
        </p:nvPicPr>
        <p:blipFill>
          <a:blip r:embed="rId3"/>
          <a:stretch>
            <a:fillRect/>
          </a:stretch>
        </p:blipFill>
        <p:spPr>
          <a:xfrm>
            <a:off x="7752669" y="1906522"/>
            <a:ext cx="3683119" cy="4748836"/>
          </a:xfrm>
          <a:prstGeom prst="rect">
            <a:avLst/>
          </a:prstGeom>
        </p:spPr>
      </p:pic>
      <p:sp>
        <p:nvSpPr>
          <p:cNvPr id="6" name="正方形/長方形 5"/>
          <p:cNvSpPr/>
          <p:nvPr/>
        </p:nvSpPr>
        <p:spPr>
          <a:xfrm>
            <a:off x="200760" y="6504971"/>
            <a:ext cx="6964780" cy="246221"/>
          </a:xfrm>
          <a:prstGeom prst="rect">
            <a:avLst/>
          </a:prstGeom>
        </p:spPr>
        <p:txBody>
          <a:bodyPr wrap="square">
            <a:spAutoFit/>
          </a:bodyPr>
          <a:lstStyle/>
          <a:p>
            <a:r>
              <a:rPr lang="en-US" altLang="ja-JP" sz="1000" dirty="0">
                <a:latin typeface="Meiryo UI" panose="020B0604030504040204" pitchFamily="50" charset="-128"/>
                <a:ea typeface="Meiryo UI" panose="020B0604030504040204" pitchFamily="50" charset="-128"/>
              </a:rPr>
              <a:t>Structural and molecular interrogation of intact biological systems. Nature. 2013. 497. 332-337</a:t>
            </a:r>
            <a:endParaRPr lang="ja-JP" altLang="en-US" sz="1000" dirty="0">
              <a:latin typeface="Meiryo UI" panose="020B0604030504040204" pitchFamily="50" charset="-128"/>
              <a:ea typeface="Meiryo UI" panose="020B0604030504040204" pitchFamily="50" charset="-128"/>
            </a:endParaRPr>
          </a:p>
        </p:txBody>
      </p:sp>
      <p:sp>
        <p:nvSpPr>
          <p:cNvPr id="9" name="正方形/長方形 8"/>
          <p:cNvSpPr/>
          <p:nvPr/>
        </p:nvSpPr>
        <p:spPr>
          <a:xfrm>
            <a:off x="9044796" y="6634843"/>
            <a:ext cx="1904854" cy="246221"/>
          </a:xfrm>
          <a:prstGeom prst="rect">
            <a:avLst/>
          </a:prstGeom>
        </p:spPr>
        <p:txBody>
          <a:bodyPr wrap="square">
            <a:spAutoFit/>
          </a:bodyPr>
          <a:lstStyle/>
          <a:p>
            <a:r>
              <a:rPr lang="ja-JP" altLang="en-US" sz="1000" dirty="0">
                <a:latin typeface="Meiryo UI" panose="020B0604030504040204" pitchFamily="50" charset="-128"/>
                <a:ea typeface="Meiryo UI" panose="020B0604030504040204" pitchFamily="50" charset="-128"/>
              </a:rPr>
              <a:t>理化学研究所・上田泰巳</a:t>
            </a:r>
          </a:p>
        </p:txBody>
      </p:sp>
    </p:spTree>
    <p:extLst>
      <p:ext uri="{BB962C8B-B14F-4D97-AF65-F5344CB8AC3E}">
        <p14:creationId xmlns:p14="http://schemas.microsoft.com/office/powerpoint/2010/main" val="21668469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191999" cy="584775"/>
          </a:xfrm>
          <a:prstGeom prst="rect">
            <a:avLst/>
          </a:prstGeom>
        </p:spPr>
        <p:txBody>
          <a:bodyPr wrap="square">
            <a:spAutoFit/>
          </a:bodyPr>
          <a:lstStyle/>
          <a:p>
            <a:pPr algn="ctr">
              <a:defRPr/>
            </a:pPr>
            <a:r>
              <a:rPr lang="ja-JP" altLang="en-US" sz="3200" b="1" dirty="0">
                <a:latin typeface="Meiryo UI" panose="020B0604030504040204" pitchFamily="50" charset="-128"/>
                <a:ea typeface="Meiryo UI" panose="020B0604030504040204" pitchFamily="50" charset="-128"/>
              </a:rPr>
              <a:t>光遺伝子で脳を</a:t>
            </a:r>
            <a:r>
              <a:rPr lang="ja-JP" altLang="en-US" sz="3200" b="1" dirty="0">
                <a:solidFill>
                  <a:srgbClr val="C00000"/>
                </a:solidFill>
                <a:latin typeface="Meiryo UI" panose="020B0604030504040204" pitchFamily="50" charset="-128"/>
                <a:ea typeface="Meiryo UI" panose="020B0604030504040204" pitchFamily="50" charset="-128"/>
              </a:rPr>
              <a:t>探る</a:t>
            </a:r>
            <a:endParaRPr lang="ja-JP" altLang="en-US" sz="2400" b="1" dirty="0">
              <a:solidFill>
                <a:srgbClr val="C00000"/>
              </a:solidFill>
              <a:latin typeface="Meiryo UI" panose="020B0604030504040204" pitchFamily="50" charset="-128"/>
              <a:ea typeface="Meiryo UI" panose="020B0604030504040204" pitchFamily="50" charset="-128"/>
            </a:endParaRPr>
          </a:p>
        </p:txBody>
      </p:sp>
      <p:sp>
        <p:nvSpPr>
          <p:cNvPr id="3" name="正方形/長方形 2"/>
          <p:cNvSpPr/>
          <p:nvPr/>
        </p:nvSpPr>
        <p:spPr>
          <a:xfrm>
            <a:off x="567816" y="872052"/>
            <a:ext cx="11434714" cy="369332"/>
          </a:xfrm>
          <a:prstGeom prst="rect">
            <a:avLst/>
          </a:prstGeom>
        </p:spPr>
        <p:txBody>
          <a:bodyPr wrap="square">
            <a:spAutoFit/>
          </a:bodyPr>
          <a:lstStyle/>
          <a:p>
            <a:r>
              <a:rPr lang="ja-JP" altLang="en-US" dirty="0">
                <a:latin typeface="Meiryo UI" panose="020B0604030504040204" pitchFamily="50" charset="-128"/>
                <a:ea typeface="Meiryo UI" panose="020B0604030504040204" pitchFamily="50" charset="-128"/>
              </a:rPr>
              <a:t>オプトジェネティクスは、ロドプシン分子を道具として用い、それに光を当て、神経細胞などを活性化したり抑制したりする技術。</a:t>
            </a:r>
          </a:p>
        </p:txBody>
      </p:sp>
      <p:sp>
        <p:nvSpPr>
          <p:cNvPr id="4" name="正方形/長方形 3"/>
          <p:cNvSpPr/>
          <p:nvPr/>
        </p:nvSpPr>
        <p:spPr>
          <a:xfrm>
            <a:off x="567816" y="557714"/>
            <a:ext cx="1788374" cy="369332"/>
          </a:xfrm>
          <a:prstGeom prst="rect">
            <a:avLst/>
          </a:prstGeom>
        </p:spPr>
        <p:txBody>
          <a:bodyPr wrap="none">
            <a:spAutoFit/>
          </a:bodyPr>
          <a:lstStyle/>
          <a:p>
            <a:pPr algn="ctr">
              <a:defRPr/>
            </a:pPr>
            <a:r>
              <a:rPr lang="en-US" altLang="ja-JP" b="1" dirty="0" err="1">
                <a:solidFill>
                  <a:srgbClr val="C00000"/>
                </a:solidFill>
                <a:latin typeface="Meiryo UI" panose="020B0604030504040204" pitchFamily="50" charset="-128"/>
                <a:ea typeface="Meiryo UI" panose="020B0604030504040204" pitchFamily="50" charset="-128"/>
              </a:rPr>
              <a:t>Optogenetics</a:t>
            </a:r>
            <a:endParaRPr lang="ja-JP" altLang="en-US" b="1" dirty="0">
              <a:solidFill>
                <a:srgbClr val="C00000"/>
              </a:solidFill>
              <a:latin typeface="Meiryo UI" panose="020B0604030504040204" pitchFamily="50" charset="-128"/>
              <a:ea typeface="Meiryo UI" panose="020B0604030504040204" pitchFamily="50" charset="-128"/>
            </a:endParaRPr>
          </a:p>
        </p:txBody>
      </p:sp>
      <p:grpSp>
        <p:nvGrpSpPr>
          <p:cNvPr id="12" name="グループ化 11"/>
          <p:cNvGrpSpPr/>
          <p:nvPr/>
        </p:nvGrpSpPr>
        <p:grpSpPr>
          <a:xfrm>
            <a:off x="441543" y="1261830"/>
            <a:ext cx="5334000" cy="3218079"/>
            <a:chOff x="771482" y="1352448"/>
            <a:chExt cx="5334000" cy="3218079"/>
          </a:xfrm>
        </p:grpSpPr>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482" y="1352448"/>
              <a:ext cx="5334000" cy="3038475"/>
            </a:xfrm>
            <a:prstGeom prst="rect">
              <a:avLst/>
            </a:prstGeom>
          </p:spPr>
        </p:pic>
        <p:sp>
          <p:nvSpPr>
            <p:cNvPr id="6" name="正方形/長方形 5"/>
            <p:cNvSpPr/>
            <p:nvPr/>
          </p:nvSpPr>
          <p:spPr>
            <a:xfrm>
              <a:off x="1216058" y="4385861"/>
              <a:ext cx="2690160" cy="184666"/>
            </a:xfrm>
            <a:prstGeom prst="rect">
              <a:avLst/>
            </a:prstGeom>
          </p:spPr>
          <p:txBody>
            <a:bodyPr wrap="none">
              <a:spAutoFit/>
            </a:bodyPr>
            <a:lstStyle/>
            <a:p>
              <a:r>
                <a:rPr lang="ja-JP" altLang="en-US" sz="600" dirty="0">
                  <a:latin typeface="Meiryo UI" panose="020B0604030504040204" pitchFamily="50" charset="-128"/>
                  <a:ea typeface="Meiryo UI" panose="020B0604030504040204" pitchFamily="50" charset="-128"/>
                </a:rPr>
                <a:t>（出典）</a:t>
              </a:r>
              <a:r>
                <a:rPr lang="en-US" altLang="ja-JP" sz="600" dirty="0">
                  <a:latin typeface="Meiryo UI" panose="020B0604030504040204" pitchFamily="50" charset="-128"/>
                  <a:ea typeface="Meiryo UI" panose="020B0604030504040204" pitchFamily="50" charset="-128"/>
                </a:rPr>
                <a:t>https://www.jst.go.jp/pr/announce/20180621/index.html</a:t>
              </a:r>
              <a:endParaRPr lang="ja-JP" altLang="en-US" sz="600" dirty="0">
                <a:latin typeface="Meiryo UI" panose="020B0604030504040204" pitchFamily="50" charset="-128"/>
                <a:ea typeface="Meiryo UI" panose="020B0604030504040204" pitchFamily="50" charset="-128"/>
              </a:endParaRPr>
            </a:p>
          </p:txBody>
        </p:sp>
        <p:sp>
          <p:nvSpPr>
            <p:cNvPr id="7" name="角丸四角形 6"/>
            <p:cNvSpPr/>
            <p:nvPr/>
          </p:nvSpPr>
          <p:spPr>
            <a:xfrm>
              <a:off x="4223207" y="1413328"/>
              <a:ext cx="1756473" cy="2923059"/>
            </a:xfrm>
            <a:prstGeom prst="roundRect">
              <a:avLst>
                <a:gd name="adj" fmla="val 7530"/>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1216058" y="4224278"/>
              <a:ext cx="1187777" cy="253916"/>
            </a:xfrm>
            <a:prstGeom prst="rect">
              <a:avLst/>
            </a:prstGeom>
            <a:noFill/>
          </p:spPr>
          <p:txBody>
            <a:bodyPr wrap="square" rtlCol="0">
              <a:spAutoFit/>
            </a:bodyPr>
            <a:lstStyle/>
            <a:p>
              <a:pPr algn="ctr"/>
              <a:r>
                <a:rPr kumimoji="1" lang="ja-JP" altLang="en-US" sz="1050" dirty="0">
                  <a:latin typeface="Meiryo UI" panose="020B0604030504040204" pitchFamily="50" charset="-128"/>
                  <a:ea typeface="Meiryo UI" panose="020B0604030504040204" pitchFamily="50" charset="-128"/>
                </a:rPr>
                <a:t>微生物型</a:t>
              </a:r>
            </a:p>
          </p:txBody>
        </p:sp>
        <p:sp>
          <p:nvSpPr>
            <p:cNvPr id="9" name="テキスト ボックス 8"/>
            <p:cNvSpPr txBox="1"/>
            <p:nvPr/>
          </p:nvSpPr>
          <p:spPr>
            <a:xfrm>
              <a:off x="2719632" y="4224278"/>
              <a:ext cx="1187777" cy="253916"/>
            </a:xfrm>
            <a:prstGeom prst="rect">
              <a:avLst/>
            </a:prstGeom>
            <a:noFill/>
          </p:spPr>
          <p:txBody>
            <a:bodyPr wrap="square" rtlCol="0">
              <a:spAutoFit/>
            </a:bodyPr>
            <a:lstStyle/>
            <a:p>
              <a:pPr algn="ctr"/>
              <a:r>
                <a:rPr kumimoji="1" lang="ja-JP" altLang="en-US" sz="1050" dirty="0">
                  <a:latin typeface="Meiryo UI" panose="020B0604030504040204" pitchFamily="50" charset="-128"/>
                  <a:ea typeface="Meiryo UI" panose="020B0604030504040204" pitchFamily="50" charset="-128"/>
                </a:rPr>
                <a:t>動物型</a:t>
              </a:r>
            </a:p>
          </p:txBody>
        </p:sp>
      </p:grpSp>
      <p:sp>
        <p:nvSpPr>
          <p:cNvPr id="10" name="正方形/長方形 9"/>
          <p:cNvSpPr/>
          <p:nvPr/>
        </p:nvSpPr>
        <p:spPr>
          <a:xfrm>
            <a:off x="5965539" y="3793990"/>
            <a:ext cx="6127607" cy="1077218"/>
          </a:xfrm>
          <a:prstGeom prst="rect">
            <a:avLst/>
          </a:prstGeom>
          <a:ln w="19050">
            <a:solidFill>
              <a:srgbClr val="002060"/>
            </a:solidFill>
          </a:ln>
        </p:spPr>
        <p:txBody>
          <a:bodyPr wrap="square">
            <a:spAutoFit/>
          </a:bodyPr>
          <a:lstStyle/>
          <a:p>
            <a:r>
              <a:rPr lang="ja-JP" altLang="en-US" sz="1600" dirty="0">
                <a:latin typeface="Meiryo UI" panose="020B0604030504040204" pitchFamily="50" charset="-128"/>
                <a:ea typeface="Meiryo UI" panose="020B0604030504040204" pitchFamily="50" charset="-128"/>
              </a:rPr>
              <a:t>ロドプシンは分子の中央に可視光を吸収するための</a:t>
            </a:r>
            <a:r>
              <a:rPr lang="ja-JP" altLang="en-US" sz="1600" b="1" dirty="0">
                <a:solidFill>
                  <a:srgbClr val="FF0000"/>
                </a:solidFill>
                <a:latin typeface="Meiryo UI" panose="020B0604030504040204" pitchFamily="50" charset="-128"/>
                <a:ea typeface="Meiryo UI" panose="020B0604030504040204" pitchFamily="50" charset="-128"/>
              </a:rPr>
              <a:t>レチナール</a:t>
            </a:r>
            <a:r>
              <a:rPr lang="ja-JP" altLang="en-US" sz="1600" dirty="0">
                <a:latin typeface="Meiryo UI" panose="020B0604030504040204" pitchFamily="50" charset="-128"/>
                <a:ea typeface="Meiryo UI" panose="020B0604030504040204" pitchFamily="50" charset="-128"/>
              </a:rPr>
              <a:t>を結合し、その</a:t>
            </a:r>
            <a:r>
              <a:rPr lang="ja-JP" altLang="en-US" sz="1600" b="1" dirty="0">
                <a:solidFill>
                  <a:srgbClr val="FF0000"/>
                </a:solidFill>
                <a:latin typeface="Meiryo UI" panose="020B0604030504040204" pitchFamily="50" charset="-128"/>
                <a:ea typeface="Meiryo UI" panose="020B0604030504040204" pitchFamily="50" charset="-128"/>
              </a:rPr>
              <a:t>レチナールが光を吸収するとその骨格構造の折れ曲がり方が変化</a:t>
            </a:r>
            <a:r>
              <a:rPr lang="ja-JP" altLang="en-US" sz="1600" dirty="0">
                <a:latin typeface="Meiryo UI" panose="020B0604030504040204" pitchFamily="50" charset="-128"/>
                <a:ea typeface="Meiryo UI" panose="020B0604030504040204" pitchFamily="50" charset="-128"/>
              </a:rPr>
              <a:t>し、それによってタンパク質の生理機能の発現が駆動される。この光によるレチナールの骨格構造の変化を</a:t>
            </a:r>
            <a:r>
              <a:rPr lang="ja-JP" altLang="en-US" sz="1600" b="1" dirty="0">
                <a:solidFill>
                  <a:srgbClr val="FF0000"/>
                </a:solidFill>
                <a:latin typeface="Meiryo UI" panose="020B0604030504040204" pitchFamily="50" charset="-128"/>
                <a:ea typeface="Meiryo UI" panose="020B0604030504040204" pitchFamily="50" charset="-128"/>
              </a:rPr>
              <a:t>光異性化</a:t>
            </a:r>
            <a:r>
              <a:rPr lang="ja-JP" altLang="en-US" sz="1600" dirty="0">
                <a:latin typeface="Meiryo UI" panose="020B0604030504040204" pitchFamily="50" charset="-128"/>
                <a:ea typeface="Meiryo UI" panose="020B0604030504040204" pitchFamily="50" charset="-128"/>
              </a:rPr>
              <a:t>と呼ぶ。</a:t>
            </a:r>
          </a:p>
        </p:txBody>
      </p:sp>
      <p:sp>
        <p:nvSpPr>
          <p:cNvPr id="11" name="正方形/長方形 10"/>
          <p:cNvSpPr/>
          <p:nvPr/>
        </p:nvSpPr>
        <p:spPr>
          <a:xfrm>
            <a:off x="101953" y="4532654"/>
            <a:ext cx="6065485" cy="338554"/>
          </a:xfrm>
          <a:prstGeom prst="rect">
            <a:avLst/>
          </a:prstGeom>
        </p:spPr>
        <p:txBody>
          <a:bodyPr wrap="square">
            <a:spAutoFit/>
          </a:bodyPr>
          <a:lstStyle/>
          <a:p>
            <a:pPr algn="ctr"/>
            <a:r>
              <a:rPr lang="ja-JP" altLang="en-US" sz="1600" b="1" dirty="0">
                <a:latin typeface="Meiryo UI" panose="020B0604030504040204" pitchFamily="50" charset="-128"/>
                <a:ea typeface="Meiryo UI" panose="020B0604030504040204" pitchFamily="50" charset="-128"/>
              </a:rPr>
              <a:t>光を信号へと変換するタンパク質の新型ヘリオロドプシンを発見</a:t>
            </a:r>
            <a:endParaRPr lang="ja-JP" altLang="en-US" sz="1600" dirty="0">
              <a:latin typeface="Meiryo UI" panose="020B0604030504040204" pitchFamily="50" charset="-128"/>
              <a:ea typeface="Meiryo UI" panose="020B0604030504040204" pitchFamily="50" charset="-128"/>
            </a:endParaRPr>
          </a:p>
        </p:txBody>
      </p:sp>
      <p:pic>
        <p:nvPicPr>
          <p:cNvPr id="13" name="図 12"/>
          <p:cNvPicPr>
            <a:picLocks noChangeAspect="1"/>
          </p:cNvPicPr>
          <p:nvPr/>
        </p:nvPicPr>
        <p:blipFill>
          <a:blip r:embed="rId4"/>
          <a:stretch>
            <a:fillRect/>
          </a:stretch>
        </p:blipFill>
        <p:spPr>
          <a:xfrm>
            <a:off x="1180578" y="4891654"/>
            <a:ext cx="1296000" cy="1621400"/>
          </a:xfrm>
          <a:prstGeom prst="rect">
            <a:avLst/>
          </a:prstGeom>
          <a:ln>
            <a:solidFill>
              <a:srgbClr val="C00000"/>
            </a:solidFill>
          </a:ln>
        </p:spPr>
      </p:pic>
      <p:pic>
        <p:nvPicPr>
          <p:cNvPr id="14" name="図 13"/>
          <p:cNvPicPr>
            <a:picLocks noChangeAspect="1"/>
          </p:cNvPicPr>
          <p:nvPr/>
        </p:nvPicPr>
        <p:blipFill>
          <a:blip r:embed="rId5"/>
          <a:stretch>
            <a:fillRect/>
          </a:stretch>
        </p:blipFill>
        <p:spPr>
          <a:xfrm>
            <a:off x="3965230" y="4853554"/>
            <a:ext cx="1296000" cy="1621400"/>
          </a:xfrm>
          <a:prstGeom prst="rect">
            <a:avLst/>
          </a:prstGeom>
          <a:ln>
            <a:solidFill>
              <a:srgbClr val="C00000"/>
            </a:solidFill>
          </a:ln>
        </p:spPr>
      </p:pic>
      <p:sp>
        <p:nvSpPr>
          <p:cNvPr id="15" name="正方形/長方形 14"/>
          <p:cNvSpPr/>
          <p:nvPr/>
        </p:nvSpPr>
        <p:spPr>
          <a:xfrm>
            <a:off x="441543" y="6474954"/>
            <a:ext cx="2774071" cy="400110"/>
          </a:xfrm>
          <a:prstGeom prst="rect">
            <a:avLst/>
          </a:prstGeom>
        </p:spPr>
        <p:txBody>
          <a:bodyPr wrap="square">
            <a:spAutoFit/>
          </a:bodyPr>
          <a:lstStyle/>
          <a:p>
            <a:pPr algn="ctr"/>
            <a:r>
              <a:rPr lang="ja-JP" altLang="en-US" sz="1000" dirty="0">
                <a:latin typeface="Meiryo UI" panose="020B0604030504040204" pitchFamily="50" charset="-128"/>
                <a:ea typeface="Meiryo UI" panose="020B0604030504040204" pitchFamily="50" charset="-128"/>
              </a:rPr>
              <a:t>神取秀樹</a:t>
            </a:r>
          </a:p>
          <a:p>
            <a:pPr algn="ctr"/>
            <a:r>
              <a:rPr lang="ja-JP" altLang="en-US" sz="1000" dirty="0">
                <a:latin typeface="Meiryo UI" panose="020B0604030504040204" pitchFamily="50" charset="-128"/>
                <a:ea typeface="Meiryo UI" panose="020B0604030504040204" pitchFamily="50" charset="-128"/>
              </a:rPr>
              <a:t>名古屋工業大学大学院 工学研究科 教授</a:t>
            </a:r>
          </a:p>
        </p:txBody>
      </p:sp>
      <p:sp>
        <p:nvSpPr>
          <p:cNvPr id="16" name="正方形/長方形 15"/>
          <p:cNvSpPr/>
          <p:nvPr/>
        </p:nvSpPr>
        <p:spPr>
          <a:xfrm>
            <a:off x="3226194" y="6474954"/>
            <a:ext cx="2774071" cy="400110"/>
          </a:xfrm>
          <a:prstGeom prst="rect">
            <a:avLst/>
          </a:prstGeom>
        </p:spPr>
        <p:txBody>
          <a:bodyPr wrap="square">
            <a:spAutoFit/>
          </a:bodyPr>
          <a:lstStyle/>
          <a:p>
            <a:pPr algn="ctr"/>
            <a:r>
              <a:rPr lang="ja-JP" altLang="en-US" sz="1000" dirty="0">
                <a:latin typeface="Meiryo UI" panose="020B0604030504040204" pitchFamily="50" charset="-128"/>
                <a:ea typeface="Meiryo UI" panose="020B0604030504040204" pitchFamily="50" charset="-128"/>
              </a:rPr>
              <a:t>井上圭一</a:t>
            </a:r>
          </a:p>
          <a:p>
            <a:pPr algn="ctr"/>
            <a:r>
              <a:rPr lang="ja-JP" altLang="en-US" sz="1000" dirty="0">
                <a:latin typeface="Meiryo UI" panose="020B0604030504040204" pitchFamily="50" charset="-128"/>
                <a:ea typeface="Meiryo UI" panose="020B0604030504040204" pitchFamily="50" charset="-128"/>
              </a:rPr>
              <a:t>東京大学物性研究所 准教授</a:t>
            </a:r>
          </a:p>
        </p:txBody>
      </p:sp>
      <p:sp>
        <p:nvSpPr>
          <p:cNvPr id="17" name="上矢印 16"/>
          <p:cNvSpPr/>
          <p:nvPr/>
        </p:nvSpPr>
        <p:spPr>
          <a:xfrm>
            <a:off x="4180015" y="4339465"/>
            <a:ext cx="990600" cy="241300"/>
          </a:xfrm>
          <a:prstGeom prst="upArrow">
            <a:avLst/>
          </a:prstGeom>
          <a:solidFill>
            <a:srgbClr val="C00000"/>
          </a:solidFill>
          <a:ln>
            <a:noFill/>
          </a:ln>
          <a:effectLst>
            <a:glow rad="63500">
              <a:schemeClr val="accent2">
                <a:satMod val="175000"/>
                <a:alpha val="40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6091341" y="1820050"/>
            <a:ext cx="5810892" cy="1569660"/>
          </a:xfrm>
          <a:prstGeom prst="rect">
            <a:avLst/>
          </a:prstGeom>
        </p:spPr>
        <p:txBody>
          <a:bodyPr wrap="square">
            <a:spAutoFit/>
          </a:bodyPr>
          <a:lstStyle/>
          <a:p>
            <a:r>
              <a:rPr lang="ja-JP" altLang="en-US" sz="2400" b="1" u="sng" dirty="0">
                <a:solidFill>
                  <a:srgbClr val="FF0000"/>
                </a:solidFill>
                <a:latin typeface="游ゴシック" panose="020B0400000000000000" pitchFamily="50" charset="-128"/>
                <a:ea typeface="游ゴシック" panose="020B0400000000000000" pitchFamily="50" charset="-128"/>
              </a:rPr>
              <a:t>★レチナール</a:t>
            </a:r>
            <a:r>
              <a:rPr lang="ja-JP" altLang="en-US" b="1" u="sng" dirty="0">
                <a:latin typeface="游ゴシック" panose="020B0400000000000000" pitchFamily="50" charset="-128"/>
                <a:ea typeface="游ゴシック" panose="020B0400000000000000" pitchFamily="50" charset="-128"/>
              </a:rPr>
              <a:t>（</a:t>
            </a:r>
            <a:r>
              <a:rPr lang="en-US" altLang="ja-JP" b="1" u="sng" dirty="0">
                <a:latin typeface="游ゴシック" panose="020B0400000000000000" pitchFamily="50" charset="-128"/>
                <a:ea typeface="游ゴシック" panose="020B0400000000000000" pitchFamily="50" charset="-128"/>
              </a:rPr>
              <a:t>Retinal</a:t>
            </a:r>
            <a:r>
              <a:rPr lang="ja-JP" altLang="en-US" b="1" dirty="0">
                <a:latin typeface="游ゴシック" panose="020B0400000000000000" pitchFamily="50" charset="-128"/>
                <a:ea typeface="游ゴシック" panose="020B0400000000000000" pitchFamily="50" charset="-128"/>
              </a:rPr>
              <a:t>）</a:t>
            </a:r>
            <a:endParaRPr lang="en-US" altLang="ja-JP" b="1"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ビタミン</a:t>
            </a:r>
            <a:r>
              <a:rPr lang="en-US" altLang="ja-JP" dirty="0">
                <a:latin typeface="游ゴシック" panose="020B0400000000000000" pitchFamily="50" charset="-128"/>
                <a:ea typeface="游ゴシック" panose="020B0400000000000000" pitchFamily="50" charset="-128"/>
              </a:rPr>
              <a:t>A</a:t>
            </a:r>
            <a:r>
              <a:rPr lang="ja-JP" altLang="en-US" dirty="0">
                <a:latin typeface="游ゴシック" panose="020B0400000000000000" pitchFamily="50" charset="-128"/>
                <a:ea typeface="游ゴシック" panose="020B0400000000000000" pitchFamily="50" charset="-128"/>
              </a:rPr>
              <a:t>（</a:t>
            </a:r>
            <a:r>
              <a:rPr lang="en-US" altLang="ja-JP" dirty="0">
                <a:latin typeface="游ゴシック" panose="020B0400000000000000" pitchFamily="50" charset="-128"/>
                <a:ea typeface="游ゴシック" panose="020B0400000000000000" pitchFamily="50" charset="-128"/>
              </a:rPr>
              <a:t>Vitamin A)</a:t>
            </a:r>
            <a:r>
              <a:rPr lang="ja-JP" altLang="en-US" dirty="0">
                <a:latin typeface="游ゴシック" panose="020B0400000000000000" pitchFamily="50" charset="-128"/>
                <a:ea typeface="游ゴシック" panose="020B0400000000000000" pitchFamily="50" charset="-128"/>
              </a:rPr>
              <a:t>の一種。</a:t>
            </a:r>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レチナールは、光を受けると還元されレチノール（</a:t>
            </a:r>
            <a:r>
              <a:rPr lang="en-US" altLang="ja-JP" dirty="0">
                <a:latin typeface="游ゴシック" panose="020B0400000000000000" pitchFamily="50" charset="-128"/>
                <a:ea typeface="游ゴシック" panose="020B0400000000000000" pitchFamily="50" charset="-128"/>
              </a:rPr>
              <a:t>Retinol</a:t>
            </a:r>
            <a:r>
              <a:rPr lang="ja-JP" altLang="en-US" dirty="0">
                <a:latin typeface="游ゴシック" panose="020B0400000000000000" pitchFamily="50" charset="-128"/>
                <a:ea typeface="游ゴシック" panose="020B0400000000000000" pitchFamily="50" charset="-128"/>
              </a:rPr>
              <a:t>）となり異性化することでシグナルを伝える。</a:t>
            </a:r>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ヒトが物を見るのに使っているのもこのレチナール。</a:t>
            </a:r>
          </a:p>
        </p:txBody>
      </p:sp>
      <p:cxnSp>
        <p:nvCxnSpPr>
          <p:cNvPr id="20" name="直線矢印コネクタ 19"/>
          <p:cNvCxnSpPr/>
          <p:nvPr/>
        </p:nvCxnSpPr>
        <p:spPr>
          <a:xfrm flipH="1">
            <a:off x="4771504" y="2006694"/>
            <a:ext cx="1395934" cy="63933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H="1">
            <a:off x="3279381" y="2001638"/>
            <a:ext cx="2888058" cy="69969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a:off x="1771586" y="2001638"/>
            <a:ext cx="4395852" cy="5994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07647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12192000" cy="584775"/>
          </a:xfrm>
          <a:prstGeom prst="rect">
            <a:avLst/>
          </a:prstGeom>
        </p:spPr>
        <p:txBody>
          <a:bodyPr wrap="square">
            <a:spAutoFit/>
          </a:bodyPr>
          <a:lstStyle/>
          <a:p>
            <a:pPr algn="ctr"/>
            <a:r>
              <a:rPr lang="ja-JP" altLang="en-US" sz="3200" b="1" dirty="0">
                <a:latin typeface="Meiryo UI" panose="020B0604030504040204" pitchFamily="50" charset="-128"/>
                <a:ea typeface="Meiryo UI" panose="020B0604030504040204" pitchFamily="50" charset="-128"/>
              </a:rPr>
              <a:t>アレン脳科学研究所</a:t>
            </a:r>
          </a:p>
        </p:txBody>
      </p:sp>
      <p:sp>
        <p:nvSpPr>
          <p:cNvPr id="18" name="正方形/長方形 17"/>
          <p:cNvSpPr/>
          <p:nvPr/>
        </p:nvSpPr>
        <p:spPr>
          <a:xfrm>
            <a:off x="4392752" y="415498"/>
            <a:ext cx="3352521" cy="338554"/>
          </a:xfrm>
          <a:prstGeom prst="rect">
            <a:avLst/>
          </a:prstGeom>
        </p:spPr>
        <p:txBody>
          <a:bodyPr wrap="none">
            <a:spAutoFit/>
          </a:bodyPr>
          <a:lstStyle/>
          <a:p>
            <a:r>
              <a:rPr lang="en-US" altLang="ja-JP" sz="1600" dirty="0">
                <a:latin typeface="Meiryo UI" panose="020B0604030504040204" pitchFamily="50" charset="-128"/>
                <a:ea typeface="Meiryo UI" panose="020B0604030504040204" pitchFamily="50" charset="-128"/>
              </a:rPr>
              <a:t>Allen Institute for Brain Science</a:t>
            </a:r>
            <a:endParaRPr lang="ja-JP" altLang="en-US" sz="1600" dirty="0">
              <a:latin typeface="Meiryo UI" panose="020B0604030504040204" pitchFamily="50" charset="-128"/>
              <a:ea typeface="Meiryo UI" panose="020B0604030504040204" pitchFamily="50" charset="-128"/>
            </a:endParaRPr>
          </a:p>
        </p:txBody>
      </p:sp>
      <p:sp>
        <p:nvSpPr>
          <p:cNvPr id="4" name="Text Box 2"/>
          <p:cNvSpPr txBox="1">
            <a:spLocks noChangeArrowheads="1"/>
          </p:cNvSpPr>
          <p:nvPr/>
        </p:nvSpPr>
        <p:spPr bwMode="auto">
          <a:xfrm>
            <a:off x="1738317" y="2660223"/>
            <a:ext cx="562587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p>
            <a:pPr algn="ctr"/>
            <a:r>
              <a:rPr lang="en-US" altLang="ja-JP" sz="1050" dirty="0">
                <a:solidFill>
                  <a:schemeClr val="tx1"/>
                </a:solidFill>
                <a:latin typeface="Meiryo UI" panose="020B0604030504040204" pitchFamily="50" charset="-128"/>
                <a:ea typeface="Meiryo UI" panose="020B0604030504040204" pitchFamily="50" charset="-128"/>
              </a:rPr>
              <a:t>(Fresh brain images courtesy Mark </a:t>
            </a:r>
            <a:r>
              <a:rPr lang="en-US" altLang="ja-JP" sz="1050" dirty="0" err="1">
                <a:solidFill>
                  <a:schemeClr val="tx1"/>
                </a:solidFill>
                <a:latin typeface="Meiryo UI" panose="020B0604030504040204" pitchFamily="50" charset="-128"/>
                <a:ea typeface="Meiryo UI" panose="020B0604030504040204" pitchFamily="50" charset="-128"/>
              </a:rPr>
              <a:t>Vawter</a:t>
            </a:r>
            <a:r>
              <a:rPr lang="en-US" altLang="ja-JP" sz="1050" dirty="0">
                <a:solidFill>
                  <a:schemeClr val="tx1"/>
                </a:solidFill>
                <a:latin typeface="Meiryo UI" panose="020B0604030504040204" pitchFamily="50" charset="-128"/>
                <a:ea typeface="Meiryo UI" panose="020B0604030504040204" pitchFamily="50" charset="-128"/>
              </a:rPr>
              <a:t> and Preston Cartagena)</a:t>
            </a:r>
            <a:endParaRPr lang="en-US" altLang="ja-JP" sz="1050" dirty="0">
              <a:latin typeface="Meiryo UI" panose="020B0604030504040204" pitchFamily="50" charset="-128"/>
              <a:ea typeface="Meiryo UI" panose="020B0604030504040204" pitchFamily="50" charset="-128"/>
            </a:endParaRPr>
          </a:p>
        </p:txBody>
      </p:sp>
      <p:grpSp>
        <p:nvGrpSpPr>
          <p:cNvPr id="5" name="Group 3"/>
          <p:cNvGrpSpPr>
            <a:grpSpLocks/>
          </p:cNvGrpSpPr>
          <p:nvPr/>
        </p:nvGrpSpPr>
        <p:grpSpPr bwMode="auto">
          <a:xfrm>
            <a:off x="6623050" y="1126698"/>
            <a:ext cx="2311400" cy="1533525"/>
            <a:chOff x="2754" y="456"/>
            <a:chExt cx="1456" cy="966"/>
          </a:xfrm>
        </p:grpSpPr>
        <p:pic>
          <p:nvPicPr>
            <p:cNvPr id="6" name="Picture 4" descr="SectioningII"/>
            <p:cNvPicPr preferRelativeResize="0">
              <a:picLocks noChangeArrowheads="1"/>
            </p:cNvPicPr>
            <p:nvPr/>
          </p:nvPicPr>
          <p:blipFill>
            <a:blip r:embed="rId3">
              <a:extLst>
                <a:ext uri="{28A0092B-C50C-407E-A947-70E740481C1C}">
                  <a14:useLocalDpi xmlns:a14="http://schemas.microsoft.com/office/drawing/2010/main" val="0"/>
                </a:ext>
              </a:extLst>
            </a:blip>
            <a:srcRect l="16072" t="10715" r="8035"/>
            <a:stretch>
              <a:fillRect/>
            </a:stretch>
          </p:blipFill>
          <p:spPr bwMode="auto">
            <a:xfrm>
              <a:off x="2829" y="656"/>
              <a:ext cx="894" cy="766"/>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5"/>
            <p:cNvSpPr txBox="1">
              <a:spLocks noChangeArrowheads="1"/>
            </p:cNvSpPr>
            <p:nvPr/>
          </p:nvSpPr>
          <p:spPr bwMode="auto">
            <a:xfrm>
              <a:off x="2754" y="456"/>
              <a:ext cx="1456"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ctr" eaLnBrk="1" hangingPunct="1">
                <a:spcBef>
                  <a:spcPct val="50000"/>
                </a:spcBef>
              </a:pPr>
              <a:r>
                <a:rPr lang="en-US" altLang="ja-JP" sz="1400" b="1" u="sng" dirty="0">
                  <a:solidFill>
                    <a:schemeClr val="tx1"/>
                  </a:solidFill>
                  <a:latin typeface="Meiryo UI" panose="020B0604030504040204" pitchFamily="50" charset="-128"/>
                  <a:ea typeface="Meiryo UI" panose="020B0604030504040204" pitchFamily="50" charset="-128"/>
                </a:rPr>
                <a:t>Section 1 mm of slab</a:t>
              </a:r>
            </a:p>
          </p:txBody>
        </p:sp>
      </p:grpSp>
      <p:grpSp>
        <p:nvGrpSpPr>
          <p:cNvPr id="9" name="Group 7"/>
          <p:cNvGrpSpPr>
            <a:grpSpLocks/>
          </p:cNvGrpSpPr>
          <p:nvPr/>
        </p:nvGrpSpPr>
        <p:grpSpPr bwMode="auto">
          <a:xfrm>
            <a:off x="1251565" y="818361"/>
            <a:ext cx="1872636" cy="1841862"/>
            <a:chOff x="346" y="470"/>
            <a:chExt cx="894" cy="944"/>
          </a:xfrm>
        </p:grpSpPr>
        <p:pic>
          <p:nvPicPr>
            <p:cNvPr id="10" name="Picture 8" descr="image P copy"/>
            <p:cNvPicPr>
              <a:picLocks noChangeAspect="1" noChangeArrowheads="1"/>
            </p:cNvPicPr>
            <p:nvPr/>
          </p:nvPicPr>
          <p:blipFill>
            <a:blip r:embed="rId4" cstate="print">
              <a:extLst>
                <a:ext uri="{28A0092B-C50C-407E-A947-70E740481C1C}">
                  <a14:useLocalDpi xmlns:a14="http://schemas.microsoft.com/office/drawing/2010/main" val="0"/>
                </a:ext>
              </a:extLst>
            </a:blip>
            <a:srcRect l="12500" t="6667" r="12500"/>
            <a:stretch>
              <a:fillRect/>
            </a:stretch>
          </p:blipFill>
          <p:spPr bwMode="auto">
            <a:xfrm>
              <a:off x="346" y="656"/>
              <a:ext cx="894" cy="758"/>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9"/>
            <p:cNvSpPr txBox="1">
              <a:spLocks noChangeAspect="1" noChangeArrowheads="1"/>
            </p:cNvSpPr>
            <p:nvPr/>
          </p:nvSpPr>
          <p:spPr bwMode="auto">
            <a:xfrm>
              <a:off x="432" y="470"/>
              <a:ext cx="721"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eaLnBrk="1" hangingPunct="1">
                <a:spcBef>
                  <a:spcPct val="50000"/>
                </a:spcBef>
              </a:pPr>
              <a:r>
                <a:rPr lang="en-US" altLang="ja-JP" sz="1400" b="1" u="sng" dirty="0">
                  <a:solidFill>
                    <a:schemeClr val="tx1"/>
                  </a:solidFill>
                  <a:latin typeface="Meiryo UI" panose="020B0604030504040204" pitchFamily="50" charset="-128"/>
                  <a:ea typeface="Meiryo UI" panose="020B0604030504040204" pitchFamily="50" charset="-128"/>
                </a:rPr>
                <a:t>Whole brain</a:t>
              </a:r>
            </a:p>
          </p:txBody>
        </p:sp>
      </p:grpSp>
      <p:grpSp>
        <p:nvGrpSpPr>
          <p:cNvPr id="12" name="Group 10"/>
          <p:cNvGrpSpPr>
            <a:grpSpLocks/>
          </p:cNvGrpSpPr>
          <p:nvPr/>
        </p:nvGrpSpPr>
        <p:grpSpPr bwMode="auto">
          <a:xfrm>
            <a:off x="4505325" y="1128286"/>
            <a:ext cx="2052638" cy="1531937"/>
            <a:chOff x="1282" y="456"/>
            <a:chExt cx="1293" cy="965"/>
          </a:xfrm>
        </p:grpSpPr>
        <p:pic>
          <p:nvPicPr>
            <p:cNvPr id="13" name="Picture 11" descr="image 9"/>
            <p:cNvPicPr>
              <a:picLocks noChangeAspect="1" noChangeArrowheads="1"/>
            </p:cNvPicPr>
            <p:nvPr/>
          </p:nvPicPr>
          <p:blipFill>
            <a:blip r:embed="rId5" cstate="print">
              <a:extLst>
                <a:ext uri="{28A0092B-C50C-407E-A947-70E740481C1C}">
                  <a14:useLocalDpi xmlns:a14="http://schemas.microsoft.com/office/drawing/2010/main" val="0"/>
                </a:ext>
              </a:extLst>
            </a:blip>
            <a:srcRect t="10001" r="10001"/>
            <a:stretch>
              <a:fillRect/>
            </a:stretch>
          </p:blipFill>
          <p:spPr bwMode="auto">
            <a:xfrm>
              <a:off x="1548" y="656"/>
              <a:ext cx="895" cy="765"/>
            </a:xfrm>
            <a:prstGeom prst="rect">
              <a:avLst/>
            </a:prstGeom>
            <a:noFill/>
            <a:extLst>
              <a:ext uri="{909E8E84-426E-40DD-AFC4-6F175D3DCCD1}">
                <a14:hiddenFill xmlns:a14="http://schemas.microsoft.com/office/drawing/2010/main">
                  <a:solidFill>
                    <a:srgbClr val="FFFFFF"/>
                  </a:solidFill>
                </a14:hiddenFill>
              </a:ext>
            </a:extLst>
          </p:spPr>
        </p:pic>
        <p:sp>
          <p:nvSpPr>
            <p:cNvPr id="14" name="Text Box 12"/>
            <p:cNvSpPr txBox="1">
              <a:spLocks noChangeAspect="1" noChangeArrowheads="1"/>
            </p:cNvSpPr>
            <p:nvPr/>
          </p:nvSpPr>
          <p:spPr bwMode="auto">
            <a:xfrm>
              <a:off x="1282" y="456"/>
              <a:ext cx="1293"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ctr" eaLnBrk="1" hangingPunct="1">
                <a:spcBef>
                  <a:spcPct val="50000"/>
                </a:spcBef>
              </a:pPr>
              <a:r>
                <a:rPr lang="en-US" altLang="ja-JP" sz="1400" b="1" u="sng" dirty="0">
                  <a:solidFill>
                    <a:schemeClr val="tx1"/>
                  </a:solidFill>
                  <a:latin typeface="Meiryo UI" panose="020B0604030504040204" pitchFamily="50" charset="-128"/>
                  <a:ea typeface="Meiryo UI" panose="020B0604030504040204" pitchFamily="50" charset="-128"/>
                </a:rPr>
                <a:t>5mm coronal slabs</a:t>
              </a:r>
            </a:p>
          </p:txBody>
        </p:sp>
      </p:grpSp>
      <p:grpSp>
        <p:nvGrpSpPr>
          <p:cNvPr id="15" name="Group 13"/>
          <p:cNvGrpSpPr>
            <a:grpSpLocks/>
          </p:cNvGrpSpPr>
          <p:nvPr/>
        </p:nvGrpSpPr>
        <p:grpSpPr bwMode="auto">
          <a:xfrm>
            <a:off x="8673746" y="889635"/>
            <a:ext cx="3036442" cy="2354263"/>
            <a:chOff x="4122" y="452"/>
            <a:chExt cx="1344" cy="995"/>
          </a:xfrm>
        </p:grpSpPr>
        <p:sp>
          <p:nvSpPr>
            <p:cNvPr id="16" name="Text Box 14"/>
            <p:cNvSpPr txBox="1">
              <a:spLocks noChangeArrowheads="1"/>
            </p:cNvSpPr>
            <p:nvPr/>
          </p:nvSpPr>
          <p:spPr bwMode="auto">
            <a:xfrm>
              <a:off x="4122" y="452"/>
              <a:ext cx="1344"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p>
              <a:pPr algn="ctr">
                <a:spcBef>
                  <a:spcPct val="50000"/>
                </a:spcBef>
              </a:pPr>
              <a:r>
                <a:rPr lang="en-US" altLang="ja-JP" sz="1400" b="1" u="sng" dirty="0">
                  <a:solidFill>
                    <a:schemeClr val="tx1"/>
                  </a:solidFill>
                  <a:latin typeface="Meiryo UI" panose="020B0604030504040204" pitchFamily="50" charset="-128"/>
                  <a:ea typeface="Meiryo UI" panose="020B0604030504040204" pitchFamily="50" charset="-128"/>
                </a:rPr>
                <a:t>Full coronal histology</a:t>
              </a:r>
            </a:p>
          </p:txBody>
        </p:sp>
        <p:grpSp>
          <p:nvGrpSpPr>
            <p:cNvPr id="17" name="Group 15"/>
            <p:cNvGrpSpPr>
              <a:grpSpLocks/>
            </p:cNvGrpSpPr>
            <p:nvPr/>
          </p:nvGrpSpPr>
          <p:grpSpPr bwMode="auto">
            <a:xfrm>
              <a:off x="4454" y="557"/>
              <a:ext cx="722" cy="890"/>
              <a:chOff x="4340" y="333"/>
              <a:chExt cx="722" cy="890"/>
            </a:xfrm>
          </p:grpSpPr>
          <p:pic>
            <p:nvPicPr>
              <p:cNvPr id="19" name="Picture 16" descr="2240_cel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42" y="333"/>
                <a:ext cx="720" cy="45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7" descr="2240_fibe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40" y="824"/>
                <a:ext cx="720" cy="39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1" name="Rectangle 18"/>
          <p:cNvSpPr>
            <a:spLocks noChangeArrowheads="1"/>
          </p:cNvSpPr>
          <p:nvPr/>
        </p:nvSpPr>
        <p:spPr bwMode="auto">
          <a:xfrm>
            <a:off x="293700" y="3490781"/>
            <a:ext cx="376868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altLang="ja-JP" sz="1400" b="1" u="sng" dirty="0">
                <a:solidFill>
                  <a:schemeClr val="tx1"/>
                </a:solidFill>
                <a:latin typeface="Meiryo UI" panose="020B0604030504040204" pitchFamily="50" charset="-128"/>
                <a:ea typeface="Meiryo UI" panose="020B0604030504040204" pitchFamily="50" charset="-128"/>
              </a:rPr>
              <a:t>Subdivide slab into 2x3 blocks</a:t>
            </a:r>
          </a:p>
        </p:txBody>
      </p:sp>
      <p:cxnSp>
        <p:nvCxnSpPr>
          <p:cNvPr id="22" name="AutoShape 19"/>
          <p:cNvCxnSpPr>
            <a:cxnSpLocks noChangeShapeType="1"/>
            <a:stCxn id="6" idx="2"/>
            <a:endCxn id="21" idx="0"/>
          </p:cNvCxnSpPr>
          <p:nvPr/>
        </p:nvCxnSpPr>
        <p:spPr bwMode="auto">
          <a:xfrm rot="5400000">
            <a:off x="4399605" y="438660"/>
            <a:ext cx="830558" cy="5273685"/>
          </a:xfrm>
          <a:prstGeom prst="bentConnector3">
            <a:avLst>
              <a:gd name="adj1" fmla="val 50000"/>
            </a:avLst>
          </a:prstGeom>
          <a:noFill/>
          <a:ln w="28575">
            <a:solidFill>
              <a:srgbClr val="5D9732"/>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23" name="Text Box 20"/>
          <p:cNvSpPr txBox="1">
            <a:spLocks noChangeArrowheads="1"/>
          </p:cNvSpPr>
          <p:nvPr/>
        </p:nvSpPr>
        <p:spPr bwMode="auto">
          <a:xfrm>
            <a:off x="3962400" y="5606623"/>
            <a:ext cx="14287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p>
            <a:pPr algn="ctr"/>
            <a:r>
              <a:rPr lang="en-US" altLang="ja-JP" sz="900">
                <a:solidFill>
                  <a:schemeClr val="tx1"/>
                </a:solidFill>
                <a:latin typeface="Meiryo UI" panose="020B0604030504040204" pitchFamily="50" charset="-128"/>
                <a:ea typeface="Meiryo UI" panose="020B0604030504040204" pitchFamily="50" charset="-128"/>
              </a:rPr>
              <a:t>(subset of  ~60 structures)</a:t>
            </a:r>
          </a:p>
        </p:txBody>
      </p:sp>
      <p:grpSp>
        <p:nvGrpSpPr>
          <p:cNvPr id="24" name="Group 21"/>
          <p:cNvGrpSpPr>
            <a:grpSpLocks/>
          </p:cNvGrpSpPr>
          <p:nvPr/>
        </p:nvGrpSpPr>
        <p:grpSpPr bwMode="auto">
          <a:xfrm>
            <a:off x="5286375" y="3676223"/>
            <a:ext cx="660400" cy="796925"/>
            <a:chOff x="1776" y="1920"/>
            <a:chExt cx="480" cy="624"/>
          </a:xfrm>
        </p:grpSpPr>
        <p:sp>
          <p:nvSpPr>
            <p:cNvPr id="25" name="Rectangle 22"/>
            <p:cNvSpPr>
              <a:spLocks noChangeArrowheads="1"/>
            </p:cNvSpPr>
            <p:nvPr/>
          </p:nvSpPr>
          <p:spPr bwMode="auto">
            <a:xfrm>
              <a:off x="1776" y="1920"/>
              <a:ext cx="480" cy="624"/>
            </a:xfrm>
            <a:prstGeom prst="rect">
              <a:avLst/>
            </a:prstGeom>
            <a:solidFill>
              <a:srgbClr val="FFFFFF"/>
            </a:solidFill>
            <a:ln w="9525">
              <a:solidFill>
                <a:srgbClr val="000000"/>
              </a:solidFill>
              <a:miter lim="800000"/>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26" name="Rectangle 23"/>
            <p:cNvSpPr>
              <a:spLocks noChangeArrowheads="1"/>
            </p:cNvSpPr>
            <p:nvPr/>
          </p:nvSpPr>
          <p:spPr bwMode="auto">
            <a:xfrm>
              <a:off x="1776" y="1920"/>
              <a:ext cx="480" cy="144"/>
            </a:xfrm>
            <a:prstGeom prst="rect">
              <a:avLst/>
            </a:prstGeom>
            <a:solidFill>
              <a:srgbClr val="C0C0C0"/>
            </a:solidFill>
            <a:ln w="9525">
              <a:solidFill>
                <a:srgbClr val="000000"/>
              </a:solidFill>
              <a:miter lim="800000"/>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27" name="AutoShape 24"/>
            <p:cNvSpPr>
              <a:spLocks noChangeArrowheads="1"/>
            </p:cNvSpPr>
            <p:nvPr/>
          </p:nvSpPr>
          <p:spPr bwMode="auto">
            <a:xfrm>
              <a:off x="1883" y="2107"/>
              <a:ext cx="279" cy="416"/>
            </a:xfrm>
            <a:prstGeom prst="foldedCorner">
              <a:avLst>
                <a:gd name="adj" fmla="val 50000"/>
              </a:avLst>
            </a:prstGeom>
            <a:solidFill>
              <a:srgbClr val="6600CC"/>
            </a:solidFill>
            <a:ln w="6350">
              <a:solidFill>
                <a:srgbClr val="969696"/>
              </a:solidFill>
              <a:round/>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28" name="Rectangle 25"/>
            <p:cNvSpPr>
              <a:spLocks noChangeArrowheads="1"/>
            </p:cNvSpPr>
            <p:nvPr/>
          </p:nvSpPr>
          <p:spPr bwMode="auto">
            <a:xfrm rot="16200000">
              <a:off x="1863" y="2109"/>
              <a:ext cx="376"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altLang="ja-JP" sz="1400" b="1">
                  <a:solidFill>
                    <a:schemeClr val="bg1"/>
                  </a:solidFill>
                  <a:latin typeface="Meiryo UI" panose="020B0604030504040204" pitchFamily="50" charset="-128"/>
                  <a:ea typeface="Meiryo UI" panose="020B0604030504040204" pitchFamily="50" charset="-128"/>
                </a:rPr>
                <a:t>Nissl</a:t>
              </a:r>
            </a:p>
          </p:txBody>
        </p:sp>
      </p:grpSp>
      <p:grpSp>
        <p:nvGrpSpPr>
          <p:cNvPr id="29" name="Group 26"/>
          <p:cNvGrpSpPr>
            <a:grpSpLocks/>
          </p:cNvGrpSpPr>
          <p:nvPr/>
        </p:nvGrpSpPr>
        <p:grpSpPr bwMode="auto">
          <a:xfrm>
            <a:off x="5251450" y="3719086"/>
            <a:ext cx="660400" cy="795337"/>
            <a:chOff x="1776" y="1920"/>
            <a:chExt cx="480" cy="624"/>
          </a:xfrm>
        </p:grpSpPr>
        <p:sp>
          <p:nvSpPr>
            <p:cNvPr id="30" name="Rectangle 27"/>
            <p:cNvSpPr>
              <a:spLocks noChangeArrowheads="1"/>
            </p:cNvSpPr>
            <p:nvPr/>
          </p:nvSpPr>
          <p:spPr bwMode="auto">
            <a:xfrm>
              <a:off x="1776" y="1920"/>
              <a:ext cx="480" cy="624"/>
            </a:xfrm>
            <a:prstGeom prst="rect">
              <a:avLst/>
            </a:prstGeom>
            <a:solidFill>
              <a:srgbClr val="FFFFFF"/>
            </a:solidFill>
            <a:ln w="9525">
              <a:solidFill>
                <a:srgbClr val="000000"/>
              </a:solidFill>
              <a:miter lim="800000"/>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31" name="Rectangle 28"/>
            <p:cNvSpPr>
              <a:spLocks noChangeArrowheads="1"/>
            </p:cNvSpPr>
            <p:nvPr/>
          </p:nvSpPr>
          <p:spPr bwMode="auto">
            <a:xfrm>
              <a:off x="1776" y="1920"/>
              <a:ext cx="480" cy="144"/>
            </a:xfrm>
            <a:prstGeom prst="rect">
              <a:avLst/>
            </a:prstGeom>
            <a:solidFill>
              <a:srgbClr val="C0C0C0"/>
            </a:solidFill>
            <a:ln w="9525">
              <a:solidFill>
                <a:srgbClr val="000000"/>
              </a:solidFill>
              <a:miter lim="800000"/>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32" name="AutoShape 29"/>
            <p:cNvSpPr>
              <a:spLocks noChangeArrowheads="1"/>
            </p:cNvSpPr>
            <p:nvPr/>
          </p:nvSpPr>
          <p:spPr bwMode="auto">
            <a:xfrm>
              <a:off x="1883" y="2107"/>
              <a:ext cx="279" cy="416"/>
            </a:xfrm>
            <a:prstGeom prst="foldedCorner">
              <a:avLst>
                <a:gd name="adj" fmla="val 50000"/>
              </a:avLst>
            </a:prstGeom>
            <a:solidFill>
              <a:srgbClr val="6600CC"/>
            </a:solidFill>
            <a:ln w="6350">
              <a:solidFill>
                <a:srgbClr val="969696"/>
              </a:solidFill>
              <a:round/>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33" name="Rectangle 30"/>
            <p:cNvSpPr>
              <a:spLocks noChangeArrowheads="1"/>
            </p:cNvSpPr>
            <p:nvPr/>
          </p:nvSpPr>
          <p:spPr bwMode="auto">
            <a:xfrm rot="16200000">
              <a:off x="1863" y="2109"/>
              <a:ext cx="376"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altLang="ja-JP" sz="1400" b="1">
                  <a:solidFill>
                    <a:schemeClr val="bg1"/>
                  </a:solidFill>
                  <a:latin typeface="Meiryo UI" panose="020B0604030504040204" pitchFamily="50" charset="-128"/>
                  <a:ea typeface="Meiryo UI" panose="020B0604030504040204" pitchFamily="50" charset="-128"/>
                </a:rPr>
                <a:t>Nissl</a:t>
              </a:r>
            </a:p>
          </p:txBody>
        </p:sp>
      </p:grpSp>
      <p:grpSp>
        <p:nvGrpSpPr>
          <p:cNvPr id="34" name="Group 31"/>
          <p:cNvGrpSpPr>
            <a:grpSpLocks/>
          </p:cNvGrpSpPr>
          <p:nvPr/>
        </p:nvGrpSpPr>
        <p:grpSpPr bwMode="auto">
          <a:xfrm>
            <a:off x="5216525" y="3768298"/>
            <a:ext cx="660400" cy="796925"/>
            <a:chOff x="1776" y="1920"/>
            <a:chExt cx="480" cy="624"/>
          </a:xfrm>
        </p:grpSpPr>
        <p:sp>
          <p:nvSpPr>
            <p:cNvPr id="35" name="Rectangle 32"/>
            <p:cNvSpPr>
              <a:spLocks noChangeArrowheads="1"/>
            </p:cNvSpPr>
            <p:nvPr/>
          </p:nvSpPr>
          <p:spPr bwMode="auto">
            <a:xfrm>
              <a:off x="1776" y="1920"/>
              <a:ext cx="480" cy="624"/>
            </a:xfrm>
            <a:prstGeom prst="rect">
              <a:avLst/>
            </a:prstGeom>
            <a:solidFill>
              <a:srgbClr val="FFFFFF"/>
            </a:solidFill>
            <a:ln w="9525">
              <a:solidFill>
                <a:srgbClr val="000000"/>
              </a:solidFill>
              <a:miter lim="800000"/>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36" name="Rectangle 33"/>
            <p:cNvSpPr>
              <a:spLocks noChangeArrowheads="1"/>
            </p:cNvSpPr>
            <p:nvPr/>
          </p:nvSpPr>
          <p:spPr bwMode="auto">
            <a:xfrm>
              <a:off x="1776" y="1920"/>
              <a:ext cx="480" cy="144"/>
            </a:xfrm>
            <a:prstGeom prst="rect">
              <a:avLst/>
            </a:prstGeom>
            <a:solidFill>
              <a:srgbClr val="C0C0C0"/>
            </a:solidFill>
            <a:ln w="9525">
              <a:solidFill>
                <a:srgbClr val="000000"/>
              </a:solidFill>
              <a:miter lim="800000"/>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37" name="AutoShape 34"/>
            <p:cNvSpPr>
              <a:spLocks noChangeArrowheads="1"/>
            </p:cNvSpPr>
            <p:nvPr/>
          </p:nvSpPr>
          <p:spPr bwMode="auto">
            <a:xfrm>
              <a:off x="1883" y="2107"/>
              <a:ext cx="279" cy="416"/>
            </a:xfrm>
            <a:prstGeom prst="foldedCorner">
              <a:avLst>
                <a:gd name="adj" fmla="val 50000"/>
              </a:avLst>
            </a:prstGeom>
            <a:solidFill>
              <a:srgbClr val="6600CC"/>
            </a:solidFill>
            <a:ln w="6350">
              <a:solidFill>
                <a:srgbClr val="969696"/>
              </a:solidFill>
              <a:round/>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38" name="Rectangle 35"/>
            <p:cNvSpPr>
              <a:spLocks noChangeArrowheads="1"/>
            </p:cNvSpPr>
            <p:nvPr/>
          </p:nvSpPr>
          <p:spPr bwMode="auto">
            <a:xfrm rot="16200000">
              <a:off x="1784" y="2207"/>
              <a:ext cx="378" cy="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altLang="ja-JP" sz="1050">
                  <a:solidFill>
                    <a:schemeClr val="bg1"/>
                  </a:solidFill>
                  <a:latin typeface="Meiryo UI" panose="020B0604030504040204" pitchFamily="50" charset="-128"/>
                  <a:ea typeface="Meiryo UI" panose="020B0604030504040204" pitchFamily="50" charset="-128"/>
                </a:rPr>
                <a:t>Nissl</a:t>
              </a:r>
            </a:p>
          </p:txBody>
        </p:sp>
      </p:grpSp>
      <p:grpSp>
        <p:nvGrpSpPr>
          <p:cNvPr id="39" name="Group 36"/>
          <p:cNvGrpSpPr>
            <a:grpSpLocks/>
          </p:cNvGrpSpPr>
          <p:nvPr/>
        </p:nvGrpSpPr>
        <p:grpSpPr bwMode="auto">
          <a:xfrm>
            <a:off x="6080130" y="3674636"/>
            <a:ext cx="723999" cy="890587"/>
            <a:chOff x="3356" y="1603"/>
            <a:chExt cx="486" cy="605"/>
          </a:xfrm>
        </p:grpSpPr>
        <p:grpSp>
          <p:nvGrpSpPr>
            <p:cNvPr id="40" name="Group 37"/>
            <p:cNvGrpSpPr>
              <a:grpSpLocks/>
            </p:cNvGrpSpPr>
            <p:nvPr/>
          </p:nvGrpSpPr>
          <p:grpSpPr bwMode="auto">
            <a:xfrm>
              <a:off x="3398" y="1603"/>
              <a:ext cx="444" cy="541"/>
              <a:chOff x="2544" y="1920"/>
              <a:chExt cx="480" cy="624"/>
            </a:xfrm>
          </p:grpSpPr>
          <p:sp>
            <p:nvSpPr>
              <p:cNvPr id="50" name="Rectangle 38"/>
              <p:cNvSpPr>
                <a:spLocks noChangeArrowheads="1"/>
              </p:cNvSpPr>
              <p:nvPr/>
            </p:nvSpPr>
            <p:spPr bwMode="auto">
              <a:xfrm>
                <a:off x="2544" y="1920"/>
                <a:ext cx="480" cy="624"/>
              </a:xfrm>
              <a:prstGeom prst="rect">
                <a:avLst/>
              </a:prstGeom>
              <a:solidFill>
                <a:srgbClr val="FFFFFF"/>
              </a:solidFill>
              <a:ln w="9525">
                <a:solidFill>
                  <a:srgbClr val="000000"/>
                </a:solidFill>
                <a:miter lim="800000"/>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51" name="Rectangle 39"/>
              <p:cNvSpPr>
                <a:spLocks noChangeArrowheads="1"/>
              </p:cNvSpPr>
              <p:nvPr/>
            </p:nvSpPr>
            <p:spPr bwMode="auto">
              <a:xfrm>
                <a:off x="2544" y="1920"/>
                <a:ext cx="480" cy="144"/>
              </a:xfrm>
              <a:prstGeom prst="rect">
                <a:avLst/>
              </a:prstGeom>
              <a:solidFill>
                <a:srgbClr val="C0C0C0"/>
              </a:solidFill>
              <a:ln w="9525">
                <a:solidFill>
                  <a:srgbClr val="000000"/>
                </a:solidFill>
                <a:miter lim="800000"/>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52" name="AutoShape 40"/>
              <p:cNvSpPr>
                <a:spLocks noChangeArrowheads="1"/>
              </p:cNvSpPr>
              <p:nvPr/>
            </p:nvSpPr>
            <p:spPr bwMode="auto">
              <a:xfrm>
                <a:off x="2651" y="2107"/>
                <a:ext cx="279" cy="416"/>
              </a:xfrm>
              <a:prstGeom prst="foldedCorner">
                <a:avLst>
                  <a:gd name="adj" fmla="val 50000"/>
                </a:avLst>
              </a:prstGeom>
              <a:solidFill>
                <a:srgbClr val="4D4D4D"/>
              </a:solidFill>
              <a:ln w="6350">
                <a:solidFill>
                  <a:srgbClr val="CC9900"/>
                </a:solidFill>
                <a:round/>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53" name="Rectangle 41"/>
              <p:cNvSpPr>
                <a:spLocks noChangeArrowheads="1"/>
              </p:cNvSpPr>
              <p:nvPr/>
            </p:nvSpPr>
            <p:spPr bwMode="auto">
              <a:xfrm rot="16200000">
                <a:off x="2604" y="2083"/>
                <a:ext cx="428"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altLang="ja-JP" sz="1400" b="1">
                    <a:solidFill>
                      <a:schemeClr val="bg1"/>
                    </a:solidFill>
                    <a:latin typeface="Meiryo UI" panose="020B0604030504040204" pitchFamily="50" charset="-128"/>
                    <a:ea typeface="Meiryo UI" panose="020B0604030504040204" pitchFamily="50" charset="-128"/>
                  </a:rPr>
                  <a:t>Myelin</a:t>
                </a:r>
              </a:p>
            </p:txBody>
          </p:sp>
        </p:grpSp>
        <p:grpSp>
          <p:nvGrpSpPr>
            <p:cNvPr id="41" name="Group 42"/>
            <p:cNvGrpSpPr>
              <a:grpSpLocks/>
            </p:cNvGrpSpPr>
            <p:nvPr/>
          </p:nvGrpSpPr>
          <p:grpSpPr bwMode="auto">
            <a:xfrm>
              <a:off x="3376" y="1635"/>
              <a:ext cx="443" cy="541"/>
              <a:chOff x="2544" y="1920"/>
              <a:chExt cx="480" cy="624"/>
            </a:xfrm>
          </p:grpSpPr>
          <p:sp>
            <p:nvSpPr>
              <p:cNvPr id="46" name="Rectangle 43"/>
              <p:cNvSpPr>
                <a:spLocks noChangeArrowheads="1"/>
              </p:cNvSpPr>
              <p:nvPr/>
            </p:nvSpPr>
            <p:spPr bwMode="auto">
              <a:xfrm>
                <a:off x="2544" y="1920"/>
                <a:ext cx="480" cy="624"/>
              </a:xfrm>
              <a:prstGeom prst="rect">
                <a:avLst/>
              </a:prstGeom>
              <a:solidFill>
                <a:srgbClr val="FFFFFF"/>
              </a:solidFill>
              <a:ln w="9525">
                <a:solidFill>
                  <a:srgbClr val="000000"/>
                </a:solidFill>
                <a:miter lim="800000"/>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47" name="Rectangle 44"/>
              <p:cNvSpPr>
                <a:spLocks noChangeArrowheads="1"/>
              </p:cNvSpPr>
              <p:nvPr/>
            </p:nvSpPr>
            <p:spPr bwMode="auto">
              <a:xfrm>
                <a:off x="2544" y="1920"/>
                <a:ext cx="480" cy="144"/>
              </a:xfrm>
              <a:prstGeom prst="rect">
                <a:avLst/>
              </a:prstGeom>
              <a:solidFill>
                <a:srgbClr val="C0C0C0"/>
              </a:solidFill>
              <a:ln w="9525">
                <a:solidFill>
                  <a:srgbClr val="000000"/>
                </a:solidFill>
                <a:miter lim="800000"/>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48" name="AutoShape 45"/>
              <p:cNvSpPr>
                <a:spLocks noChangeArrowheads="1"/>
              </p:cNvSpPr>
              <p:nvPr/>
            </p:nvSpPr>
            <p:spPr bwMode="auto">
              <a:xfrm>
                <a:off x="2651" y="2107"/>
                <a:ext cx="279" cy="416"/>
              </a:xfrm>
              <a:prstGeom prst="foldedCorner">
                <a:avLst>
                  <a:gd name="adj" fmla="val 50000"/>
                </a:avLst>
              </a:prstGeom>
              <a:solidFill>
                <a:srgbClr val="4D4D4D"/>
              </a:solidFill>
              <a:ln w="6350">
                <a:solidFill>
                  <a:srgbClr val="CC9900"/>
                </a:solidFill>
                <a:round/>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49" name="Rectangle 46"/>
              <p:cNvSpPr>
                <a:spLocks noChangeArrowheads="1"/>
              </p:cNvSpPr>
              <p:nvPr/>
            </p:nvSpPr>
            <p:spPr bwMode="auto">
              <a:xfrm rot="16200000">
                <a:off x="2606" y="2081"/>
                <a:ext cx="427" cy="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altLang="ja-JP" sz="1400" b="1">
                    <a:solidFill>
                      <a:schemeClr val="bg1"/>
                    </a:solidFill>
                    <a:latin typeface="Meiryo UI" panose="020B0604030504040204" pitchFamily="50" charset="-128"/>
                    <a:ea typeface="Meiryo UI" panose="020B0604030504040204" pitchFamily="50" charset="-128"/>
                  </a:rPr>
                  <a:t>Myelin</a:t>
                </a:r>
              </a:p>
            </p:txBody>
          </p:sp>
        </p:grpSp>
        <p:sp>
          <p:nvSpPr>
            <p:cNvPr id="42" name="Rectangle 47"/>
            <p:cNvSpPr>
              <a:spLocks noChangeArrowheads="1"/>
            </p:cNvSpPr>
            <p:nvPr/>
          </p:nvSpPr>
          <p:spPr bwMode="auto">
            <a:xfrm>
              <a:off x="3356" y="1667"/>
              <a:ext cx="444" cy="541"/>
            </a:xfrm>
            <a:prstGeom prst="rect">
              <a:avLst/>
            </a:prstGeom>
            <a:solidFill>
              <a:srgbClr val="FFFFFF"/>
            </a:solidFill>
            <a:ln w="9525">
              <a:solidFill>
                <a:srgbClr val="000000"/>
              </a:solidFill>
              <a:miter lim="800000"/>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43" name="Rectangle 48"/>
            <p:cNvSpPr>
              <a:spLocks noChangeArrowheads="1"/>
            </p:cNvSpPr>
            <p:nvPr/>
          </p:nvSpPr>
          <p:spPr bwMode="auto">
            <a:xfrm>
              <a:off x="3356" y="1667"/>
              <a:ext cx="444" cy="125"/>
            </a:xfrm>
            <a:prstGeom prst="rect">
              <a:avLst/>
            </a:prstGeom>
            <a:solidFill>
              <a:srgbClr val="C0C0C0"/>
            </a:solidFill>
            <a:ln w="9525">
              <a:solidFill>
                <a:srgbClr val="000000"/>
              </a:solidFill>
              <a:miter lim="800000"/>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44" name="AutoShape 49"/>
            <p:cNvSpPr>
              <a:spLocks noChangeArrowheads="1"/>
            </p:cNvSpPr>
            <p:nvPr/>
          </p:nvSpPr>
          <p:spPr bwMode="auto">
            <a:xfrm>
              <a:off x="3455" y="1829"/>
              <a:ext cx="259" cy="361"/>
            </a:xfrm>
            <a:prstGeom prst="foldedCorner">
              <a:avLst>
                <a:gd name="adj" fmla="val 50000"/>
              </a:avLst>
            </a:prstGeom>
            <a:solidFill>
              <a:srgbClr val="4D4D4D"/>
            </a:solidFill>
            <a:ln w="6350">
              <a:solidFill>
                <a:srgbClr val="CC9900"/>
              </a:solidFill>
              <a:round/>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45" name="Rectangle 50"/>
            <p:cNvSpPr>
              <a:spLocks noChangeArrowheads="1"/>
            </p:cNvSpPr>
            <p:nvPr/>
          </p:nvSpPr>
          <p:spPr bwMode="auto">
            <a:xfrm rot="16200000">
              <a:off x="3331" y="1906"/>
              <a:ext cx="418"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altLang="ja-JP" sz="1050">
                  <a:solidFill>
                    <a:schemeClr val="bg1"/>
                  </a:solidFill>
                  <a:latin typeface="Meiryo UI" panose="020B0604030504040204" pitchFamily="50" charset="-128"/>
                  <a:ea typeface="Meiryo UI" panose="020B0604030504040204" pitchFamily="50" charset="-128"/>
                </a:rPr>
                <a:t>Myelin</a:t>
              </a:r>
            </a:p>
          </p:txBody>
        </p:sp>
      </p:grpSp>
      <p:grpSp>
        <p:nvGrpSpPr>
          <p:cNvPr id="54" name="Group 51"/>
          <p:cNvGrpSpPr>
            <a:grpSpLocks/>
          </p:cNvGrpSpPr>
          <p:nvPr/>
        </p:nvGrpSpPr>
        <p:grpSpPr bwMode="auto">
          <a:xfrm>
            <a:off x="6943725" y="3676223"/>
            <a:ext cx="720725" cy="889000"/>
            <a:chOff x="3954" y="1604"/>
            <a:chExt cx="483" cy="604"/>
          </a:xfrm>
        </p:grpSpPr>
        <p:grpSp>
          <p:nvGrpSpPr>
            <p:cNvPr id="55" name="Group 52"/>
            <p:cNvGrpSpPr>
              <a:grpSpLocks/>
            </p:cNvGrpSpPr>
            <p:nvPr/>
          </p:nvGrpSpPr>
          <p:grpSpPr bwMode="auto">
            <a:xfrm>
              <a:off x="3994" y="1604"/>
              <a:ext cx="443" cy="541"/>
              <a:chOff x="3216" y="1920"/>
              <a:chExt cx="480" cy="624"/>
            </a:xfrm>
          </p:grpSpPr>
          <p:sp>
            <p:nvSpPr>
              <p:cNvPr id="66" name="Rectangle 53"/>
              <p:cNvSpPr>
                <a:spLocks noChangeArrowheads="1"/>
              </p:cNvSpPr>
              <p:nvPr/>
            </p:nvSpPr>
            <p:spPr bwMode="auto">
              <a:xfrm>
                <a:off x="3216" y="1920"/>
                <a:ext cx="480" cy="624"/>
              </a:xfrm>
              <a:prstGeom prst="rect">
                <a:avLst/>
              </a:prstGeom>
              <a:solidFill>
                <a:srgbClr val="FFFFFF"/>
              </a:solidFill>
              <a:ln w="9525">
                <a:solidFill>
                  <a:srgbClr val="000000"/>
                </a:solidFill>
                <a:miter lim="800000"/>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67" name="Rectangle 54"/>
              <p:cNvSpPr>
                <a:spLocks noChangeArrowheads="1"/>
              </p:cNvSpPr>
              <p:nvPr/>
            </p:nvSpPr>
            <p:spPr bwMode="auto">
              <a:xfrm>
                <a:off x="3216" y="1920"/>
                <a:ext cx="480" cy="144"/>
              </a:xfrm>
              <a:prstGeom prst="rect">
                <a:avLst/>
              </a:prstGeom>
              <a:solidFill>
                <a:srgbClr val="C0C0C0"/>
              </a:solidFill>
              <a:ln w="9525">
                <a:solidFill>
                  <a:srgbClr val="000000"/>
                </a:solidFill>
                <a:miter lim="800000"/>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68" name="AutoShape 55"/>
              <p:cNvSpPr>
                <a:spLocks noChangeArrowheads="1"/>
              </p:cNvSpPr>
              <p:nvPr/>
            </p:nvSpPr>
            <p:spPr bwMode="auto">
              <a:xfrm>
                <a:off x="3323" y="2107"/>
                <a:ext cx="279" cy="416"/>
              </a:xfrm>
              <a:prstGeom prst="foldedCorner">
                <a:avLst>
                  <a:gd name="adj" fmla="val 50000"/>
                </a:avLst>
              </a:prstGeom>
              <a:solidFill>
                <a:srgbClr val="FF9900">
                  <a:alpha val="48000"/>
                </a:srgbClr>
              </a:solidFill>
              <a:ln w="6350">
                <a:solidFill>
                  <a:srgbClr val="CC9900"/>
                </a:solidFill>
                <a:round/>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69" name="Rectangle 56"/>
              <p:cNvSpPr>
                <a:spLocks noChangeArrowheads="1"/>
              </p:cNvSpPr>
              <p:nvPr/>
            </p:nvSpPr>
            <p:spPr bwMode="auto">
              <a:xfrm rot="16200000">
                <a:off x="3212" y="2162"/>
                <a:ext cx="428"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altLang="ja-JP" sz="1400" b="1">
                    <a:solidFill>
                      <a:srgbClr val="996600"/>
                    </a:solidFill>
                    <a:latin typeface="Meiryo UI" panose="020B0604030504040204" pitchFamily="50" charset="-128"/>
                    <a:ea typeface="Meiryo UI" panose="020B0604030504040204" pitchFamily="50" charset="-128"/>
                  </a:rPr>
                  <a:t>IHC</a:t>
                </a:r>
              </a:p>
            </p:txBody>
          </p:sp>
        </p:grpSp>
        <p:grpSp>
          <p:nvGrpSpPr>
            <p:cNvPr id="56" name="Group 57"/>
            <p:cNvGrpSpPr>
              <a:grpSpLocks/>
            </p:cNvGrpSpPr>
            <p:nvPr/>
          </p:nvGrpSpPr>
          <p:grpSpPr bwMode="auto">
            <a:xfrm>
              <a:off x="3970" y="1633"/>
              <a:ext cx="444" cy="540"/>
              <a:chOff x="3216" y="1920"/>
              <a:chExt cx="480" cy="624"/>
            </a:xfrm>
          </p:grpSpPr>
          <p:sp>
            <p:nvSpPr>
              <p:cNvPr id="62" name="Rectangle 58"/>
              <p:cNvSpPr>
                <a:spLocks noChangeArrowheads="1"/>
              </p:cNvSpPr>
              <p:nvPr/>
            </p:nvSpPr>
            <p:spPr bwMode="auto">
              <a:xfrm>
                <a:off x="3216" y="1920"/>
                <a:ext cx="480" cy="624"/>
              </a:xfrm>
              <a:prstGeom prst="rect">
                <a:avLst/>
              </a:prstGeom>
              <a:solidFill>
                <a:srgbClr val="FFFFFF"/>
              </a:solidFill>
              <a:ln w="9525">
                <a:solidFill>
                  <a:srgbClr val="000000"/>
                </a:solidFill>
                <a:miter lim="800000"/>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63" name="Rectangle 59"/>
              <p:cNvSpPr>
                <a:spLocks noChangeArrowheads="1"/>
              </p:cNvSpPr>
              <p:nvPr/>
            </p:nvSpPr>
            <p:spPr bwMode="auto">
              <a:xfrm>
                <a:off x="3216" y="1920"/>
                <a:ext cx="480" cy="144"/>
              </a:xfrm>
              <a:prstGeom prst="rect">
                <a:avLst/>
              </a:prstGeom>
              <a:solidFill>
                <a:srgbClr val="C0C0C0"/>
              </a:solidFill>
              <a:ln w="9525">
                <a:solidFill>
                  <a:srgbClr val="000000"/>
                </a:solidFill>
                <a:miter lim="800000"/>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64" name="AutoShape 60"/>
              <p:cNvSpPr>
                <a:spLocks noChangeArrowheads="1"/>
              </p:cNvSpPr>
              <p:nvPr/>
            </p:nvSpPr>
            <p:spPr bwMode="auto">
              <a:xfrm>
                <a:off x="3323" y="2107"/>
                <a:ext cx="279" cy="416"/>
              </a:xfrm>
              <a:prstGeom prst="foldedCorner">
                <a:avLst>
                  <a:gd name="adj" fmla="val 50000"/>
                </a:avLst>
              </a:prstGeom>
              <a:solidFill>
                <a:srgbClr val="FF9900">
                  <a:alpha val="48000"/>
                </a:srgbClr>
              </a:solidFill>
              <a:ln w="6350">
                <a:solidFill>
                  <a:srgbClr val="CC9900"/>
                </a:solidFill>
                <a:round/>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65" name="Rectangle 61"/>
              <p:cNvSpPr>
                <a:spLocks noChangeArrowheads="1"/>
              </p:cNvSpPr>
              <p:nvPr/>
            </p:nvSpPr>
            <p:spPr bwMode="auto">
              <a:xfrm rot="16200000">
                <a:off x="3211" y="2161"/>
                <a:ext cx="427"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altLang="ja-JP" sz="1400" b="1">
                    <a:solidFill>
                      <a:srgbClr val="996600"/>
                    </a:solidFill>
                    <a:latin typeface="Meiryo UI" panose="020B0604030504040204" pitchFamily="50" charset="-128"/>
                    <a:ea typeface="Meiryo UI" panose="020B0604030504040204" pitchFamily="50" charset="-128"/>
                  </a:rPr>
                  <a:t>IHC</a:t>
                </a:r>
              </a:p>
            </p:txBody>
          </p:sp>
        </p:grpSp>
        <p:grpSp>
          <p:nvGrpSpPr>
            <p:cNvPr id="57" name="Group 62"/>
            <p:cNvGrpSpPr>
              <a:grpSpLocks/>
            </p:cNvGrpSpPr>
            <p:nvPr/>
          </p:nvGrpSpPr>
          <p:grpSpPr bwMode="auto">
            <a:xfrm>
              <a:off x="3954" y="1667"/>
              <a:ext cx="443" cy="541"/>
              <a:chOff x="3216" y="1920"/>
              <a:chExt cx="480" cy="624"/>
            </a:xfrm>
          </p:grpSpPr>
          <p:sp>
            <p:nvSpPr>
              <p:cNvPr id="58" name="Rectangle 63"/>
              <p:cNvSpPr>
                <a:spLocks noChangeArrowheads="1"/>
              </p:cNvSpPr>
              <p:nvPr/>
            </p:nvSpPr>
            <p:spPr bwMode="auto">
              <a:xfrm>
                <a:off x="3216" y="1920"/>
                <a:ext cx="480" cy="624"/>
              </a:xfrm>
              <a:prstGeom prst="rect">
                <a:avLst/>
              </a:prstGeom>
              <a:solidFill>
                <a:srgbClr val="FFFFFF"/>
              </a:solidFill>
              <a:ln w="9525">
                <a:solidFill>
                  <a:srgbClr val="000000"/>
                </a:solidFill>
                <a:miter lim="800000"/>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59" name="Rectangle 64"/>
              <p:cNvSpPr>
                <a:spLocks noChangeArrowheads="1"/>
              </p:cNvSpPr>
              <p:nvPr/>
            </p:nvSpPr>
            <p:spPr bwMode="auto">
              <a:xfrm>
                <a:off x="3216" y="1920"/>
                <a:ext cx="480" cy="144"/>
              </a:xfrm>
              <a:prstGeom prst="rect">
                <a:avLst/>
              </a:prstGeom>
              <a:solidFill>
                <a:srgbClr val="C0C0C0"/>
              </a:solidFill>
              <a:ln w="9525">
                <a:solidFill>
                  <a:srgbClr val="000000"/>
                </a:solidFill>
                <a:miter lim="800000"/>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60" name="AutoShape 65"/>
              <p:cNvSpPr>
                <a:spLocks noChangeArrowheads="1"/>
              </p:cNvSpPr>
              <p:nvPr/>
            </p:nvSpPr>
            <p:spPr bwMode="auto">
              <a:xfrm>
                <a:off x="3323" y="2107"/>
                <a:ext cx="279" cy="416"/>
              </a:xfrm>
              <a:prstGeom prst="foldedCorner">
                <a:avLst>
                  <a:gd name="adj" fmla="val 50000"/>
                </a:avLst>
              </a:prstGeom>
              <a:solidFill>
                <a:srgbClr val="FF9900">
                  <a:alpha val="48000"/>
                </a:srgbClr>
              </a:solidFill>
              <a:ln w="6350">
                <a:solidFill>
                  <a:srgbClr val="CC9900"/>
                </a:solidFill>
                <a:round/>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61" name="Rectangle 66"/>
              <p:cNvSpPr>
                <a:spLocks noChangeArrowheads="1"/>
              </p:cNvSpPr>
              <p:nvPr/>
            </p:nvSpPr>
            <p:spPr bwMode="auto">
              <a:xfrm rot="16200000">
                <a:off x="3212" y="2162"/>
                <a:ext cx="428"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altLang="ja-JP" sz="1400" b="1">
                    <a:solidFill>
                      <a:srgbClr val="996600"/>
                    </a:solidFill>
                    <a:latin typeface="Meiryo UI" panose="020B0604030504040204" pitchFamily="50" charset="-128"/>
                    <a:ea typeface="Meiryo UI" panose="020B0604030504040204" pitchFamily="50" charset="-128"/>
                  </a:rPr>
                  <a:t>IHC</a:t>
                </a:r>
              </a:p>
            </p:txBody>
          </p:sp>
        </p:grpSp>
      </p:grpSp>
      <p:grpSp>
        <p:nvGrpSpPr>
          <p:cNvPr id="70" name="Group 67"/>
          <p:cNvGrpSpPr>
            <a:grpSpLocks/>
          </p:cNvGrpSpPr>
          <p:nvPr/>
        </p:nvGrpSpPr>
        <p:grpSpPr bwMode="auto">
          <a:xfrm>
            <a:off x="4371975" y="3677811"/>
            <a:ext cx="730250" cy="877887"/>
            <a:chOff x="2112" y="1605"/>
            <a:chExt cx="490" cy="597"/>
          </a:xfrm>
        </p:grpSpPr>
        <p:grpSp>
          <p:nvGrpSpPr>
            <p:cNvPr id="71" name="Group 68"/>
            <p:cNvGrpSpPr>
              <a:grpSpLocks/>
            </p:cNvGrpSpPr>
            <p:nvPr/>
          </p:nvGrpSpPr>
          <p:grpSpPr bwMode="auto">
            <a:xfrm>
              <a:off x="2159" y="1605"/>
              <a:ext cx="443" cy="541"/>
              <a:chOff x="3216" y="1920"/>
              <a:chExt cx="480" cy="624"/>
            </a:xfrm>
          </p:grpSpPr>
          <p:sp>
            <p:nvSpPr>
              <p:cNvPr id="82" name="Rectangle 69"/>
              <p:cNvSpPr>
                <a:spLocks noChangeArrowheads="1"/>
              </p:cNvSpPr>
              <p:nvPr/>
            </p:nvSpPr>
            <p:spPr bwMode="auto">
              <a:xfrm>
                <a:off x="3216" y="1920"/>
                <a:ext cx="480" cy="624"/>
              </a:xfrm>
              <a:prstGeom prst="rect">
                <a:avLst/>
              </a:prstGeom>
              <a:solidFill>
                <a:srgbClr val="FFFFFF"/>
              </a:solidFill>
              <a:ln w="9525">
                <a:solidFill>
                  <a:srgbClr val="000000"/>
                </a:solidFill>
                <a:miter lim="800000"/>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83" name="Rectangle 70"/>
              <p:cNvSpPr>
                <a:spLocks noChangeArrowheads="1"/>
              </p:cNvSpPr>
              <p:nvPr/>
            </p:nvSpPr>
            <p:spPr bwMode="auto">
              <a:xfrm>
                <a:off x="3216" y="1920"/>
                <a:ext cx="480" cy="144"/>
              </a:xfrm>
              <a:prstGeom prst="rect">
                <a:avLst/>
              </a:prstGeom>
              <a:solidFill>
                <a:srgbClr val="C0C0C0"/>
              </a:solidFill>
              <a:ln w="9525">
                <a:solidFill>
                  <a:srgbClr val="000000"/>
                </a:solidFill>
                <a:miter lim="800000"/>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84" name="AutoShape 71"/>
              <p:cNvSpPr>
                <a:spLocks noChangeArrowheads="1"/>
              </p:cNvSpPr>
              <p:nvPr/>
            </p:nvSpPr>
            <p:spPr bwMode="auto">
              <a:xfrm>
                <a:off x="3323" y="2107"/>
                <a:ext cx="279" cy="416"/>
              </a:xfrm>
              <a:prstGeom prst="foldedCorner">
                <a:avLst>
                  <a:gd name="adj" fmla="val 50000"/>
                </a:avLst>
              </a:prstGeom>
              <a:solidFill>
                <a:srgbClr val="FF9900">
                  <a:alpha val="48000"/>
                </a:srgbClr>
              </a:solidFill>
              <a:ln w="6350">
                <a:solidFill>
                  <a:srgbClr val="CC9900"/>
                </a:solidFill>
                <a:round/>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85" name="Rectangle 72"/>
              <p:cNvSpPr>
                <a:spLocks noChangeArrowheads="1"/>
              </p:cNvSpPr>
              <p:nvPr/>
            </p:nvSpPr>
            <p:spPr bwMode="auto">
              <a:xfrm rot="16200000">
                <a:off x="3212" y="2160"/>
                <a:ext cx="427"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altLang="ja-JP" sz="1400" b="1">
                    <a:solidFill>
                      <a:srgbClr val="996600"/>
                    </a:solidFill>
                    <a:latin typeface="Meiryo UI" panose="020B0604030504040204" pitchFamily="50" charset="-128"/>
                    <a:ea typeface="Meiryo UI" panose="020B0604030504040204" pitchFamily="50" charset="-128"/>
                  </a:rPr>
                  <a:t>IHC</a:t>
                </a:r>
              </a:p>
            </p:txBody>
          </p:sp>
        </p:grpSp>
        <p:grpSp>
          <p:nvGrpSpPr>
            <p:cNvPr id="72" name="Group 73"/>
            <p:cNvGrpSpPr>
              <a:grpSpLocks/>
            </p:cNvGrpSpPr>
            <p:nvPr/>
          </p:nvGrpSpPr>
          <p:grpSpPr bwMode="auto">
            <a:xfrm>
              <a:off x="2135" y="1634"/>
              <a:ext cx="444" cy="540"/>
              <a:chOff x="3216" y="1920"/>
              <a:chExt cx="480" cy="624"/>
            </a:xfrm>
          </p:grpSpPr>
          <p:sp>
            <p:nvSpPr>
              <p:cNvPr id="78" name="Rectangle 74"/>
              <p:cNvSpPr>
                <a:spLocks noChangeArrowheads="1"/>
              </p:cNvSpPr>
              <p:nvPr/>
            </p:nvSpPr>
            <p:spPr bwMode="auto">
              <a:xfrm>
                <a:off x="3216" y="1920"/>
                <a:ext cx="480" cy="624"/>
              </a:xfrm>
              <a:prstGeom prst="rect">
                <a:avLst/>
              </a:prstGeom>
              <a:solidFill>
                <a:srgbClr val="FFFFFF"/>
              </a:solidFill>
              <a:ln w="9525">
                <a:solidFill>
                  <a:srgbClr val="000000"/>
                </a:solidFill>
                <a:miter lim="800000"/>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79" name="Rectangle 75"/>
              <p:cNvSpPr>
                <a:spLocks noChangeArrowheads="1"/>
              </p:cNvSpPr>
              <p:nvPr/>
            </p:nvSpPr>
            <p:spPr bwMode="auto">
              <a:xfrm>
                <a:off x="3216" y="1920"/>
                <a:ext cx="480" cy="144"/>
              </a:xfrm>
              <a:prstGeom prst="rect">
                <a:avLst/>
              </a:prstGeom>
              <a:solidFill>
                <a:srgbClr val="C0C0C0"/>
              </a:solidFill>
              <a:ln w="9525">
                <a:solidFill>
                  <a:srgbClr val="000000"/>
                </a:solidFill>
                <a:miter lim="800000"/>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80" name="AutoShape 76"/>
              <p:cNvSpPr>
                <a:spLocks noChangeArrowheads="1"/>
              </p:cNvSpPr>
              <p:nvPr/>
            </p:nvSpPr>
            <p:spPr bwMode="auto">
              <a:xfrm>
                <a:off x="3323" y="2107"/>
                <a:ext cx="279" cy="416"/>
              </a:xfrm>
              <a:prstGeom prst="foldedCorner">
                <a:avLst>
                  <a:gd name="adj" fmla="val 50000"/>
                </a:avLst>
              </a:prstGeom>
              <a:solidFill>
                <a:srgbClr val="FF9900">
                  <a:alpha val="48000"/>
                </a:srgbClr>
              </a:solidFill>
              <a:ln w="6350">
                <a:solidFill>
                  <a:srgbClr val="CC9900"/>
                </a:solidFill>
                <a:round/>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81" name="Rectangle 77"/>
              <p:cNvSpPr>
                <a:spLocks noChangeArrowheads="1"/>
              </p:cNvSpPr>
              <p:nvPr/>
            </p:nvSpPr>
            <p:spPr bwMode="auto">
              <a:xfrm rot="16200000">
                <a:off x="3213" y="2160"/>
                <a:ext cx="426"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altLang="ja-JP" sz="1400" b="1">
                    <a:solidFill>
                      <a:srgbClr val="996600"/>
                    </a:solidFill>
                    <a:latin typeface="Meiryo UI" panose="020B0604030504040204" pitchFamily="50" charset="-128"/>
                    <a:ea typeface="Meiryo UI" panose="020B0604030504040204" pitchFamily="50" charset="-128"/>
                  </a:rPr>
                  <a:t>IHC</a:t>
                </a:r>
              </a:p>
            </p:txBody>
          </p:sp>
        </p:grpSp>
        <p:grpSp>
          <p:nvGrpSpPr>
            <p:cNvPr id="73" name="Group 78"/>
            <p:cNvGrpSpPr>
              <a:grpSpLocks/>
            </p:cNvGrpSpPr>
            <p:nvPr/>
          </p:nvGrpSpPr>
          <p:grpSpPr bwMode="auto">
            <a:xfrm>
              <a:off x="2112" y="1661"/>
              <a:ext cx="443" cy="541"/>
              <a:chOff x="3216" y="1920"/>
              <a:chExt cx="480" cy="624"/>
            </a:xfrm>
          </p:grpSpPr>
          <p:sp>
            <p:nvSpPr>
              <p:cNvPr id="74" name="Rectangle 79"/>
              <p:cNvSpPr>
                <a:spLocks noChangeArrowheads="1"/>
              </p:cNvSpPr>
              <p:nvPr/>
            </p:nvSpPr>
            <p:spPr bwMode="auto">
              <a:xfrm>
                <a:off x="3216" y="1920"/>
                <a:ext cx="480" cy="624"/>
              </a:xfrm>
              <a:prstGeom prst="rect">
                <a:avLst/>
              </a:prstGeom>
              <a:solidFill>
                <a:srgbClr val="FFFFFF"/>
              </a:solidFill>
              <a:ln w="9525">
                <a:solidFill>
                  <a:srgbClr val="000000"/>
                </a:solidFill>
                <a:miter lim="800000"/>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75" name="Rectangle 80"/>
              <p:cNvSpPr>
                <a:spLocks noChangeArrowheads="1"/>
              </p:cNvSpPr>
              <p:nvPr/>
            </p:nvSpPr>
            <p:spPr bwMode="auto">
              <a:xfrm>
                <a:off x="3216" y="1920"/>
                <a:ext cx="480" cy="144"/>
              </a:xfrm>
              <a:prstGeom prst="rect">
                <a:avLst/>
              </a:prstGeom>
              <a:solidFill>
                <a:srgbClr val="C0C0C0"/>
              </a:solidFill>
              <a:ln w="9525">
                <a:solidFill>
                  <a:srgbClr val="000000"/>
                </a:solidFill>
                <a:miter lim="800000"/>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76" name="AutoShape 81"/>
              <p:cNvSpPr>
                <a:spLocks noChangeArrowheads="1"/>
              </p:cNvSpPr>
              <p:nvPr/>
            </p:nvSpPr>
            <p:spPr bwMode="auto">
              <a:xfrm>
                <a:off x="3323" y="2107"/>
                <a:ext cx="279" cy="416"/>
              </a:xfrm>
              <a:prstGeom prst="foldedCorner">
                <a:avLst>
                  <a:gd name="adj" fmla="val 50000"/>
                </a:avLst>
              </a:prstGeom>
              <a:solidFill>
                <a:srgbClr val="6666FF">
                  <a:alpha val="48000"/>
                </a:srgbClr>
              </a:solidFill>
              <a:ln w="6350">
                <a:solidFill>
                  <a:srgbClr val="6666FF"/>
                </a:solidFill>
                <a:round/>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77" name="Rectangle 82"/>
              <p:cNvSpPr>
                <a:spLocks noChangeArrowheads="1"/>
              </p:cNvSpPr>
              <p:nvPr/>
            </p:nvSpPr>
            <p:spPr bwMode="auto">
              <a:xfrm rot="16200000">
                <a:off x="3212" y="2160"/>
                <a:ext cx="427"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altLang="ja-JP" sz="1400" b="1">
                    <a:solidFill>
                      <a:schemeClr val="bg1"/>
                    </a:solidFill>
                    <a:latin typeface="Meiryo UI" panose="020B0604030504040204" pitchFamily="50" charset="-128"/>
                    <a:ea typeface="Meiryo UI" panose="020B0604030504040204" pitchFamily="50" charset="-128"/>
                  </a:rPr>
                  <a:t>ISH</a:t>
                </a:r>
              </a:p>
            </p:txBody>
          </p:sp>
        </p:grpSp>
      </p:grpSp>
      <p:grpSp>
        <p:nvGrpSpPr>
          <p:cNvPr id="86" name="Group 83"/>
          <p:cNvGrpSpPr>
            <a:grpSpLocks/>
          </p:cNvGrpSpPr>
          <p:nvPr/>
        </p:nvGrpSpPr>
        <p:grpSpPr bwMode="auto">
          <a:xfrm>
            <a:off x="5216525" y="4735086"/>
            <a:ext cx="730250" cy="889000"/>
            <a:chOff x="2756" y="1604"/>
            <a:chExt cx="490" cy="604"/>
          </a:xfrm>
        </p:grpSpPr>
        <p:grpSp>
          <p:nvGrpSpPr>
            <p:cNvPr id="87" name="Group 84"/>
            <p:cNvGrpSpPr>
              <a:grpSpLocks/>
            </p:cNvGrpSpPr>
            <p:nvPr/>
          </p:nvGrpSpPr>
          <p:grpSpPr bwMode="auto">
            <a:xfrm>
              <a:off x="2803" y="1604"/>
              <a:ext cx="443" cy="541"/>
              <a:chOff x="1776" y="1920"/>
              <a:chExt cx="480" cy="624"/>
            </a:xfrm>
          </p:grpSpPr>
          <p:sp>
            <p:nvSpPr>
              <p:cNvPr id="98" name="Rectangle 85"/>
              <p:cNvSpPr>
                <a:spLocks noChangeArrowheads="1"/>
              </p:cNvSpPr>
              <p:nvPr/>
            </p:nvSpPr>
            <p:spPr bwMode="auto">
              <a:xfrm>
                <a:off x="1776" y="1920"/>
                <a:ext cx="480" cy="624"/>
              </a:xfrm>
              <a:prstGeom prst="rect">
                <a:avLst/>
              </a:prstGeom>
              <a:solidFill>
                <a:srgbClr val="FFFFFF"/>
              </a:solidFill>
              <a:ln w="9525">
                <a:solidFill>
                  <a:srgbClr val="000000"/>
                </a:solidFill>
                <a:miter lim="800000"/>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99" name="Rectangle 86"/>
              <p:cNvSpPr>
                <a:spLocks noChangeArrowheads="1"/>
              </p:cNvSpPr>
              <p:nvPr/>
            </p:nvSpPr>
            <p:spPr bwMode="auto">
              <a:xfrm>
                <a:off x="1776" y="1920"/>
                <a:ext cx="480" cy="144"/>
              </a:xfrm>
              <a:prstGeom prst="rect">
                <a:avLst/>
              </a:prstGeom>
              <a:solidFill>
                <a:srgbClr val="C0C0C0"/>
              </a:solidFill>
              <a:ln w="9525">
                <a:solidFill>
                  <a:srgbClr val="000000"/>
                </a:solidFill>
                <a:miter lim="800000"/>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100" name="AutoShape 87"/>
              <p:cNvSpPr>
                <a:spLocks noChangeArrowheads="1"/>
              </p:cNvSpPr>
              <p:nvPr/>
            </p:nvSpPr>
            <p:spPr bwMode="auto">
              <a:xfrm>
                <a:off x="1883" y="2107"/>
                <a:ext cx="279" cy="416"/>
              </a:xfrm>
              <a:prstGeom prst="foldedCorner">
                <a:avLst>
                  <a:gd name="adj" fmla="val 50000"/>
                </a:avLst>
              </a:prstGeom>
              <a:solidFill>
                <a:srgbClr val="6600CC"/>
              </a:solidFill>
              <a:ln w="6350">
                <a:solidFill>
                  <a:srgbClr val="969696"/>
                </a:solidFill>
                <a:round/>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101" name="Rectangle 88"/>
              <p:cNvSpPr>
                <a:spLocks noChangeArrowheads="1"/>
              </p:cNvSpPr>
              <p:nvPr/>
            </p:nvSpPr>
            <p:spPr bwMode="auto">
              <a:xfrm rot="16200000">
                <a:off x="1863" y="2109"/>
                <a:ext cx="376" cy="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altLang="ja-JP" sz="1400" b="1">
                    <a:solidFill>
                      <a:schemeClr val="bg1"/>
                    </a:solidFill>
                    <a:latin typeface="Meiryo UI" panose="020B0604030504040204" pitchFamily="50" charset="-128"/>
                    <a:ea typeface="Meiryo UI" panose="020B0604030504040204" pitchFamily="50" charset="-128"/>
                  </a:rPr>
                  <a:t>Nissl</a:t>
                </a:r>
              </a:p>
            </p:txBody>
          </p:sp>
        </p:grpSp>
        <p:grpSp>
          <p:nvGrpSpPr>
            <p:cNvPr id="88" name="Group 89"/>
            <p:cNvGrpSpPr>
              <a:grpSpLocks/>
            </p:cNvGrpSpPr>
            <p:nvPr/>
          </p:nvGrpSpPr>
          <p:grpSpPr bwMode="auto">
            <a:xfrm>
              <a:off x="2779" y="1633"/>
              <a:ext cx="444" cy="540"/>
              <a:chOff x="1776" y="1920"/>
              <a:chExt cx="480" cy="624"/>
            </a:xfrm>
          </p:grpSpPr>
          <p:sp>
            <p:nvSpPr>
              <p:cNvPr id="94" name="Rectangle 90"/>
              <p:cNvSpPr>
                <a:spLocks noChangeArrowheads="1"/>
              </p:cNvSpPr>
              <p:nvPr/>
            </p:nvSpPr>
            <p:spPr bwMode="auto">
              <a:xfrm>
                <a:off x="1776" y="1920"/>
                <a:ext cx="480" cy="624"/>
              </a:xfrm>
              <a:prstGeom prst="rect">
                <a:avLst/>
              </a:prstGeom>
              <a:solidFill>
                <a:srgbClr val="FFFFFF"/>
              </a:solidFill>
              <a:ln w="9525">
                <a:solidFill>
                  <a:srgbClr val="000000"/>
                </a:solidFill>
                <a:miter lim="800000"/>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95" name="Rectangle 91"/>
              <p:cNvSpPr>
                <a:spLocks noChangeArrowheads="1"/>
              </p:cNvSpPr>
              <p:nvPr/>
            </p:nvSpPr>
            <p:spPr bwMode="auto">
              <a:xfrm>
                <a:off x="1776" y="1920"/>
                <a:ext cx="480" cy="144"/>
              </a:xfrm>
              <a:prstGeom prst="rect">
                <a:avLst/>
              </a:prstGeom>
              <a:solidFill>
                <a:srgbClr val="C0C0C0"/>
              </a:solidFill>
              <a:ln w="9525">
                <a:solidFill>
                  <a:srgbClr val="000000"/>
                </a:solidFill>
                <a:miter lim="800000"/>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96" name="AutoShape 92"/>
              <p:cNvSpPr>
                <a:spLocks noChangeArrowheads="1"/>
              </p:cNvSpPr>
              <p:nvPr/>
            </p:nvSpPr>
            <p:spPr bwMode="auto">
              <a:xfrm>
                <a:off x="1883" y="2107"/>
                <a:ext cx="279" cy="416"/>
              </a:xfrm>
              <a:prstGeom prst="foldedCorner">
                <a:avLst>
                  <a:gd name="adj" fmla="val 50000"/>
                </a:avLst>
              </a:prstGeom>
              <a:solidFill>
                <a:srgbClr val="6600CC"/>
              </a:solidFill>
              <a:ln w="6350">
                <a:solidFill>
                  <a:srgbClr val="969696"/>
                </a:solidFill>
                <a:round/>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97" name="Rectangle 93"/>
              <p:cNvSpPr>
                <a:spLocks noChangeArrowheads="1"/>
              </p:cNvSpPr>
              <p:nvPr/>
            </p:nvSpPr>
            <p:spPr bwMode="auto">
              <a:xfrm rot="16200000">
                <a:off x="1863" y="2111"/>
                <a:ext cx="376"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altLang="ja-JP" sz="1400" b="1">
                    <a:solidFill>
                      <a:schemeClr val="bg1"/>
                    </a:solidFill>
                    <a:latin typeface="Meiryo UI" panose="020B0604030504040204" pitchFamily="50" charset="-128"/>
                    <a:ea typeface="Meiryo UI" panose="020B0604030504040204" pitchFamily="50" charset="-128"/>
                  </a:rPr>
                  <a:t>Nissl</a:t>
                </a:r>
              </a:p>
            </p:txBody>
          </p:sp>
        </p:grpSp>
        <p:grpSp>
          <p:nvGrpSpPr>
            <p:cNvPr id="89" name="Group 94"/>
            <p:cNvGrpSpPr>
              <a:grpSpLocks/>
            </p:cNvGrpSpPr>
            <p:nvPr/>
          </p:nvGrpSpPr>
          <p:grpSpPr bwMode="auto">
            <a:xfrm>
              <a:off x="2756" y="1667"/>
              <a:ext cx="443" cy="541"/>
              <a:chOff x="1776" y="1920"/>
              <a:chExt cx="480" cy="624"/>
            </a:xfrm>
          </p:grpSpPr>
          <p:sp>
            <p:nvSpPr>
              <p:cNvPr id="90" name="Rectangle 95"/>
              <p:cNvSpPr>
                <a:spLocks noChangeArrowheads="1"/>
              </p:cNvSpPr>
              <p:nvPr/>
            </p:nvSpPr>
            <p:spPr bwMode="auto">
              <a:xfrm>
                <a:off x="1776" y="1920"/>
                <a:ext cx="480" cy="624"/>
              </a:xfrm>
              <a:prstGeom prst="rect">
                <a:avLst/>
              </a:prstGeom>
              <a:solidFill>
                <a:srgbClr val="FFFFFF"/>
              </a:solidFill>
              <a:ln w="9525">
                <a:solidFill>
                  <a:srgbClr val="000000"/>
                </a:solidFill>
                <a:miter lim="800000"/>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91" name="Rectangle 96"/>
              <p:cNvSpPr>
                <a:spLocks noChangeArrowheads="1"/>
              </p:cNvSpPr>
              <p:nvPr/>
            </p:nvSpPr>
            <p:spPr bwMode="auto">
              <a:xfrm>
                <a:off x="1776" y="1920"/>
                <a:ext cx="480" cy="144"/>
              </a:xfrm>
              <a:prstGeom prst="rect">
                <a:avLst/>
              </a:prstGeom>
              <a:solidFill>
                <a:srgbClr val="C0C0C0"/>
              </a:solidFill>
              <a:ln w="9525">
                <a:solidFill>
                  <a:srgbClr val="000000"/>
                </a:solidFill>
                <a:miter lim="800000"/>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92" name="AutoShape 97"/>
              <p:cNvSpPr>
                <a:spLocks noChangeArrowheads="1"/>
              </p:cNvSpPr>
              <p:nvPr/>
            </p:nvSpPr>
            <p:spPr bwMode="auto">
              <a:xfrm>
                <a:off x="1883" y="2107"/>
                <a:ext cx="279" cy="416"/>
              </a:xfrm>
              <a:prstGeom prst="foldedCorner">
                <a:avLst>
                  <a:gd name="adj" fmla="val 50000"/>
                </a:avLst>
              </a:prstGeom>
              <a:solidFill>
                <a:srgbClr val="6600CC"/>
              </a:solidFill>
              <a:ln w="6350">
                <a:solidFill>
                  <a:srgbClr val="969696"/>
                </a:solidFill>
                <a:round/>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93" name="Rectangle 98"/>
              <p:cNvSpPr>
                <a:spLocks noChangeArrowheads="1"/>
              </p:cNvSpPr>
              <p:nvPr/>
            </p:nvSpPr>
            <p:spPr bwMode="auto">
              <a:xfrm rot="16200000">
                <a:off x="1784" y="2207"/>
                <a:ext cx="378" cy="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altLang="ja-JP" sz="1050">
                    <a:solidFill>
                      <a:schemeClr val="bg1"/>
                    </a:solidFill>
                    <a:latin typeface="Meiryo UI" panose="020B0604030504040204" pitchFamily="50" charset="-128"/>
                    <a:ea typeface="Meiryo UI" panose="020B0604030504040204" pitchFamily="50" charset="-128"/>
                  </a:rPr>
                  <a:t>Nissl</a:t>
                </a:r>
              </a:p>
            </p:txBody>
          </p:sp>
        </p:grpSp>
      </p:grpSp>
      <p:grpSp>
        <p:nvGrpSpPr>
          <p:cNvPr id="102" name="Group 99"/>
          <p:cNvGrpSpPr>
            <a:grpSpLocks/>
          </p:cNvGrpSpPr>
          <p:nvPr/>
        </p:nvGrpSpPr>
        <p:grpSpPr bwMode="auto">
          <a:xfrm>
            <a:off x="6080130" y="4733498"/>
            <a:ext cx="723999" cy="890588"/>
            <a:chOff x="3356" y="1603"/>
            <a:chExt cx="486" cy="605"/>
          </a:xfrm>
        </p:grpSpPr>
        <p:grpSp>
          <p:nvGrpSpPr>
            <p:cNvPr id="103" name="Group 100"/>
            <p:cNvGrpSpPr>
              <a:grpSpLocks/>
            </p:cNvGrpSpPr>
            <p:nvPr/>
          </p:nvGrpSpPr>
          <p:grpSpPr bwMode="auto">
            <a:xfrm>
              <a:off x="3398" y="1603"/>
              <a:ext cx="444" cy="541"/>
              <a:chOff x="2544" y="1920"/>
              <a:chExt cx="480" cy="624"/>
            </a:xfrm>
          </p:grpSpPr>
          <p:sp>
            <p:nvSpPr>
              <p:cNvPr id="113" name="Rectangle 101"/>
              <p:cNvSpPr>
                <a:spLocks noChangeArrowheads="1"/>
              </p:cNvSpPr>
              <p:nvPr/>
            </p:nvSpPr>
            <p:spPr bwMode="auto">
              <a:xfrm>
                <a:off x="2544" y="1920"/>
                <a:ext cx="480" cy="624"/>
              </a:xfrm>
              <a:prstGeom prst="rect">
                <a:avLst/>
              </a:prstGeom>
              <a:solidFill>
                <a:srgbClr val="FFFFFF"/>
              </a:solidFill>
              <a:ln w="9525">
                <a:solidFill>
                  <a:srgbClr val="000000"/>
                </a:solidFill>
                <a:miter lim="800000"/>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114" name="Rectangle 102"/>
              <p:cNvSpPr>
                <a:spLocks noChangeArrowheads="1"/>
              </p:cNvSpPr>
              <p:nvPr/>
            </p:nvSpPr>
            <p:spPr bwMode="auto">
              <a:xfrm>
                <a:off x="2544" y="1920"/>
                <a:ext cx="480" cy="144"/>
              </a:xfrm>
              <a:prstGeom prst="rect">
                <a:avLst/>
              </a:prstGeom>
              <a:solidFill>
                <a:srgbClr val="C0C0C0"/>
              </a:solidFill>
              <a:ln w="9525">
                <a:solidFill>
                  <a:srgbClr val="000000"/>
                </a:solidFill>
                <a:miter lim="800000"/>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115" name="AutoShape 103"/>
              <p:cNvSpPr>
                <a:spLocks noChangeArrowheads="1"/>
              </p:cNvSpPr>
              <p:nvPr/>
            </p:nvSpPr>
            <p:spPr bwMode="auto">
              <a:xfrm>
                <a:off x="2651" y="2107"/>
                <a:ext cx="279" cy="416"/>
              </a:xfrm>
              <a:prstGeom prst="foldedCorner">
                <a:avLst>
                  <a:gd name="adj" fmla="val 50000"/>
                </a:avLst>
              </a:prstGeom>
              <a:solidFill>
                <a:srgbClr val="4D4D4D"/>
              </a:solidFill>
              <a:ln w="6350">
                <a:solidFill>
                  <a:srgbClr val="CC9900"/>
                </a:solidFill>
                <a:round/>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116" name="Rectangle 104"/>
              <p:cNvSpPr>
                <a:spLocks noChangeArrowheads="1"/>
              </p:cNvSpPr>
              <p:nvPr/>
            </p:nvSpPr>
            <p:spPr bwMode="auto">
              <a:xfrm rot="16200000">
                <a:off x="2604" y="2083"/>
                <a:ext cx="428"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altLang="ja-JP" sz="1400" b="1">
                    <a:solidFill>
                      <a:schemeClr val="bg1"/>
                    </a:solidFill>
                    <a:latin typeface="Meiryo UI" panose="020B0604030504040204" pitchFamily="50" charset="-128"/>
                    <a:ea typeface="Meiryo UI" panose="020B0604030504040204" pitchFamily="50" charset="-128"/>
                  </a:rPr>
                  <a:t>Myelin</a:t>
                </a:r>
              </a:p>
            </p:txBody>
          </p:sp>
        </p:grpSp>
        <p:grpSp>
          <p:nvGrpSpPr>
            <p:cNvPr id="104" name="Group 105"/>
            <p:cNvGrpSpPr>
              <a:grpSpLocks/>
            </p:cNvGrpSpPr>
            <p:nvPr/>
          </p:nvGrpSpPr>
          <p:grpSpPr bwMode="auto">
            <a:xfrm>
              <a:off x="3376" y="1635"/>
              <a:ext cx="443" cy="541"/>
              <a:chOff x="2544" y="1920"/>
              <a:chExt cx="480" cy="624"/>
            </a:xfrm>
          </p:grpSpPr>
          <p:sp>
            <p:nvSpPr>
              <p:cNvPr id="109" name="Rectangle 106"/>
              <p:cNvSpPr>
                <a:spLocks noChangeArrowheads="1"/>
              </p:cNvSpPr>
              <p:nvPr/>
            </p:nvSpPr>
            <p:spPr bwMode="auto">
              <a:xfrm>
                <a:off x="2544" y="1920"/>
                <a:ext cx="480" cy="624"/>
              </a:xfrm>
              <a:prstGeom prst="rect">
                <a:avLst/>
              </a:prstGeom>
              <a:solidFill>
                <a:srgbClr val="FFFFFF"/>
              </a:solidFill>
              <a:ln w="9525">
                <a:solidFill>
                  <a:srgbClr val="000000"/>
                </a:solidFill>
                <a:miter lim="800000"/>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110" name="Rectangle 107"/>
              <p:cNvSpPr>
                <a:spLocks noChangeArrowheads="1"/>
              </p:cNvSpPr>
              <p:nvPr/>
            </p:nvSpPr>
            <p:spPr bwMode="auto">
              <a:xfrm>
                <a:off x="2544" y="1920"/>
                <a:ext cx="480" cy="144"/>
              </a:xfrm>
              <a:prstGeom prst="rect">
                <a:avLst/>
              </a:prstGeom>
              <a:solidFill>
                <a:srgbClr val="C0C0C0"/>
              </a:solidFill>
              <a:ln w="9525">
                <a:solidFill>
                  <a:srgbClr val="000000"/>
                </a:solidFill>
                <a:miter lim="800000"/>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111" name="AutoShape 108"/>
              <p:cNvSpPr>
                <a:spLocks noChangeArrowheads="1"/>
              </p:cNvSpPr>
              <p:nvPr/>
            </p:nvSpPr>
            <p:spPr bwMode="auto">
              <a:xfrm>
                <a:off x="2651" y="2107"/>
                <a:ext cx="279" cy="416"/>
              </a:xfrm>
              <a:prstGeom prst="foldedCorner">
                <a:avLst>
                  <a:gd name="adj" fmla="val 50000"/>
                </a:avLst>
              </a:prstGeom>
              <a:solidFill>
                <a:srgbClr val="4D4D4D"/>
              </a:solidFill>
              <a:ln w="6350">
                <a:solidFill>
                  <a:srgbClr val="CC9900"/>
                </a:solidFill>
                <a:round/>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112" name="Rectangle 109"/>
              <p:cNvSpPr>
                <a:spLocks noChangeArrowheads="1"/>
              </p:cNvSpPr>
              <p:nvPr/>
            </p:nvSpPr>
            <p:spPr bwMode="auto">
              <a:xfrm rot="16200000">
                <a:off x="2606" y="2081"/>
                <a:ext cx="427" cy="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altLang="ja-JP" sz="1400" b="1">
                    <a:solidFill>
                      <a:schemeClr val="bg1"/>
                    </a:solidFill>
                    <a:latin typeface="Meiryo UI" panose="020B0604030504040204" pitchFamily="50" charset="-128"/>
                    <a:ea typeface="Meiryo UI" panose="020B0604030504040204" pitchFamily="50" charset="-128"/>
                  </a:rPr>
                  <a:t>Myelin</a:t>
                </a:r>
              </a:p>
            </p:txBody>
          </p:sp>
        </p:grpSp>
        <p:sp>
          <p:nvSpPr>
            <p:cNvPr id="105" name="Rectangle 110"/>
            <p:cNvSpPr>
              <a:spLocks noChangeArrowheads="1"/>
            </p:cNvSpPr>
            <p:nvPr/>
          </p:nvSpPr>
          <p:spPr bwMode="auto">
            <a:xfrm>
              <a:off x="3356" y="1667"/>
              <a:ext cx="444" cy="541"/>
            </a:xfrm>
            <a:prstGeom prst="rect">
              <a:avLst/>
            </a:prstGeom>
            <a:solidFill>
              <a:srgbClr val="FFFFFF"/>
            </a:solidFill>
            <a:ln w="9525">
              <a:solidFill>
                <a:srgbClr val="000000"/>
              </a:solidFill>
              <a:miter lim="800000"/>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106" name="Rectangle 111"/>
            <p:cNvSpPr>
              <a:spLocks noChangeArrowheads="1"/>
            </p:cNvSpPr>
            <p:nvPr/>
          </p:nvSpPr>
          <p:spPr bwMode="auto">
            <a:xfrm>
              <a:off x="3356" y="1667"/>
              <a:ext cx="444" cy="125"/>
            </a:xfrm>
            <a:prstGeom prst="rect">
              <a:avLst/>
            </a:prstGeom>
            <a:solidFill>
              <a:srgbClr val="C0C0C0"/>
            </a:solidFill>
            <a:ln w="9525">
              <a:solidFill>
                <a:srgbClr val="000000"/>
              </a:solidFill>
              <a:miter lim="800000"/>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107" name="AutoShape 112"/>
            <p:cNvSpPr>
              <a:spLocks noChangeArrowheads="1"/>
            </p:cNvSpPr>
            <p:nvPr/>
          </p:nvSpPr>
          <p:spPr bwMode="auto">
            <a:xfrm>
              <a:off x="3455" y="1829"/>
              <a:ext cx="259" cy="361"/>
            </a:xfrm>
            <a:prstGeom prst="foldedCorner">
              <a:avLst>
                <a:gd name="adj" fmla="val 50000"/>
              </a:avLst>
            </a:prstGeom>
            <a:solidFill>
              <a:srgbClr val="4D4D4D"/>
            </a:solidFill>
            <a:ln w="6350">
              <a:solidFill>
                <a:srgbClr val="CC9900"/>
              </a:solidFill>
              <a:round/>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108" name="Rectangle 113"/>
            <p:cNvSpPr>
              <a:spLocks noChangeArrowheads="1"/>
            </p:cNvSpPr>
            <p:nvPr/>
          </p:nvSpPr>
          <p:spPr bwMode="auto">
            <a:xfrm rot="16200000">
              <a:off x="3331" y="1906"/>
              <a:ext cx="418"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altLang="ja-JP" sz="1050">
                  <a:solidFill>
                    <a:schemeClr val="bg1"/>
                  </a:solidFill>
                  <a:latin typeface="Meiryo UI" panose="020B0604030504040204" pitchFamily="50" charset="-128"/>
                  <a:ea typeface="Meiryo UI" panose="020B0604030504040204" pitchFamily="50" charset="-128"/>
                </a:rPr>
                <a:t>Myelin</a:t>
              </a:r>
            </a:p>
          </p:txBody>
        </p:sp>
      </p:grpSp>
      <p:grpSp>
        <p:nvGrpSpPr>
          <p:cNvPr id="117" name="Group 114"/>
          <p:cNvGrpSpPr>
            <a:grpSpLocks/>
          </p:cNvGrpSpPr>
          <p:nvPr/>
        </p:nvGrpSpPr>
        <p:grpSpPr bwMode="auto">
          <a:xfrm>
            <a:off x="6943725" y="4735086"/>
            <a:ext cx="720725" cy="889000"/>
            <a:chOff x="3954" y="1604"/>
            <a:chExt cx="483" cy="604"/>
          </a:xfrm>
        </p:grpSpPr>
        <p:grpSp>
          <p:nvGrpSpPr>
            <p:cNvPr id="118" name="Group 115"/>
            <p:cNvGrpSpPr>
              <a:grpSpLocks/>
            </p:cNvGrpSpPr>
            <p:nvPr/>
          </p:nvGrpSpPr>
          <p:grpSpPr bwMode="auto">
            <a:xfrm>
              <a:off x="3994" y="1604"/>
              <a:ext cx="443" cy="541"/>
              <a:chOff x="3216" y="1920"/>
              <a:chExt cx="480" cy="624"/>
            </a:xfrm>
          </p:grpSpPr>
          <p:sp>
            <p:nvSpPr>
              <p:cNvPr id="129" name="Rectangle 116"/>
              <p:cNvSpPr>
                <a:spLocks noChangeArrowheads="1"/>
              </p:cNvSpPr>
              <p:nvPr/>
            </p:nvSpPr>
            <p:spPr bwMode="auto">
              <a:xfrm>
                <a:off x="3216" y="1920"/>
                <a:ext cx="480" cy="624"/>
              </a:xfrm>
              <a:prstGeom prst="rect">
                <a:avLst/>
              </a:prstGeom>
              <a:solidFill>
                <a:srgbClr val="FFFFFF"/>
              </a:solidFill>
              <a:ln w="9525">
                <a:solidFill>
                  <a:srgbClr val="000000"/>
                </a:solidFill>
                <a:miter lim="800000"/>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130" name="Rectangle 117"/>
              <p:cNvSpPr>
                <a:spLocks noChangeArrowheads="1"/>
              </p:cNvSpPr>
              <p:nvPr/>
            </p:nvSpPr>
            <p:spPr bwMode="auto">
              <a:xfrm>
                <a:off x="3216" y="1920"/>
                <a:ext cx="480" cy="144"/>
              </a:xfrm>
              <a:prstGeom prst="rect">
                <a:avLst/>
              </a:prstGeom>
              <a:solidFill>
                <a:srgbClr val="C0C0C0"/>
              </a:solidFill>
              <a:ln w="9525">
                <a:solidFill>
                  <a:srgbClr val="000000"/>
                </a:solidFill>
                <a:miter lim="800000"/>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131" name="AutoShape 118"/>
              <p:cNvSpPr>
                <a:spLocks noChangeArrowheads="1"/>
              </p:cNvSpPr>
              <p:nvPr/>
            </p:nvSpPr>
            <p:spPr bwMode="auto">
              <a:xfrm>
                <a:off x="3323" y="2107"/>
                <a:ext cx="279" cy="416"/>
              </a:xfrm>
              <a:prstGeom prst="foldedCorner">
                <a:avLst>
                  <a:gd name="adj" fmla="val 50000"/>
                </a:avLst>
              </a:prstGeom>
              <a:solidFill>
                <a:srgbClr val="FF9900">
                  <a:alpha val="48000"/>
                </a:srgbClr>
              </a:solidFill>
              <a:ln w="6350">
                <a:solidFill>
                  <a:srgbClr val="CC9900"/>
                </a:solidFill>
                <a:round/>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132" name="Rectangle 119"/>
              <p:cNvSpPr>
                <a:spLocks noChangeArrowheads="1"/>
              </p:cNvSpPr>
              <p:nvPr/>
            </p:nvSpPr>
            <p:spPr bwMode="auto">
              <a:xfrm rot="16200000">
                <a:off x="3212" y="2162"/>
                <a:ext cx="428"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altLang="ja-JP" sz="1400" b="1">
                    <a:solidFill>
                      <a:srgbClr val="996600"/>
                    </a:solidFill>
                    <a:latin typeface="Meiryo UI" panose="020B0604030504040204" pitchFamily="50" charset="-128"/>
                    <a:ea typeface="Meiryo UI" panose="020B0604030504040204" pitchFamily="50" charset="-128"/>
                  </a:rPr>
                  <a:t>IHC</a:t>
                </a:r>
              </a:p>
            </p:txBody>
          </p:sp>
        </p:grpSp>
        <p:grpSp>
          <p:nvGrpSpPr>
            <p:cNvPr id="119" name="Group 120"/>
            <p:cNvGrpSpPr>
              <a:grpSpLocks/>
            </p:cNvGrpSpPr>
            <p:nvPr/>
          </p:nvGrpSpPr>
          <p:grpSpPr bwMode="auto">
            <a:xfrm>
              <a:off x="3970" y="1633"/>
              <a:ext cx="444" cy="540"/>
              <a:chOff x="3216" y="1920"/>
              <a:chExt cx="480" cy="624"/>
            </a:xfrm>
          </p:grpSpPr>
          <p:sp>
            <p:nvSpPr>
              <p:cNvPr id="125" name="Rectangle 121"/>
              <p:cNvSpPr>
                <a:spLocks noChangeArrowheads="1"/>
              </p:cNvSpPr>
              <p:nvPr/>
            </p:nvSpPr>
            <p:spPr bwMode="auto">
              <a:xfrm>
                <a:off x="3216" y="1920"/>
                <a:ext cx="480" cy="624"/>
              </a:xfrm>
              <a:prstGeom prst="rect">
                <a:avLst/>
              </a:prstGeom>
              <a:solidFill>
                <a:srgbClr val="FFFFFF"/>
              </a:solidFill>
              <a:ln w="9525">
                <a:solidFill>
                  <a:srgbClr val="000000"/>
                </a:solidFill>
                <a:miter lim="800000"/>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126" name="Rectangle 122"/>
              <p:cNvSpPr>
                <a:spLocks noChangeArrowheads="1"/>
              </p:cNvSpPr>
              <p:nvPr/>
            </p:nvSpPr>
            <p:spPr bwMode="auto">
              <a:xfrm>
                <a:off x="3216" y="1920"/>
                <a:ext cx="480" cy="144"/>
              </a:xfrm>
              <a:prstGeom prst="rect">
                <a:avLst/>
              </a:prstGeom>
              <a:solidFill>
                <a:srgbClr val="C0C0C0"/>
              </a:solidFill>
              <a:ln w="9525">
                <a:solidFill>
                  <a:srgbClr val="000000"/>
                </a:solidFill>
                <a:miter lim="800000"/>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127" name="AutoShape 123"/>
              <p:cNvSpPr>
                <a:spLocks noChangeArrowheads="1"/>
              </p:cNvSpPr>
              <p:nvPr/>
            </p:nvSpPr>
            <p:spPr bwMode="auto">
              <a:xfrm>
                <a:off x="3323" y="2107"/>
                <a:ext cx="279" cy="416"/>
              </a:xfrm>
              <a:prstGeom prst="foldedCorner">
                <a:avLst>
                  <a:gd name="adj" fmla="val 50000"/>
                </a:avLst>
              </a:prstGeom>
              <a:solidFill>
                <a:srgbClr val="FF9900">
                  <a:alpha val="48000"/>
                </a:srgbClr>
              </a:solidFill>
              <a:ln w="6350">
                <a:solidFill>
                  <a:srgbClr val="CC9900"/>
                </a:solidFill>
                <a:round/>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128" name="Rectangle 124"/>
              <p:cNvSpPr>
                <a:spLocks noChangeArrowheads="1"/>
              </p:cNvSpPr>
              <p:nvPr/>
            </p:nvSpPr>
            <p:spPr bwMode="auto">
              <a:xfrm rot="16200000">
                <a:off x="3211" y="2161"/>
                <a:ext cx="427"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altLang="ja-JP" sz="1400" b="1">
                    <a:solidFill>
                      <a:srgbClr val="996600"/>
                    </a:solidFill>
                    <a:latin typeface="Meiryo UI" panose="020B0604030504040204" pitchFamily="50" charset="-128"/>
                    <a:ea typeface="Meiryo UI" panose="020B0604030504040204" pitchFamily="50" charset="-128"/>
                  </a:rPr>
                  <a:t>IHC</a:t>
                </a:r>
              </a:p>
            </p:txBody>
          </p:sp>
        </p:grpSp>
        <p:grpSp>
          <p:nvGrpSpPr>
            <p:cNvPr id="120" name="Group 125"/>
            <p:cNvGrpSpPr>
              <a:grpSpLocks/>
            </p:cNvGrpSpPr>
            <p:nvPr/>
          </p:nvGrpSpPr>
          <p:grpSpPr bwMode="auto">
            <a:xfrm>
              <a:off x="3954" y="1667"/>
              <a:ext cx="443" cy="541"/>
              <a:chOff x="3216" y="1920"/>
              <a:chExt cx="480" cy="624"/>
            </a:xfrm>
          </p:grpSpPr>
          <p:sp>
            <p:nvSpPr>
              <p:cNvPr id="121" name="Rectangle 126"/>
              <p:cNvSpPr>
                <a:spLocks noChangeArrowheads="1"/>
              </p:cNvSpPr>
              <p:nvPr/>
            </p:nvSpPr>
            <p:spPr bwMode="auto">
              <a:xfrm>
                <a:off x="3216" y="1920"/>
                <a:ext cx="480" cy="624"/>
              </a:xfrm>
              <a:prstGeom prst="rect">
                <a:avLst/>
              </a:prstGeom>
              <a:solidFill>
                <a:srgbClr val="FFFFFF"/>
              </a:solidFill>
              <a:ln w="9525">
                <a:solidFill>
                  <a:srgbClr val="000000"/>
                </a:solidFill>
                <a:miter lim="800000"/>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122" name="Rectangle 127"/>
              <p:cNvSpPr>
                <a:spLocks noChangeArrowheads="1"/>
              </p:cNvSpPr>
              <p:nvPr/>
            </p:nvSpPr>
            <p:spPr bwMode="auto">
              <a:xfrm>
                <a:off x="3216" y="1920"/>
                <a:ext cx="480" cy="144"/>
              </a:xfrm>
              <a:prstGeom prst="rect">
                <a:avLst/>
              </a:prstGeom>
              <a:solidFill>
                <a:srgbClr val="C0C0C0"/>
              </a:solidFill>
              <a:ln w="9525">
                <a:solidFill>
                  <a:srgbClr val="000000"/>
                </a:solidFill>
                <a:miter lim="800000"/>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123" name="AutoShape 128"/>
              <p:cNvSpPr>
                <a:spLocks noChangeArrowheads="1"/>
              </p:cNvSpPr>
              <p:nvPr/>
            </p:nvSpPr>
            <p:spPr bwMode="auto">
              <a:xfrm>
                <a:off x="3323" y="2107"/>
                <a:ext cx="279" cy="416"/>
              </a:xfrm>
              <a:prstGeom prst="foldedCorner">
                <a:avLst>
                  <a:gd name="adj" fmla="val 50000"/>
                </a:avLst>
              </a:prstGeom>
              <a:solidFill>
                <a:srgbClr val="FF9900">
                  <a:alpha val="48000"/>
                </a:srgbClr>
              </a:solidFill>
              <a:ln w="6350">
                <a:solidFill>
                  <a:srgbClr val="CC9900"/>
                </a:solidFill>
                <a:round/>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124" name="Rectangle 129"/>
              <p:cNvSpPr>
                <a:spLocks noChangeArrowheads="1"/>
              </p:cNvSpPr>
              <p:nvPr/>
            </p:nvSpPr>
            <p:spPr bwMode="auto">
              <a:xfrm rot="16200000">
                <a:off x="3212" y="2162"/>
                <a:ext cx="428"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altLang="ja-JP" sz="1400" b="1">
                    <a:solidFill>
                      <a:srgbClr val="996600"/>
                    </a:solidFill>
                    <a:latin typeface="Meiryo UI" panose="020B0604030504040204" pitchFamily="50" charset="-128"/>
                    <a:ea typeface="Meiryo UI" panose="020B0604030504040204" pitchFamily="50" charset="-128"/>
                  </a:rPr>
                  <a:t>IHC</a:t>
                </a:r>
              </a:p>
            </p:txBody>
          </p:sp>
        </p:grpSp>
      </p:grpSp>
      <p:grpSp>
        <p:nvGrpSpPr>
          <p:cNvPr id="133" name="Group 130"/>
          <p:cNvGrpSpPr>
            <a:grpSpLocks/>
          </p:cNvGrpSpPr>
          <p:nvPr/>
        </p:nvGrpSpPr>
        <p:grpSpPr bwMode="auto">
          <a:xfrm>
            <a:off x="4371975" y="4736673"/>
            <a:ext cx="730250" cy="877888"/>
            <a:chOff x="2112" y="1605"/>
            <a:chExt cx="490" cy="597"/>
          </a:xfrm>
        </p:grpSpPr>
        <p:grpSp>
          <p:nvGrpSpPr>
            <p:cNvPr id="134" name="Group 131"/>
            <p:cNvGrpSpPr>
              <a:grpSpLocks/>
            </p:cNvGrpSpPr>
            <p:nvPr/>
          </p:nvGrpSpPr>
          <p:grpSpPr bwMode="auto">
            <a:xfrm>
              <a:off x="2159" y="1605"/>
              <a:ext cx="443" cy="541"/>
              <a:chOff x="3216" y="1920"/>
              <a:chExt cx="480" cy="624"/>
            </a:xfrm>
          </p:grpSpPr>
          <p:sp>
            <p:nvSpPr>
              <p:cNvPr id="145" name="Rectangle 132"/>
              <p:cNvSpPr>
                <a:spLocks noChangeArrowheads="1"/>
              </p:cNvSpPr>
              <p:nvPr/>
            </p:nvSpPr>
            <p:spPr bwMode="auto">
              <a:xfrm>
                <a:off x="3216" y="1920"/>
                <a:ext cx="480" cy="624"/>
              </a:xfrm>
              <a:prstGeom prst="rect">
                <a:avLst/>
              </a:prstGeom>
              <a:solidFill>
                <a:srgbClr val="FFFFFF"/>
              </a:solidFill>
              <a:ln w="9525">
                <a:solidFill>
                  <a:srgbClr val="000000"/>
                </a:solidFill>
                <a:miter lim="800000"/>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146" name="Rectangle 133"/>
              <p:cNvSpPr>
                <a:spLocks noChangeArrowheads="1"/>
              </p:cNvSpPr>
              <p:nvPr/>
            </p:nvSpPr>
            <p:spPr bwMode="auto">
              <a:xfrm>
                <a:off x="3216" y="1920"/>
                <a:ext cx="480" cy="144"/>
              </a:xfrm>
              <a:prstGeom prst="rect">
                <a:avLst/>
              </a:prstGeom>
              <a:solidFill>
                <a:srgbClr val="C0C0C0"/>
              </a:solidFill>
              <a:ln w="9525">
                <a:solidFill>
                  <a:srgbClr val="000000"/>
                </a:solidFill>
                <a:miter lim="800000"/>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147" name="AutoShape 134"/>
              <p:cNvSpPr>
                <a:spLocks noChangeArrowheads="1"/>
              </p:cNvSpPr>
              <p:nvPr/>
            </p:nvSpPr>
            <p:spPr bwMode="auto">
              <a:xfrm>
                <a:off x="3323" y="2107"/>
                <a:ext cx="279" cy="416"/>
              </a:xfrm>
              <a:prstGeom prst="foldedCorner">
                <a:avLst>
                  <a:gd name="adj" fmla="val 50000"/>
                </a:avLst>
              </a:prstGeom>
              <a:solidFill>
                <a:srgbClr val="FF9900">
                  <a:alpha val="48000"/>
                </a:srgbClr>
              </a:solidFill>
              <a:ln w="6350">
                <a:solidFill>
                  <a:srgbClr val="CC9900"/>
                </a:solidFill>
                <a:round/>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148" name="Rectangle 135"/>
              <p:cNvSpPr>
                <a:spLocks noChangeArrowheads="1"/>
              </p:cNvSpPr>
              <p:nvPr/>
            </p:nvSpPr>
            <p:spPr bwMode="auto">
              <a:xfrm rot="16200000">
                <a:off x="3212" y="2160"/>
                <a:ext cx="427"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altLang="ja-JP" sz="1400" b="1">
                    <a:solidFill>
                      <a:srgbClr val="996600"/>
                    </a:solidFill>
                    <a:latin typeface="Meiryo UI" panose="020B0604030504040204" pitchFamily="50" charset="-128"/>
                    <a:ea typeface="Meiryo UI" panose="020B0604030504040204" pitchFamily="50" charset="-128"/>
                  </a:rPr>
                  <a:t>IHC</a:t>
                </a:r>
              </a:p>
            </p:txBody>
          </p:sp>
        </p:grpSp>
        <p:grpSp>
          <p:nvGrpSpPr>
            <p:cNvPr id="135" name="Group 136"/>
            <p:cNvGrpSpPr>
              <a:grpSpLocks/>
            </p:cNvGrpSpPr>
            <p:nvPr/>
          </p:nvGrpSpPr>
          <p:grpSpPr bwMode="auto">
            <a:xfrm>
              <a:off x="2135" y="1634"/>
              <a:ext cx="444" cy="540"/>
              <a:chOff x="3216" y="1920"/>
              <a:chExt cx="480" cy="624"/>
            </a:xfrm>
          </p:grpSpPr>
          <p:sp>
            <p:nvSpPr>
              <p:cNvPr id="141" name="Rectangle 137"/>
              <p:cNvSpPr>
                <a:spLocks noChangeArrowheads="1"/>
              </p:cNvSpPr>
              <p:nvPr/>
            </p:nvSpPr>
            <p:spPr bwMode="auto">
              <a:xfrm>
                <a:off x="3216" y="1920"/>
                <a:ext cx="480" cy="624"/>
              </a:xfrm>
              <a:prstGeom prst="rect">
                <a:avLst/>
              </a:prstGeom>
              <a:solidFill>
                <a:srgbClr val="FFFFFF"/>
              </a:solidFill>
              <a:ln w="9525">
                <a:solidFill>
                  <a:srgbClr val="000000"/>
                </a:solidFill>
                <a:miter lim="800000"/>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142" name="Rectangle 138"/>
              <p:cNvSpPr>
                <a:spLocks noChangeArrowheads="1"/>
              </p:cNvSpPr>
              <p:nvPr/>
            </p:nvSpPr>
            <p:spPr bwMode="auto">
              <a:xfrm>
                <a:off x="3216" y="1920"/>
                <a:ext cx="480" cy="144"/>
              </a:xfrm>
              <a:prstGeom prst="rect">
                <a:avLst/>
              </a:prstGeom>
              <a:solidFill>
                <a:srgbClr val="C0C0C0"/>
              </a:solidFill>
              <a:ln w="9525">
                <a:solidFill>
                  <a:srgbClr val="000000"/>
                </a:solidFill>
                <a:miter lim="800000"/>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143" name="AutoShape 139"/>
              <p:cNvSpPr>
                <a:spLocks noChangeArrowheads="1"/>
              </p:cNvSpPr>
              <p:nvPr/>
            </p:nvSpPr>
            <p:spPr bwMode="auto">
              <a:xfrm>
                <a:off x="3323" y="2107"/>
                <a:ext cx="279" cy="416"/>
              </a:xfrm>
              <a:prstGeom prst="foldedCorner">
                <a:avLst>
                  <a:gd name="adj" fmla="val 50000"/>
                </a:avLst>
              </a:prstGeom>
              <a:solidFill>
                <a:srgbClr val="FF9900">
                  <a:alpha val="48000"/>
                </a:srgbClr>
              </a:solidFill>
              <a:ln w="6350">
                <a:solidFill>
                  <a:srgbClr val="CC9900"/>
                </a:solidFill>
                <a:round/>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144" name="Rectangle 140"/>
              <p:cNvSpPr>
                <a:spLocks noChangeArrowheads="1"/>
              </p:cNvSpPr>
              <p:nvPr/>
            </p:nvSpPr>
            <p:spPr bwMode="auto">
              <a:xfrm rot="16200000">
                <a:off x="3213" y="2160"/>
                <a:ext cx="426"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altLang="ja-JP" sz="1400" b="1">
                    <a:solidFill>
                      <a:srgbClr val="996600"/>
                    </a:solidFill>
                    <a:latin typeface="Meiryo UI" panose="020B0604030504040204" pitchFamily="50" charset="-128"/>
                    <a:ea typeface="Meiryo UI" panose="020B0604030504040204" pitchFamily="50" charset="-128"/>
                  </a:rPr>
                  <a:t>IHC</a:t>
                </a:r>
              </a:p>
            </p:txBody>
          </p:sp>
        </p:grpSp>
        <p:grpSp>
          <p:nvGrpSpPr>
            <p:cNvPr id="136" name="Group 141"/>
            <p:cNvGrpSpPr>
              <a:grpSpLocks/>
            </p:cNvGrpSpPr>
            <p:nvPr/>
          </p:nvGrpSpPr>
          <p:grpSpPr bwMode="auto">
            <a:xfrm>
              <a:off x="2112" y="1661"/>
              <a:ext cx="443" cy="541"/>
              <a:chOff x="3216" y="1920"/>
              <a:chExt cx="480" cy="624"/>
            </a:xfrm>
          </p:grpSpPr>
          <p:sp>
            <p:nvSpPr>
              <p:cNvPr id="137" name="Rectangle 142"/>
              <p:cNvSpPr>
                <a:spLocks noChangeArrowheads="1"/>
              </p:cNvSpPr>
              <p:nvPr/>
            </p:nvSpPr>
            <p:spPr bwMode="auto">
              <a:xfrm>
                <a:off x="3216" y="1920"/>
                <a:ext cx="480" cy="624"/>
              </a:xfrm>
              <a:prstGeom prst="rect">
                <a:avLst/>
              </a:prstGeom>
              <a:solidFill>
                <a:srgbClr val="FFFFFF"/>
              </a:solidFill>
              <a:ln w="9525">
                <a:solidFill>
                  <a:srgbClr val="000000"/>
                </a:solidFill>
                <a:miter lim="800000"/>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138" name="Rectangle 143"/>
              <p:cNvSpPr>
                <a:spLocks noChangeArrowheads="1"/>
              </p:cNvSpPr>
              <p:nvPr/>
            </p:nvSpPr>
            <p:spPr bwMode="auto">
              <a:xfrm>
                <a:off x="3216" y="1920"/>
                <a:ext cx="480" cy="144"/>
              </a:xfrm>
              <a:prstGeom prst="rect">
                <a:avLst/>
              </a:prstGeom>
              <a:solidFill>
                <a:srgbClr val="C0C0C0"/>
              </a:solidFill>
              <a:ln w="9525">
                <a:solidFill>
                  <a:srgbClr val="000000"/>
                </a:solidFill>
                <a:miter lim="800000"/>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139" name="AutoShape 144"/>
              <p:cNvSpPr>
                <a:spLocks noChangeArrowheads="1"/>
              </p:cNvSpPr>
              <p:nvPr/>
            </p:nvSpPr>
            <p:spPr bwMode="auto">
              <a:xfrm>
                <a:off x="3323" y="2107"/>
                <a:ext cx="279" cy="416"/>
              </a:xfrm>
              <a:prstGeom prst="foldedCorner">
                <a:avLst>
                  <a:gd name="adj" fmla="val 50000"/>
                </a:avLst>
              </a:prstGeom>
              <a:solidFill>
                <a:srgbClr val="339966">
                  <a:alpha val="48000"/>
                </a:srgbClr>
              </a:solidFill>
              <a:ln w="6350">
                <a:solidFill>
                  <a:srgbClr val="CCFF33"/>
                </a:solidFill>
                <a:round/>
                <a:headEnd/>
                <a:tailEnd/>
              </a:ln>
            </p:spPr>
            <p:txBody>
              <a:bodyPr/>
              <a:lstStyle/>
              <a:p>
                <a:endParaRPr lang="ja-JP" altLang="en-US" sz="2000">
                  <a:latin typeface="Meiryo UI" panose="020B0604030504040204" pitchFamily="50" charset="-128"/>
                  <a:ea typeface="Meiryo UI" panose="020B0604030504040204" pitchFamily="50" charset="-128"/>
                </a:endParaRPr>
              </a:p>
            </p:txBody>
          </p:sp>
          <p:sp>
            <p:nvSpPr>
              <p:cNvPr id="140" name="Rectangle 145"/>
              <p:cNvSpPr>
                <a:spLocks noChangeArrowheads="1"/>
              </p:cNvSpPr>
              <p:nvPr/>
            </p:nvSpPr>
            <p:spPr bwMode="auto">
              <a:xfrm rot="16200000">
                <a:off x="3212" y="2081"/>
                <a:ext cx="427"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altLang="ja-JP" sz="1400" b="1">
                    <a:solidFill>
                      <a:schemeClr val="tx1"/>
                    </a:solidFill>
                    <a:latin typeface="Meiryo UI" panose="020B0604030504040204" pitchFamily="50" charset="-128"/>
                    <a:ea typeface="Meiryo UI" panose="020B0604030504040204" pitchFamily="50" charset="-128"/>
                  </a:rPr>
                  <a:t>LCM</a:t>
                </a:r>
              </a:p>
            </p:txBody>
          </p:sp>
        </p:grpSp>
      </p:grpSp>
      <p:sp>
        <p:nvSpPr>
          <p:cNvPr id="149" name="Text Box 146"/>
          <p:cNvSpPr txBox="1">
            <a:spLocks noChangeArrowheads="1"/>
          </p:cNvSpPr>
          <p:nvPr/>
        </p:nvSpPr>
        <p:spPr bwMode="auto">
          <a:xfrm>
            <a:off x="3295516" y="4939769"/>
            <a:ext cx="104002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p>
            <a:r>
              <a:rPr lang="en-US" altLang="ja-JP" sz="1400" dirty="0" err="1">
                <a:solidFill>
                  <a:schemeClr val="tx1"/>
                </a:solidFill>
                <a:latin typeface="Meiryo UI" panose="020B0604030504040204" pitchFamily="50" charset="-128"/>
                <a:ea typeface="Meiryo UI" panose="020B0604030504040204" pitchFamily="50" charset="-128"/>
              </a:rPr>
              <a:t>subcortex</a:t>
            </a:r>
            <a:endParaRPr lang="en-US" altLang="ja-JP" sz="1400" dirty="0">
              <a:solidFill>
                <a:schemeClr val="tx1"/>
              </a:solidFill>
              <a:latin typeface="Meiryo UI" panose="020B0604030504040204" pitchFamily="50" charset="-128"/>
              <a:ea typeface="Meiryo UI" panose="020B0604030504040204" pitchFamily="50" charset="-128"/>
            </a:endParaRPr>
          </a:p>
        </p:txBody>
      </p:sp>
      <p:sp>
        <p:nvSpPr>
          <p:cNvPr id="150" name="Text Box 147"/>
          <p:cNvSpPr txBox="1">
            <a:spLocks noChangeArrowheads="1"/>
          </p:cNvSpPr>
          <p:nvPr/>
        </p:nvSpPr>
        <p:spPr bwMode="auto">
          <a:xfrm>
            <a:off x="3411069" y="3883027"/>
            <a:ext cx="73064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p>
            <a:r>
              <a:rPr lang="en-US" altLang="ja-JP" sz="1400" dirty="0">
                <a:solidFill>
                  <a:schemeClr val="tx1"/>
                </a:solidFill>
                <a:latin typeface="Meiryo UI" panose="020B0604030504040204" pitchFamily="50" charset="-128"/>
                <a:ea typeface="Meiryo UI" panose="020B0604030504040204" pitchFamily="50" charset="-128"/>
              </a:rPr>
              <a:t>cortex</a:t>
            </a:r>
          </a:p>
        </p:txBody>
      </p:sp>
      <p:sp>
        <p:nvSpPr>
          <p:cNvPr id="151" name="Text Box 148"/>
          <p:cNvSpPr txBox="1">
            <a:spLocks noChangeArrowheads="1"/>
          </p:cNvSpPr>
          <p:nvPr/>
        </p:nvSpPr>
        <p:spPr bwMode="auto">
          <a:xfrm>
            <a:off x="4027445" y="3309225"/>
            <a:ext cx="403701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p>
            <a:pPr algn="ctr">
              <a:spcBef>
                <a:spcPct val="50000"/>
              </a:spcBef>
            </a:pPr>
            <a:r>
              <a:rPr lang="en-US" altLang="ja-JP" sz="1400" b="1" u="sng" dirty="0" err="1">
                <a:solidFill>
                  <a:schemeClr val="tx1"/>
                </a:solidFill>
                <a:latin typeface="Meiryo UI" panose="020B0604030504040204" pitchFamily="50" charset="-128"/>
                <a:ea typeface="Meiryo UI" panose="020B0604030504040204" pitchFamily="50" charset="-128"/>
              </a:rPr>
              <a:t>Cryosection</a:t>
            </a:r>
            <a:r>
              <a:rPr lang="en-US" altLang="ja-JP" sz="1400" b="1" u="sng" dirty="0">
                <a:solidFill>
                  <a:schemeClr val="tx1"/>
                </a:solidFill>
                <a:latin typeface="Meiryo UI" panose="020B0604030504040204" pitchFamily="50" charset="-128"/>
                <a:ea typeface="Meiryo UI" panose="020B0604030504040204" pitchFamily="50" charset="-128"/>
              </a:rPr>
              <a:t> through 3 mm of 2x3 block</a:t>
            </a:r>
          </a:p>
        </p:txBody>
      </p:sp>
      <p:sp>
        <p:nvSpPr>
          <p:cNvPr id="152" name="Text Box 149"/>
          <p:cNvSpPr txBox="1">
            <a:spLocks noChangeArrowheads="1"/>
          </p:cNvSpPr>
          <p:nvPr/>
        </p:nvSpPr>
        <p:spPr bwMode="auto">
          <a:xfrm>
            <a:off x="7691298" y="3244932"/>
            <a:ext cx="30607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p>
            <a:pPr algn="ctr">
              <a:spcBef>
                <a:spcPct val="50000"/>
              </a:spcBef>
            </a:pPr>
            <a:r>
              <a:rPr lang="en-US" altLang="ja-JP" sz="1400" b="1" u="sng" dirty="0">
                <a:solidFill>
                  <a:schemeClr val="tx1"/>
                </a:solidFill>
                <a:latin typeface="Meiryo UI" panose="020B0604030504040204" pitchFamily="50" charset="-128"/>
                <a:ea typeface="Meiryo UI" panose="020B0604030504040204" pitchFamily="50" charset="-128"/>
              </a:rPr>
              <a:t>Final 1 mm of block </a:t>
            </a:r>
          </a:p>
        </p:txBody>
      </p:sp>
      <p:sp>
        <p:nvSpPr>
          <p:cNvPr id="153" name="Text Box 150"/>
          <p:cNvSpPr txBox="1">
            <a:spLocks noChangeArrowheads="1"/>
          </p:cNvSpPr>
          <p:nvPr/>
        </p:nvSpPr>
        <p:spPr bwMode="auto">
          <a:xfrm>
            <a:off x="8013700" y="4471561"/>
            <a:ext cx="18288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p>
            <a:pPr algn="ctr">
              <a:spcBef>
                <a:spcPct val="50000"/>
              </a:spcBef>
            </a:pPr>
            <a:r>
              <a:rPr lang="en-US" altLang="ja-JP" sz="1400" dirty="0">
                <a:solidFill>
                  <a:schemeClr val="tx1"/>
                </a:solidFill>
                <a:latin typeface="Meiryo UI" panose="020B0604030504040204" pitchFamily="50" charset="-128"/>
                <a:ea typeface="Meiryo UI" panose="020B0604030504040204" pitchFamily="50" charset="-128"/>
              </a:rPr>
              <a:t>gross dissection</a:t>
            </a:r>
          </a:p>
        </p:txBody>
      </p:sp>
      <p:cxnSp>
        <p:nvCxnSpPr>
          <p:cNvPr id="155" name="AutoShape 160"/>
          <p:cNvCxnSpPr>
            <a:cxnSpLocks noChangeShapeType="1"/>
          </p:cNvCxnSpPr>
          <p:nvPr/>
        </p:nvCxnSpPr>
        <p:spPr bwMode="auto">
          <a:xfrm rot="5400000">
            <a:off x="7843838" y="5135136"/>
            <a:ext cx="211137" cy="1817687"/>
          </a:xfrm>
          <a:prstGeom prst="bentConnector2">
            <a:avLst/>
          </a:prstGeom>
          <a:noFill/>
          <a:ln w="28575">
            <a:solidFill>
              <a:srgbClr val="5D9732"/>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56" name="AutoShape 161"/>
          <p:cNvCxnSpPr>
            <a:cxnSpLocks noChangeShapeType="1"/>
            <a:stCxn id="23" idx="2"/>
          </p:cNvCxnSpPr>
          <p:nvPr/>
        </p:nvCxnSpPr>
        <p:spPr bwMode="auto">
          <a:xfrm rot="16200000" flipH="1">
            <a:off x="5305941" y="5346789"/>
            <a:ext cx="173592" cy="1431924"/>
          </a:xfrm>
          <a:prstGeom prst="bentConnector2">
            <a:avLst/>
          </a:prstGeom>
          <a:noFill/>
          <a:ln w="28575">
            <a:solidFill>
              <a:srgbClr val="5D9732"/>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grpSp>
        <p:nvGrpSpPr>
          <p:cNvPr id="157" name="Group 162"/>
          <p:cNvGrpSpPr>
            <a:grpSpLocks/>
          </p:cNvGrpSpPr>
          <p:nvPr/>
        </p:nvGrpSpPr>
        <p:grpSpPr bwMode="auto">
          <a:xfrm>
            <a:off x="8394700" y="3649236"/>
            <a:ext cx="876300" cy="2289175"/>
            <a:chOff x="4560" y="2045"/>
            <a:chExt cx="552" cy="1442"/>
          </a:xfrm>
        </p:grpSpPr>
        <p:grpSp>
          <p:nvGrpSpPr>
            <p:cNvPr id="158" name="Group 163"/>
            <p:cNvGrpSpPr>
              <a:grpSpLocks/>
            </p:cNvGrpSpPr>
            <p:nvPr/>
          </p:nvGrpSpPr>
          <p:grpSpPr bwMode="auto">
            <a:xfrm>
              <a:off x="4560" y="2045"/>
              <a:ext cx="552" cy="548"/>
              <a:chOff x="4464" y="1824"/>
              <a:chExt cx="858" cy="720"/>
            </a:xfrm>
          </p:grpSpPr>
          <p:grpSp>
            <p:nvGrpSpPr>
              <p:cNvPr id="160" name="Group 164"/>
              <p:cNvGrpSpPr>
                <a:grpSpLocks/>
              </p:cNvGrpSpPr>
              <p:nvPr/>
            </p:nvGrpSpPr>
            <p:grpSpPr bwMode="auto">
              <a:xfrm>
                <a:off x="4464" y="1824"/>
                <a:ext cx="858" cy="720"/>
                <a:chOff x="2302" y="634"/>
                <a:chExt cx="1153" cy="1252"/>
              </a:xfrm>
            </p:grpSpPr>
            <p:pic>
              <p:nvPicPr>
                <p:cNvPr id="165" name="Picture 165"/>
                <p:cNvPicPr>
                  <a:picLocks noChangeAspect="1" noChangeArrowheads="1"/>
                </p:cNvPicPr>
                <p:nvPr/>
              </p:nvPicPr>
              <p:blipFill>
                <a:blip r:embed="rId8" cstate="print">
                  <a:extLst>
                    <a:ext uri="{28A0092B-C50C-407E-A947-70E740481C1C}">
                      <a14:useLocalDpi xmlns:a14="http://schemas.microsoft.com/office/drawing/2010/main" val="0"/>
                    </a:ext>
                  </a:extLst>
                </a:blip>
                <a:srcRect l="42961" t="17764" r="34048" b="48943"/>
                <a:stretch>
                  <a:fillRect/>
                </a:stretch>
              </p:blipFill>
              <p:spPr bwMode="auto">
                <a:xfrm>
                  <a:off x="2302" y="634"/>
                  <a:ext cx="1079" cy="1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6" name="Line 166"/>
                <p:cNvSpPr>
                  <a:spLocks noChangeShapeType="1"/>
                </p:cNvSpPr>
                <p:nvPr/>
              </p:nvSpPr>
              <p:spPr bwMode="auto">
                <a:xfrm>
                  <a:off x="2389" y="1875"/>
                  <a:ext cx="1066" cy="6"/>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2000">
                    <a:latin typeface="Meiryo UI" panose="020B0604030504040204" pitchFamily="50" charset="-128"/>
                    <a:ea typeface="Meiryo UI" panose="020B0604030504040204" pitchFamily="50" charset="-128"/>
                  </a:endParaRPr>
                </a:p>
              </p:txBody>
            </p:sp>
            <p:sp>
              <p:nvSpPr>
                <p:cNvPr id="167" name="Line 167"/>
                <p:cNvSpPr>
                  <a:spLocks noChangeShapeType="1"/>
                </p:cNvSpPr>
                <p:nvPr/>
              </p:nvSpPr>
              <p:spPr bwMode="auto">
                <a:xfrm flipV="1">
                  <a:off x="3126" y="849"/>
                  <a:ext cx="243" cy="1031"/>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2000">
                    <a:latin typeface="Meiryo UI" panose="020B0604030504040204" pitchFamily="50" charset="-128"/>
                    <a:ea typeface="Meiryo UI" panose="020B0604030504040204" pitchFamily="50" charset="-128"/>
                  </a:endParaRPr>
                </a:p>
              </p:txBody>
            </p:sp>
          </p:grpSp>
          <p:sp>
            <p:nvSpPr>
              <p:cNvPr id="161" name="Line 168"/>
              <p:cNvSpPr>
                <a:spLocks noChangeShapeType="1"/>
              </p:cNvSpPr>
              <p:nvPr/>
            </p:nvSpPr>
            <p:spPr bwMode="auto">
              <a:xfrm flipH="1">
                <a:off x="4656" y="2160"/>
                <a:ext cx="144"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ja-JP" altLang="en-US" sz="2000">
                  <a:latin typeface="Meiryo UI" panose="020B0604030504040204" pitchFamily="50" charset="-128"/>
                  <a:ea typeface="Meiryo UI" panose="020B0604030504040204" pitchFamily="50" charset="-128"/>
                </a:endParaRPr>
              </a:p>
            </p:txBody>
          </p:sp>
          <p:sp>
            <p:nvSpPr>
              <p:cNvPr id="162" name="Line 169"/>
              <p:cNvSpPr>
                <a:spLocks noChangeShapeType="1"/>
              </p:cNvSpPr>
              <p:nvPr/>
            </p:nvSpPr>
            <p:spPr bwMode="auto">
              <a:xfrm flipH="1" flipV="1">
                <a:off x="4608" y="2352"/>
                <a:ext cx="96" cy="48"/>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ja-JP" altLang="en-US" sz="2000">
                  <a:latin typeface="Meiryo UI" panose="020B0604030504040204" pitchFamily="50" charset="-128"/>
                  <a:ea typeface="Meiryo UI" panose="020B0604030504040204" pitchFamily="50" charset="-128"/>
                </a:endParaRPr>
              </a:p>
            </p:txBody>
          </p:sp>
          <p:sp>
            <p:nvSpPr>
              <p:cNvPr id="163" name="Line 170"/>
              <p:cNvSpPr>
                <a:spLocks noChangeShapeType="1"/>
              </p:cNvSpPr>
              <p:nvPr/>
            </p:nvSpPr>
            <p:spPr bwMode="auto">
              <a:xfrm flipH="1">
                <a:off x="4992" y="2208"/>
                <a:ext cx="48" cy="144"/>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ja-JP" altLang="en-US" sz="2000">
                  <a:latin typeface="Meiryo UI" panose="020B0604030504040204" pitchFamily="50" charset="-128"/>
                  <a:ea typeface="Meiryo UI" panose="020B0604030504040204" pitchFamily="50" charset="-128"/>
                </a:endParaRPr>
              </a:p>
            </p:txBody>
          </p:sp>
          <p:sp>
            <p:nvSpPr>
              <p:cNvPr id="164" name="Line 171"/>
              <p:cNvSpPr>
                <a:spLocks noChangeShapeType="1"/>
              </p:cNvSpPr>
              <p:nvPr/>
            </p:nvSpPr>
            <p:spPr bwMode="auto">
              <a:xfrm flipH="1">
                <a:off x="4752" y="1824"/>
                <a:ext cx="0" cy="19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ja-JP" altLang="en-US" sz="2000">
                  <a:latin typeface="Meiryo UI" panose="020B0604030504040204" pitchFamily="50" charset="-128"/>
                  <a:ea typeface="Meiryo UI" panose="020B0604030504040204" pitchFamily="50" charset="-128"/>
                </a:endParaRPr>
              </a:p>
            </p:txBody>
          </p:sp>
        </p:grpSp>
        <p:graphicFrame>
          <p:nvGraphicFramePr>
            <p:cNvPr id="159" name="Object 172"/>
            <p:cNvGraphicFramePr>
              <a:graphicFrameLocks noChangeAspect="1"/>
            </p:cNvGraphicFramePr>
            <p:nvPr/>
          </p:nvGraphicFramePr>
          <p:xfrm>
            <a:off x="4599" y="2727"/>
            <a:ext cx="506" cy="760"/>
          </p:xfrm>
          <a:graphic>
            <a:graphicData uri="http://schemas.openxmlformats.org/presentationml/2006/ole">
              <mc:AlternateContent xmlns:mc="http://schemas.openxmlformats.org/markup-compatibility/2006">
                <mc:Choice xmlns:v="urn:schemas-microsoft-com:vml" Requires="v">
                  <p:oleObj name="Image" r:id="rId9" imgW="2869841" imgH="3720635" progId="Photoshop.Image.10">
                    <p:embed/>
                  </p:oleObj>
                </mc:Choice>
                <mc:Fallback>
                  <p:oleObj name="Image" r:id="rId9" imgW="2869841" imgH="3720635" progId="Photoshop.Image.10">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99" y="2727"/>
                          <a:ext cx="506" cy="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68" name="AutoShape 173"/>
          <p:cNvSpPr>
            <a:spLocks noChangeArrowheads="1"/>
          </p:cNvSpPr>
          <p:nvPr/>
        </p:nvSpPr>
        <p:spPr bwMode="auto">
          <a:xfrm>
            <a:off x="8355013" y="1971248"/>
            <a:ext cx="859746" cy="193675"/>
          </a:xfrm>
          <a:prstGeom prst="rightArrow">
            <a:avLst>
              <a:gd name="adj1" fmla="val 50000"/>
              <a:gd name="adj2" fmla="val 42169"/>
            </a:avLst>
          </a:prstGeom>
          <a:solidFill>
            <a:srgbClr val="6D276A"/>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169" name="AutoShape 174"/>
          <p:cNvSpPr>
            <a:spLocks noChangeArrowheads="1"/>
          </p:cNvSpPr>
          <p:nvPr/>
        </p:nvSpPr>
        <p:spPr bwMode="auto">
          <a:xfrm>
            <a:off x="3274723" y="4127072"/>
            <a:ext cx="1082963" cy="207520"/>
          </a:xfrm>
          <a:prstGeom prst="rightArrow">
            <a:avLst>
              <a:gd name="adj1" fmla="val 50000"/>
              <a:gd name="adj2" fmla="val 74010"/>
            </a:avLst>
          </a:prstGeom>
          <a:solidFill>
            <a:srgbClr val="5D9732"/>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170" name="AutoShape 175"/>
          <p:cNvSpPr>
            <a:spLocks noChangeArrowheads="1"/>
          </p:cNvSpPr>
          <p:nvPr/>
        </p:nvSpPr>
        <p:spPr bwMode="auto">
          <a:xfrm>
            <a:off x="3447734" y="5212129"/>
            <a:ext cx="874861" cy="102509"/>
          </a:xfrm>
          <a:prstGeom prst="rightArrow">
            <a:avLst>
              <a:gd name="adj1" fmla="val 50000"/>
              <a:gd name="adj2" fmla="val 74010"/>
            </a:avLst>
          </a:prstGeom>
          <a:solidFill>
            <a:srgbClr val="5D9732"/>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171" name="AutoShape 176"/>
          <p:cNvSpPr>
            <a:spLocks noChangeArrowheads="1"/>
          </p:cNvSpPr>
          <p:nvPr/>
        </p:nvSpPr>
        <p:spPr bwMode="auto">
          <a:xfrm>
            <a:off x="7816850" y="4125486"/>
            <a:ext cx="485775" cy="160337"/>
          </a:xfrm>
          <a:prstGeom prst="rightArrow">
            <a:avLst>
              <a:gd name="adj1" fmla="val 50000"/>
              <a:gd name="adj2" fmla="val 75743"/>
            </a:avLst>
          </a:prstGeom>
          <a:solidFill>
            <a:srgbClr val="5D9732"/>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172" name="AutoShape 177"/>
          <p:cNvSpPr>
            <a:spLocks noChangeArrowheads="1"/>
          </p:cNvSpPr>
          <p:nvPr/>
        </p:nvSpPr>
        <p:spPr bwMode="auto">
          <a:xfrm>
            <a:off x="7816850" y="5131961"/>
            <a:ext cx="485775" cy="160337"/>
          </a:xfrm>
          <a:prstGeom prst="rightArrow">
            <a:avLst>
              <a:gd name="adj1" fmla="val 50000"/>
              <a:gd name="adj2" fmla="val 75743"/>
            </a:avLst>
          </a:prstGeom>
          <a:solidFill>
            <a:srgbClr val="5D9732"/>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173" name="AutoShape 178"/>
          <p:cNvSpPr>
            <a:spLocks noChangeArrowheads="1"/>
          </p:cNvSpPr>
          <p:nvPr/>
        </p:nvSpPr>
        <p:spPr bwMode="auto">
          <a:xfrm>
            <a:off x="6427788" y="1971248"/>
            <a:ext cx="239712" cy="122238"/>
          </a:xfrm>
          <a:prstGeom prst="rightArrow">
            <a:avLst>
              <a:gd name="adj1" fmla="val 50000"/>
              <a:gd name="adj2" fmla="val 49026"/>
            </a:avLst>
          </a:prstGeom>
          <a:solidFill>
            <a:srgbClr val="5D9732"/>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174" name="Text Box 179"/>
          <p:cNvSpPr txBox="1">
            <a:spLocks noChangeArrowheads="1"/>
          </p:cNvSpPr>
          <p:nvPr/>
        </p:nvSpPr>
        <p:spPr bwMode="auto">
          <a:xfrm>
            <a:off x="9343173" y="3909586"/>
            <a:ext cx="800219"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p>
            <a:pPr algn="ctr"/>
            <a:r>
              <a:rPr lang="en-US" altLang="ja-JP" sz="1050">
                <a:solidFill>
                  <a:schemeClr val="tx1"/>
                </a:solidFill>
                <a:latin typeface="Meiryo UI" panose="020B0604030504040204" pitchFamily="50" charset="-128"/>
                <a:ea typeface="Meiryo UI" panose="020B0604030504040204" pitchFamily="50" charset="-128"/>
              </a:rPr>
              <a:t>1 cm</a:t>
            </a:r>
          </a:p>
          <a:p>
            <a:pPr algn="ctr"/>
            <a:r>
              <a:rPr lang="en-US" altLang="ja-JP" sz="1050">
                <a:solidFill>
                  <a:schemeClr val="tx1"/>
                </a:solidFill>
                <a:latin typeface="Meiryo UI" panose="020B0604030504040204" pitchFamily="50" charset="-128"/>
                <a:ea typeface="Meiryo UI" panose="020B0604030504040204" pitchFamily="50" charset="-128"/>
              </a:rPr>
              <a:t>sampling</a:t>
            </a:r>
          </a:p>
        </p:txBody>
      </p:sp>
      <p:sp>
        <p:nvSpPr>
          <p:cNvPr id="175" name="Text Box 180"/>
          <p:cNvSpPr txBox="1">
            <a:spLocks noChangeArrowheads="1"/>
          </p:cNvSpPr>
          <p:nvPr/>
        </p:nvSpPr>
        <p:spPr bwMode="auto">
          <a:xfrm>
            <a:off x="9352698" y="4976386"/>
            <a:ext cx="800219"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p>
            <a:pPr algn="ctr"/>
            <a:r>
              <a:rPr lang="en-US" altLang="ja-JP" sz="1050">
                <a:solidFill>
                  <a:schemeClr val="tx1"/>
                </a:solidFill>
                <a:latin typeface="Meiryo UI" panose="020B0604030504040204" pitchFamily="50" charset="-128"/>
                <a:ea typeface="Meiryo UI" panose="020B0604030504040204" pitchFamily="50" charset="-128"/>
              </a:rPr>
              <a:t>0.5 cm</a:t>
            </a:r>
          </a:p>
          <a:p>
            <a:pPr algn="ctr"/>
            <a:r>
              <a:rPr lang="en-US" altLang="ja-JP" sz="1050">
                <a:solidFill>
                  <a:schemeClr val="tx1"/>
                </a:solidFill>
                <a:latin typeface="Meiryo UI" panose="020B0604030504040204" pitchFamily="50" charset="-128"/>
                <a:ea typeface="Meiryo UI" panose="020B0604030504040204" pitchFamily="50" charset="-128"/>
              </a:rPr>
              <a:t>sampling</a:t>
            </a:r>
          </a:p>
        </p:txBody>
      </p:sp>
      <p:sp>
        <p:nvSpPr>
          <p:cNvPr id="176" name="AutoShape 181"/>
          <p:cNvSpPr>
            <a:spLocks noChangeArrowheads="1"/>
          </p:cNvSpPr>
          <p:nvPr/>
        </p:nvSpPr>
        <p:spPr bwMode="auto">
          <a:xfrm>
            <a:off x="4627563" y="1999823"/>
            <a:ext cx="239712" cy="122238"/>
          </a:xfrm>
          <a:prstGeom prst="rightArrow">
            <a:avLst>
              <a:gd name="adj1" fmla="val 50000"/>
              <a:gd name="adj2" fmla="val 49026"/>
            </a:avLst>
          </a:prstGeom>
          <a:solidFill>
            <a:srgbClr val="5D9732"/>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177" name="AutoShape 182"/>
          <p:cNvSpPr>
            <a:spLocks noChangeArrowheads="1"/>
          </p:cNvSpPr>
          <p:nvPr/>
        </p:nvSpPr>
        <p:spPr bwMode="auto">
          <a:xfrm>
            <a:off x="3151188" y="1980773"/>
            <a:ext cx="239712" cy="122238"/>
          </a:xfrm>
          <a:prstGeom prst="rightArrow">
            <a:avLst>
              <a:gd name="adj1" fmla="val 50000"/>
              <a:gd name="adj2" fmla="val 49026"/>
            </a:avLst>
          </a:prstGeom>
          <a:solidFill>
            <a:srgbClr val="5D9732"/>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grpSp>
        <p:nvGrpSpPr>
          <p:cNvPr id="178" name="Group 183"/>
          <p:cNvGrpSpPr>
            <a:grpSpLocks/>
          </p:cNvGrpSpPr>
          <p:nvPr/>
        </p:nvGrpSpPr>
        <p:grpSpPr bwMode="auto">
          <a:xfrm>
            <a:off x="3413125" y="1133048"/>
            <a:ext cx="1128713" cy="1527175"/>
            <a:chOff x="1422" y="500"/>
            <a:chExt cx="711" cy="962"/>
          </a:xfrm>
        </p:grpSpPr>
        <p:pic>
          <p:nvPicPr>
            <p:cNvPr id="179" name="Picture 184" descr="T1_MPRAGE_ti850_5nex"/>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22" y="687"/>
              <a:ext cx="711" cy="775"/>
            </a:xfrm>
            <a:prstGeom prst="rect">
              <a:avLst/>
            </a:prstGeom>
            <a:noFill/>
            <a:extLst>
              <a:ext uri="{909E8E84-426E-40DD-AFC4-6F175D3DCCD1}">
                <a14:hiddenFill xmlns:a14="http://schemas.microsoft.com/office/drawing/2010/main">
                  <a:solidFill>
                    <a:srgbClr val="FFFFFF"/>
                  </a:solidFill>
                </a14:hiddenFill>
              </a:ext>
            </a:extLst>
          </p:spPr>
        </p:pic>
        <p:sp>
          <p:nvSpPr>
            <p:cNvPr id="180" name="Text Box 185"/>
            <p:cNvSpPr txBox="1">
              <a:spLocks noChangeAspect="1" noChangeArrowheads="1"/>
            </p:cNvSpPr>
            <p:nvPr/>
          </p:nvSpPr>
          <p:spPr bwMode="auto">
            <a:xfrm>
              <a:off x="1648" y="500"/>
              <a:ext cx="245"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eaLnBrk="1" hangingPunct="1">
                <a:spcBef>
                  <a:spcPct val="50000"/>
                </a:spcBef>
              </a:pPr>
              <a:r>
                <a:rPr lang="en-US" altLang="ja-JP" sz="1400" b="1" u="sng" dirty="0">
                  <a:solidFill>
                    <a:schemeClr val="tx1"/>
                  </a:solidFill>
                  <a:latin typeface="Meiryo UI" panose="020B0604030504040204" pitchFamily="50" charset="-128"/>
                  <a:ea typeface="Meiryo UI" panose="020B0604030504040204" pitchFamily="50" charset="-128"/>
                </a:rPr>
                <a:t>MRI</a:t>
              </a:r>
            </a:p>
          </p:txBody>
        </p:sp>
      </p:grpSp>
      <p:pic>
        <p:nvPicPr>
          <p:cNvPr id="181" name="Picture 186" descr="chunk1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07440" y="3943744"/>
            <a:ext cx="2803223" cy="212558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82" name="Text Box 187"/>
          <p:cNvSpPr txBox="1">
            <a:spLocks noChangeArrowheads="1"/>
          </p:cNvSpPr>
          <p:nvPr/>
        </p:nvSpPr>
        <p:spPr bwMode="auto">
          <a:xfrm>
            <a:off x="7188200" y="5881261"/>
            <a:ext cx="1643399"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p>
            <a:r>
              <a:rPr lang="en-US" altLang="ja-JP" sz="1050">
                <a:solidFill>
                  <a:schemeClr val="tx1"/>
                </a:solidFill>
                <a:latin typeface="Meiryo UI" panose="020B0604030504040204" pitchFamily="50" charset="-128"/>
                <a:ea typeface="Meiryo UI" panose="020B0604030504040204" pitchFamily="50" charset="-128"/>
              </a:rPr>
              <a:t>~700 cortical samples</a:t>
            </a:r>
          </a:p>
        </p:txBody>
      </p:sp>
      <p:sp>
        <p:nvSpPr>
          <p:cNvPr id="183" name="Text Box 188"/>
          <p:cNvSpPr txBox="1">
            <a:spLocks noChangeArrowheads="1"/>
          </p:cNvSpPr>
          <p:nvPr/>
        </p:nvSpPr>
        <p:spPr bwMode="auto">
          <a:xfrm>
            <a:off x="7178675" y="6186061"/>
            <a:ext cx="1875835" cy="25391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p>
            <a:r>
              <a:rPr lang="en-US" altLang="ja-JP" sz="1050">
                <a:solidFill>
                  <a:schemeClr val="tx1"/>
                </a:solidFill>
                <a:latin typeface="Meiryo UI" panose="020B0604030504040204" pitchFamily="50" charset="-128"/>
                <a:ea typeface="Meiryo UI" panose="020B0604030504040204" pitchFamily="50" charset="-128"/>
              </a:rPr>
              <a:t>~300 subcortical samples</a:t>
            </a:r>
          </a:p>
        </p:txBody>
      </p:sp>
      <p:grpSp>
        <p:nvGrpSpPr>
          <p:cNvPr id="184" name="Group 190"/>
          <p:cNvGrpSpPr>
            <a:grpSpLocks/>
          </p:cNvGrpSpPr>
          <p:nvPr/>
        </p:nvGrpSpPr>
        <p:grpSpPr bwMode="auto">
          <a:xfrm rot="-967015">
            <a:off x="6257925" y="5757436"/>
            <a:ext cx="274638" cy="893762"/>
            <a:chOff x="1059" y="2403"/>
            <a:chExt cx="618" cy="1265"/>
          </a:xfrm>
        </p:grpSpPr>
        <p:sp>
          <p:nvSpPr>
            <p:cNvPr id="185" name="AutoShape 191"/>
            <p:cNvSpPr>
              <a:spLocks noChangeArrowheads="1"/>
            </p:cNvSpPr>
            <p:nvPr/>
          </p:nvSpPr>
          <p:spPr bwMode="auto">
            <a:xfrm rot="21055518" flipH="1">
              <a:off x="1059" y="2403"/>
              <a:ext cx="609" cy="1265"/>
            </a:xfrm>
            <a:prstGeom prst="cube">
              <a:avLst>
                <a:gd name="adj" fmla="val 7389"/>
              </a:avLst>
            </a:prstGeom>
            <a:noFill/>
            <a:ln w="9525">
              <a:solidFill>
                <a:srgbClr val="003768"/>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186" name="Line 192"/>
            <p:cNvSpPr>
              <a:spLocks noChangeShapeType="1"/>
            </p:cNvSpPr>
            <p:nvPr/>
          </p:nvSpPr>
          <p:spPr bwMode="auto">
            <a:xfrm flipV="1">
              <a:off x="1059" y="2642"/>
              <a:ext cx="550" cy="92"/>
            </a:xfrm>
            <a:prstGeom prst="line">
              <a:avLst/>
            </a:prstGeom>
            <a:noFill/>
            <a:ln w="9525">
              <a:solidFill>
                <a:srgbClr val="00376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a:lstStyle/>
            <a:p>
              <a:endParaRPr lang="ja-JP" altLang="en-US" sz="2000">
                <a:latin typeface="Meiryo UI" panose="020B0604030504040204" pitchFamily="50" charset="-128"/>
                <a:ea typeface="Meiryo UI" panose="020B0604030504040204" pitchFamily="50" charset="-128"/>
              </a:endParaRPr>
            </a:p>
          </p:txBody>
        </p:sp>
        <p:grpSp>
          <p:nvGrpSpPr>
            <p:cNvPr id="187" name="Group 193"/>
            <p:cNvGrpSpPr>
              <a:grpSpLocks/>
            </p:cNvGrpSpPr>
            <p:nvPr/>
          </p:nvGrpSpPr>
          <p:grpSpPr bwMode="auto">
            <a:xfrm>
              <a:off x="1130" y="2684"/>
              <a:ext cx="399" cy="93"/>
              <a:chOff x="1132" y="2684"/>
              <a:chExt cx="399" cy="93"/>
            </a:xfrm>
          </p:grpSpPr>
          <p:sp>
            <p:nvSpPr>
              <p:cNvPr id="324" name="Oval 194"/>
              <p:cNvSpPr>
                <a:spLocks noChangeAspect="1" noChangeArrowheads="1"/>
              </p:cNvSpPr>
              <p:nvPr/>
            </p:nvSpPr>
            <p:spPr bwMode="auto">
              <a:xfrm>
                <a:off x="1132" y="2748"/>
                <a:ext cx="29" cy="29"/>
              </a:xfrm>
              <a:prstGeom prst="ellipse">
                <a:avLst/>
              </a:prstGeom>
              <a:solidFill>
                <a:srgbClr val="00FF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25" name="Oval 195"/>
              <p:cNvSpPr>
                <a:spLocks noChangeAspect="1" noChangeArrowheads="1"/>
              </p:cNvSpPr>
              <p:nvPr/>
            </p:nvSpPr>
            <p:spPr bwMode="auto">
              <a:xfrm>
                <a:off x="1179" y="2739"/>
                <a:ext cx="29" cy="29"/>
              </a:xfrm>
              <a:prstGeom prst="ellipse">
                <a:avLst/>
              </a:prstGeom>
              <a:solidFill>
                <a:srgbClr val="00FF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26" name="Oval 196"/>
              <p:cNvSpPr>
                <a:spLocks noChangeAspect="1" noChangeArrowheads="1"/>
              </p:cNvSpPr>
              <p:nvPr/>
            </p:nvSpPr>
            <p:spPr bwMode="auto">
              <a:xfrm>
                <a:off x="1233" y="2730"/>
                <a:ext cx="29" cy="29"/>
              </a:xfrm>
              <a:prstGeom prst="ellipse">
                <a:avLst/>
              </a:prstGeom>
              <a:solidFill>
                <a:srgbClr val="00FF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27" name="Oval 197"/>
              <p:cNvSpPr>
                <a:spLocks noChangeAspect="1" noChangeArrowheads="1"/>
              </p:cNvSpPr>
              <p:nvPr/>
            </p:nvSpPr>
            <p:spPr bwMode="auto">
              <a:xfrm>
                <a:off x="1287" y="2721"/>
                <a:ext cx="29" cy="29"/>
              </a:xfrm>
              <a:prstGeom prst="ellipse">
                <a:avLst/>
              </a:prstGeom>
              <a:solidFill>
                <a:srgbClr val="00FF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28" name="Oval 198"/>
              <p:cNvSpPr>
                <a:spLocks noChangeAspect="1" noChangeArrowheads="1"/>
              </p:cNvSpPr>
              <p:nvPr/>
            </p:nvSpPr>
            <p:spPr bwMode="auto">
              <a:xfrm>
                <a:off x="1347" y="2711"/>
                <a:ext cx="29" cy="29"/>
              </a:xfrm>
              <a:prstGeom prst="ellipse">
                <a:avLst/>
              </a:prstGeom>
              <a:solidFill>
                <a:srgbClr val="00FF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29" name="Oval 199"/>
              <p:cNvSpPr>
                <a:spLocks noChangeAspect="1" noChangeArrowheads="1"/>
              </p:cNvSpPr>
              <p:nvPr/>
            </p:nvSpPr>
            <p:spPr bwMode="auto">
              <a:xfrm>
                <a:off x="1394" y="2702"/>
                <a:ext cx="29" cy="29"/>
              </a:xfrm>
              <a:prstGeom prst="ellipse">
                <a:avLst/>
              </a:prstGeom>
              <a:solidFill>
                <a:srgbClr val="00FF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30" name="Oval 200"/>
              <p:cNvSpPr>
                <a:spLocks noChangeAspect="1" noChangeArrowheads="1"/>
              </p:cNvSpPr>
              <p:nvPr/>
            </p:nvSpPr>
            <p:spPr bwMode="auto">
              <a:xfrm>
                <a:off x="1448" y="2693"/>
                <a:ext cx="29" cy="29"/>
              </a:xfrm>
              <a:prstGeom prst="ellipse">
                <a:avLst/>
              </a:prstGeom>
              <a:solidFill>
                <a:srgbClr val="00FF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31" name="Oval 201"/>
              <p:cNvSpPr>
                <a:spLocks noChangeAspect="1" noChangeArrowheads="1"/>
              </p:cNvSpPr>
              <p:nvPr/>
            </p:nvSpPr>
            <p:spPr bwMode="auto">
              <a:xfrm>
                <a:off x="1502" y="2684"/>
                <a:ext cx="29" cy="29"/>
              </a:xfrm>
              <a:prstGeom prst="ellipse">
                <a:avLst/>
              </a:prstGeom>
              <a:solidFill>
                <a:srgbClr val="00FF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grpSp>
        <p:sp>
          <p:nvSpPr>
            <p:cNvPr id="188" name="Oval 202"/>
            <p:cNvSpPr>
              <a:spLocks noChangeAspect="1" noChangeArrowheads="1"/>
            </p:cNvSpPr>
            <p:nvPr/>
          </p:nvSpPr>
          <p:spPr bwMode="auto">
            <a:xfrm>
              <a:off x="1137" y="2802"/>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189" name="Oval 203"/>
            <p:cNvSpPr>
              <a:spLocks noChangeAspect="1" noChangeArrowheads="1"/>
            </p:cNvSpPr>
            <p:nvPr/>
          </p:nvSpPr>
          <p:spPr bwMode="auto">
            <a:xfrm>
              <a:off x="1184" y="2793"/>
              <a:ext cx="29" cy="29"/>
            </a:xfrm>
            <a:prstGeom prst="ellipse">
              <a:avLst/>
            </a:prstGeom>
            <a:solidFill>
              <a:srgbClr val="FF00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190" name="Oval 204"/>
            <p:cNvSpPr>
              <a:spLocks noChangeAspect="1" noChangeArrowheads="1"/>
            </p:cNvSpPr>
            <p:nvPr/>
          </p:nvSpPr>
          <p:spPr bwMode="auto">
            <a:xfrm>
              <a:off x="1238" y="2784"/>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191" name="Oval 205"/>
            <p:cNvSpPr>
              <a:spLocks noChangeAspect="1" noChangeArrowheads="1"/>
            </p:cNvSpPr>
            <p:nvPr/>
          </p:nvSpPr>
          <p:spPr bwMode="auto">
            <a:xfrm>
              <a:off x="1292" y="2775"/>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192" name="Oval 206"/>
            <p:cNvSpPr>
              <a:spLocks noChangeAspect="1" noChangeArrowheads="1"/>
            </p:cNvSpPr>
            <p:nvPr/>
          </p:nvSpPr>
          <p:spPr bwMode="auto">
            <a:xfrm>
              <a:off x="1352" y="2765"/>
              <a:ext cx="29" cy="29"/>
            </a:xfrm>
            <a:prstGeom prst="ellipse">
              <a:avLst/>
            </a:prstGeom>
            <a:solidFill>
              <a:srgbClr val="FF00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193" name="Oval 207"/>
            <p:cNvSpPr>
              <a:spLocks noChangeAspect="1" noChangeArrowheads="1"/>
            </p:cNvSpPr>
            <p:nvPr/>
          </p:nvSpPr>
          <p:spPr bwMode="auto">
            <a:xfrm>
              <a:off x="1399" y="2756"/>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194" name="Oval 208"/>
            <p:cNvSpPr>
              <a:spLocks noChangeAspect="1" noChangeArrowheads="1"/>
            </p:cNvSpPr>
            <p:nvPr/>
          </p:nvSpPr>
          <p:spPr bwMode="auto">
            <a:xfrm>
              <a:off x="1453" y="2747"/>
              <a:ext cx="29" cy="29"/>
            </a:xfrm>
            <a:prstGeom prst="ellipse">
              <a:avLst/>
            </a:prstGeom>
            <a:solidFill>
              <a:srgbClr val="00FF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195" name="Oval 209"/>
            <p:cNvSpPr>
              <a:spLocks noChangeAspect="1" noChangeArrowheads="1"/>
            </p:cNvSpPr>
            <p:nvPr/>
          </p:nvSpPr>
          <p:spPr bwMode="auto">
            <a:xfrm>
              <a:off x="1507" y="2738"/>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196" name="Oval 210"/>
            <p:cNvSpPr>
              <a:spLocks noChangeAspect="1" noChangeArrowheads="1"/>
            </p:cNvSpPr>
            <p:nvPr/>
          </p:nvSpPr>
          <p:spPr bwMode="auto">
            <a:xfrm>
              <a:off x="1147" y="2851"/>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197" name="Oval 211"/>
            <p:cNvSpPr>
              <a:spLocks noChangeAspect="1" noChangeArrowheads="1"/>
            </p:cNvSpPr>
            <p:nvPr/>
          </p:nvSpPr>
          <p:spPr bwMode="auto">
            <a:xfrm>
              <a:off x="1194" y="2842"/>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198" name="Oval 212"/>
            <p:cNvSpPr>
              <a:spLocks noChangeAspect="1" noChangeArrowheads="1"/>
            </p:cNvSpPr>
            <p:nvPr/>
          </p:nvSpPr>
          <p:spPr bwMode="auto">
            <a:xfrm>
              <a:off x="1248" y="2833"/>
              <a:ext cx="29" cy="29"/>
            </a:xfrm>
            <a:prstGeom prst="ellipse">
              <a:avLst/>
            </a:prstGeom>
            <a:solidFill>
              <a:srgbClr val="FF00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199" name="Oval 213"/>
            <p:cNvSpPr>
              <a:spLocks noChangeAspect="1" noChangeArrowheads="1"/>
            </p:cNvSpPr>
            <p:nvPr/>
          </p:nvSpPr>
          <p:spPr bwMode="auto">
            <a:xfrm>
              <a:off x="1302" y="2824"/>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00" name="Oval 214"/>
            <p:cNvSpPr>
              <a:spLocks noChangeAspect="1" noChangeArrowheads="1"/>
            </p:cNvSpPr>
            <p:nvPr/>
          </p:nvSpPr>
          <p:spPr bwMode="auto">
            <a:xfrm>
              <a:off x="1362" y="2814"/>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01" name="Oval 215"/>
            <p:cNvSpPr>
              <a:spLocks noChangeAspect="1" noChangeArrowheads="1"/>
            </p:cNvSpPr>
            <p:nvPr/>
          </p:nvSpPr>
          <p:spPr bwMode="auto">
            <a:xfrm>
              <a:off x="1409" y="2805"/>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02" name="Oval 216"/>
            <p:cNvSpPr>
              <a:spLocks noChangeAspect="1" noChangeArrowheads="1"/>
            </p:cNvSpPr>
            <p:nvPr/>
          </p:nvSpPr>
          <p:spPr bwMode="auto">
            <a:xfrm>
              <a:off x="1463" y="2796"/>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03" name="Oval 217"/>
            <p:cNvSpPr>
              <a:spLocks noChangeAspect="1" noChangeArrowheads="1"/>
            </p:cNvSpPr>
            <p:nvPr/>
          </p:nvSpPr>
          <p:spPr bwMode="auto">
            <a:xfrm>
              <a:off x="1517" y="2787"/>
              <a:ext cx="29" cy="29"/>
            </a:xfrm>
            <a:prstGeom prst="ellipse">
              <a:avLst/>
            </a:prstGeom>
            <a:solidFill>
              <a:srgbClr val="FF00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04" name="Oval 218"/>
            <p:cNvSpPr>
              <a:spLocks noChangeAspect="1" noChangeArrowheads="1"/>
            </p:cNvSpPr>
            <p:nvPr/>
          </p:nvSpPr>
          <p:spPr bwMode="auto">
            <a:xfrm>
              <a:off x="1156" y="2902"/>
              <a:ext cx="29" cy="29"/>
            </a:xfrm>
            <a:prstGeom prst="ellipse">
              <a:avLst/>
            </a:prstGeom>
            <a:solidFill>
              <a:srgbClr val="FF00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05" name="Oval 219"/>
            <p:cNvSpPr>
              <a:spLocks noChangeAspect="1" noChangeArrowheads="1"/>
            </p:cNvSpPr>
            <p:nvPr/>
          </p:nvSpPr>
          <p:spPr bwMode="auto">
            <a:xfrm>
              <a:off x="1203" y="2893"/>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06" name="Oval 220"/>
            <p:cNvSpPr>
              <a:spLocks noChangeAspect="1" noChangeArrowheads="1"/>
            </p:cNvSpPr>
            <p:nvPr/>
          </p:nvSpPr>
          <p:spPr bwMode="auto">
            <a:xfrm>
              <a:off x="1257" y="2884"/>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07" name="Oval 221"/>
            <p:cNvSpPr>
              <a:spLocks noChangeAspect="1" noChangeArrowheads="1"/>
            </p:cNvSpPr>
            <p:nvPr/>
          </p:nvSpPr>
          <p:spPr bwMode="auto">
            <a:xfrm>
              <a:off x="1311" y="2875"/>
              <a:ext cx="29" cy="29"/>
            </a:xfrm>
            <a:prstGeom prst="ellipse">
              <a:avLst/>
            </a:prstGeom>
            <a:solidFill>
              <a:srgbClr val="00FF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08" name="Oval 222"/>
            <p:cNvSpPr>
              <a:spLocks noChangeAspect="1" noChangeArrowheads="1"/>
            </p:cNvSpPr>
            <p:nvPr/>
          </p:nvSpPr>
          <p:spPr bwMode="auto">
            <a:xfrm>
              <a:off x="1371" y="2865"/>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09" name="Oval 223"/>
            <p:cNvSpPr>
              <a:spLocks noChangeAspect="1" noChangeArrowheads="1"/>
            </p:cNvSpPr>
            <p:nvPr/>
          </p:nvSpPr>
          <p:spPr bwMode="auto">
            <a:xfrm>
              <a:off x="1418" y="2856"/>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10" name="Oval 224"/>
            <p:cNvSpPr>
              <a:spLocks noChangeAspect="1" noChangeArrowheads="1"/>
            </p:cNvSpPr>
            <p:nvPr/>
          </p:nvSpPr>
          <p:spPr bwMode="auto">
            <a:xfrm>
              <a:off x="1472" y="2847"/>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11" name="Oval 225"/>
            <p:cNvSpPr>
              <a:spLocks noChangeAspect="1" noChangeArrowheads="1"/>
            </p:cNvSpPr>
            <p:nvPr/>
          </p:nvSpPr>
          <p:spPr bwMode="auto">
            <a:xfrm>
              <a:off x="1526" y="2838"/>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12" name="Oval 226"/>
            <p:cNvSpPr>
              <a:spLocks noChangeAspect="1" noChangeArrowheads="1"/>
            </p:cNvSpPr>
            <p:nvPr/>
          </p:nvSpPr>
          <p:spPr bwMode="auto">
            <a:xfrm>
              <a:off x="1165" y="2956"/>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13" name="Oval 227"/>
            <p:cNvSpPr>
              <a:spLocks noChangeAspect="1" noChangeArrowheads="1"/>
            </p:cNvSpPr>
            <p:nvPr/>
          </p:nvSpPr>
          <p:spPr bwMode="auto">
            <a:xfrm>
              <a:off x="1212" y="2947"/>
              <a:ext cx="29" cy="29"/>
            </a:xfrm>
            <a:prstGeom prst="ellipse">
              <a:avLst/>
            </a:prstGeom>
            <a:solidFill>
              <a:srgbClr val="FF00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14" name="Oval 228"/>
            <p:cNvSpPr>
              <a:spLocks noChangeAspect="1" noChangeArrowheads="1"/>
            </p:cNvSpPr>
            <p:nvPr/>
          </p:nvSpPr>
          <p:spPr bwMode="auto">
            <a:xfrm>
              <a:off x="1266" y="2938"/>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15" name="Oval 229"/>
            <p:cNvSpPr>
              <a:spLocks noChangeAspect="1" noChangeArrowheads="1"/>
            </p:cNvSpPr>
            <p:nvPr/>
          </p:nvSpPr>
          <p:spPr bwMode="auto">
            <a:xfrm>
              <a:off x="1320" y="2929"/>
              <a:ext cx="29" cy="29"/>
            </a:xfrm>
            <a:prstGeom prst="ellipse">
              <a:avLst/>
            </a:prstGeom>
            <a:solidFill>
              <a:srgbClr val="00FF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16" name="Oval 230"/>
            <p:cNvSpPr>
              <a:spLocks noChangeAspect="1" noChangeArrowheads="1"/>
            </p:cNvSpPr>
            <p:nvPr/>
          </p:nvSpPr>
          <p:spPr bwMode="auto">
            <a:xfrm>
              <a:off x="1380" y="2919"/>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17" name="Oval 231"/>
            <p:cNvSpPr>
              <a:spLocks noChangeAspect="1" noChangeArrowheads="1"/>
            </p:cNvSpPr>
            <p:nvPr/>
          </p:nvSpPr>
          <p:spPr bwMode="auto">
            <a:xfrm>
              <a:off x="1427" y="2910"/>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18" name="Oval 232"/>
            <p:cNvSpPr>
              <a:spLocks noChangeAspect="1" noChangeArrowheads="1"/>
            </p:cNvSpPr>
            <p:nvPr/>
          </p:nvSpPr>
          <p:spPr bwMode="auto">
            <a:xfrm>
              <a:off x="1481" y="2901"/>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19" name="Oval 233"/>
            <p:cNvSpPr>
              <a:spLocks noChangeAspect="1" noChangeArrowheads="1"/>
            </p:cNvSpPr>
            <p:nvPr/>
          </p:nvSpPr>
          <p:spPr bwMode="auto">
            <a:xfrm>
              <a:off x="1535" y="2892"/>
              <a:ext cx="29" cy="29"/>
            </a:xfrm>
            <a:prstGeom prst="ellipse">
              <a:avLst/>
            </a:prstGeom>
            <a:solidFill>
              <a:srgbClr val="00FF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20" name="Oval 234"/>
            <p:cNvSpPr>
              <a:spLocks noChangeAspect="1" noChangeArrowheads="1"/>
            </p:cNvSpPr>
            <p:nvPr/>
          </p:nvSpPr>
          <p:spPr bwMode="auto">
            <a:xfrm>
              <a:off x="1174" y="3005"/>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21" name="Oval 235"/>
            <p:cNvSpPr>
              <a:spLocks noChangeAspect="1" noChangeArrowheads="1"/>
            </p:cNvSpPr>
            <p:nvPr/>
          </p:nvSpPr>
          <p:spPr bwMode="auto">
            <a:xfrm>
              <a:off x="1221" y="2996"/>
              <a:ext cx="29" cy="29"/>
            </a:xfrm>
            <a:prstGeom prst="ellipse">
              <a:avLst/>
            </a:prstGeom>
            <a:solidFill>
              <a:srgbClr val="FF00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22" name="Oval 236"/>
            <p:cNvSpPr>
              <a:spLocks noChangeAspect="1" noChangeArrowheads="1"/>
            </p:cNvSpPr>
            <p:nvPr/>
          </p:nvSpPr>
          <p:spPr bwMode="auto">
            <a:xfrm>
              <a:off x="1275" y="2987"/>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23" name="Oval 237"/>
            <p:cNvSpPr>
              <a:spLocks noChangeAspect="1" noChangeArrowheads="1"/>
            </p:cNvSpPr>
            <p:nvPr/>
          </p:nvSpPr>
          <p:spPr bwMode="auto">
            <a:xfrm>
              <a:off x="1329" y="2978"/>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24" name="Oval 238"/>
            <p:cNvSpPr>
              <a:spLocks noChangeAspect="1" noChangeArrowheads="1"/>
            </p:cNvSpPr>
            <p:nvPr/>
          </p:nvSpPr>
          <p:spPr bwMode="auto">
            <a:xfrm>
              <a:off x="1389" y="2968"/>
              <a:ext cx="29" cy="29"/>
            </a:xfrm>
            <a:prstGeom prst="ellipse">
              <a:avLst/>
            </a:prstGeom>
            <a:solidFill>
              <a:srgbClr val="00FF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25" name="Oval 239"/>
            <p:cNvSpPr>
              <a:spLocks noChangeAspect="1" noChangeArrowheads="1"/>
            </p:cNvSpPr>
            <p:nvPr/>
          </p:nvSpPr>
          <p:spPr bwMode="auto">
            <a:xfrm>
              <a:off x="1436" y="2959"/>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26" name="Oval 240"/>
            <p:cNvSpPr>
              <a:spLocks noChangeAspect="1" noChangeArrowheads="1"/>
            </p:cNvSpPr>
            <p:nvPr/>
          </p:nvSpPr>
          <p:spPr bwMode="auto">
            <a:xfrm>
              <a:off x="1490" y="2950"/>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27" name="Oval 241"/>
            <p:cNvSpPr>
              <a:spLocks noChangeAspect="1" noChangeArrowheads="1"/>
            </p:cNvSpPr>
            <p:nvPr/>
          </p:nvSpPr>
          <p:spPr bwMode="auto">
            <a:xfrm>
              <a:off x="1544" y="2941"/>
              <a:ext cx="29" cy="29"/>
            </a:xfrm>
            <a:prstGeom prst="ellipse">
              <a:avLst/>
            </a:prstGeom>
            <a:solidFill>
              <a:srgbClr val="FF00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28" name="Oval 242"/>
            <p:cNvSpPr>
              <a:spLocks noChangeAspect="1" noChangeArrowheads="1"/>
            </p:cNvSpPr>
            <p:nvPr/>
          </p:nvSpPr>
          <p:spPr bwMode="auto">
            <a:xfrm>
              <a:off x="1184" y="3054"/>
              <a:ext cx="29" cy="29"/>
            </a:xfrm>
            <a:prstGeom prst="ellipse">
              <a:avLst/>
            </a:prstGeom>
            <a:solidFill>
              <a:srgbClr val="00FF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29" name="Oval 243"/>
            <p:cNvSpPr>
              <a:spLocks noChangeAspect="1" noChangeArrowheads="1"/>
            </p:cNvSpPr>
            <p:nvPr/>
          </p:nvSpPr>
          <p:spPr bwMode="auto">
            <a:xfrm>
              <a:off x="1231" y="3045"/>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30" name="Oval 244"/>
            <p:cNvSpPr>
              <a:spLocks noChangeAspect="1" noChangeArrowheads="1"/>
            </p:cNvSpPr>
            <p:nvPr/>
          </p:nvSpPr>
          <p:spPr bwMode="auto">
            <a:xfrm>
              <a:off x="1285" y="3036"/>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31" name="Oval 245"/>
            <p:cNvSpPr>
              <a:spLocks noChangeAspect="1" noChangeArrowheads="1"/>
            </p:cNvSpPr>
            <p:nvPr/>
          </p:nvSpPr>
          <p:spPr bwMode="auto">
            <a:xfrm>
              <a:off x="1339" y="3027"/>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32" name="Oval 246"/>
            <p:cNvSpPr>
              <a:spLocks noChangeAspect="1" noChangeArrowheads="1"/>
            </p:cNvSpPr>
            <p:nvPr/>
          </p:nvSpPr>
          <p:spPr bwMode="auto">
            <a:xfrm>
              <a:off x="1399" y="3017"/>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33" name="Oval 247"/>
            <p:cNvSpPr>
              <a:spLocks noChangeAspect="1" noChangeArrowheads="1"/>
            </p:cNvSpPr>
            <p:nvPr/>
          </p:nvSpPr>
          <p:spPr bwMode="auto">
            <a:xfrm>
              <a:off x="1446" y="3008"/>
              <a:ext cx="29" cy="29"/>
            </a:xfrm>
            <a:prstGeom prst="ellipse">
              <a:avLst/>
            </a:prstGeom>
            <a:solidFill>
              <a:srgbClr val="00FF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34" name="Oval 248"/>
            <p:cNvSpPr>
              <a:spLocks noChangeAspect="1" noChangeArrowheads="1"/>
            </p:cNvSpPr>
            <p:nvPr/>
          </p:nvSpPr>
          <p:spPr bwMode="auto">
            <a:xfrm>
              <a:off x="1500" y="2999"/>
              <a:ext cx="29" cy="29"/>
            </a:xfrm>
            <a:prstGeom prst="ellipse">
              <a:avLst/>
            </a:prstGeom>
            <a:solidFill>
              <a:srgbClr val="FF00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35" name="Oval 249"/>
            <p:cNvSpPr>
              <a:spLocks noChangeAspect="1" noChangeArrowheads="1"/>
            </p:cNvSpPr>
            <p:nvPr/>
          </p:nvSpPr>
          <p:spPr bwMode="auto">
            <a:xfrm>
              <a:off x="1554" y="2990"/>
              <a:ext cx="29" cy="29"/>
            </a:xfrm>
            <a:prstGeom prst="ellipse">
              <a:avLst/>
            </a:prstGeom>
            <a:solidFill>
              <a:srgbClr val="FF00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36" name="Oval 250"/>
            <p:cNvSpPr>
              <a:spLocks noChangeAspect="1" noChangeArrowheads="1"/>
            </p:cNvSpPr>
            <p:nvPr/>
          </p:nvSpPr>
          <p:spPr bwMode="auto">
            <a:xfrm>
              <a:off x="1193" y="3103"/>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37" name="Oval 251"/>
            <p:cNvSpPr>
              <a:spLocks noChangeAspect="1" noChangeArrowheads="1"/>
            </p:cNvSpPr>
            <p:nvPr/>
          </p:nvSpPr>
          <p:spPr bwMode="auto">
            <a:xfrm>
              <a:off x="1240" y="3094"/>
              <a:ext cx="29" cy="29"/>
            </a:xfrm>
            <a:prstGeom prst="ellipse">
              <a:avLst/>
            </a:prstGeom>
            <a:solidFill>
              <a:srgbClr val="00FF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38" name="Oval 252"/>
            <p:cNvSpPr>
              <a:spLocks noChangeAspect="1" noChangeArrowheads="1"/>
            </p:cNvSpPr>
            <p:nvPr/>
          </p:nvSpPr>
          <p:spPr bwMode="auto">
            <a:xfrm>
              <a:off x="1294" y="3085"/>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39" name="Oval 253"/>
            <p:cNvSpPr>
              <a:spLocks noChangeAspect="1" noChangeArrowheads="1"/>
            </p:cNvSpPr>
            <p:nvPr/>
          </p:nvSpPr>
          <p:spPr bwMode="auto">
            <a:xfrm>
              <a:off x="1348" y="3076"/>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40" name="Oval 254"/>
            <p:cNvSpPr>
              <a:spLocks noChangeAspect="1" noChangeArrowheads="1"/>
            </p:cNvSpPr>
            <p:nvPr/>
          </p:nvSpPr>
          <p:spPr bwMode="auto">
            <a:xfrm>
              <a:off x="1408" y="3066"/>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41" name="Oval 255"/>
            <p:cNvSpPr>
              <a:spLocks noChangeAspect="1" noChangeArrowheads="1"/>
            </p:cNvSpPr>
            <p:nvPr/>
          </p:nvSpPr>
          <p:spPr bwMode="auto">
            <a:xfrm>
              <a:off x="1455" y="3057"/>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42" name="Oval 256"/>
            <p:cNvSpPr>
              <a:spLocks noChangeAspect="1" noChangeArrowheads="1"/>
            </p:cNvSpPr>
            <p:nvPr/>
          </p:nvSpPr>
          <p:spPr bwMode="auto">
            <a:xfrm>
              <a:off x="1509" y="3048"/>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43" name="Oval 257"/>
            <p:cNvSpPr>
              <a:spLocks noChangeAspect="1" noChangeArrowheads="1"/>
            </p:cNvSpPr>
            <p:nvPr/>
          </p:nvSpPr>
          <p:spPr bwMode="auto">
            <a:xfrm>
              <a:off x="1563" y="3039"/>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44" name="Oval 258"/>
            <p:cNvSpPr>
              <a:spLocks noChangeAspect="1" noChangeArrowheads="1"/>
            </p:cNvSpPr>
            <p:nvPr/>
          </p:nvSpPr>
          <p:spPr bwMode="auto">
            <a:xfrm>
              <a:off x="1205" y="3152"/>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45" name="Oval 259"/>
            <p:cNvSpPr>
              <a:spLocks noChangeAspect="1" noChangeArrowheads="1"/>
            </p:cNvSpPr>
            <p:nvPr/>
          </p:nvSpPr>
          <p:spPr bwMode="auto">
            <a:xfrm>
              <a:off x="1252" y="3143"/>
              <a:ext cx="29" cy="29"/>
            </a:xfrm>
            <a:prstGeom prst="ellipse">
              <a:avLst/>
            </a:prstGeom>
            <a:solidFill>
              <a:srgbClr val="FF00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46" name="Oval 260"/>
            <p:cNvSpPr>
              <a:spLocks noChangeAspect="1" noChangeArrowheads="1"/>
            </p:cNvSpPr>
            <p:nvPr/>
          </p:nvSpPr>
          <p:spPr bwMode="auto">
            <a:xfrm>
              <a:off x="1306" y="3134"/>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47" name="Oval 261"/>
            <p:cNvSpPr>
              <a:spLocks noChangeAspect="1" noChangeArrowheads="1"/>
            </p:cNvSpPr>
            <p:nvPr/>
          </p:nvSpPr>
          <p:spPr bwMode="auto">
            <a:xfrm>
              <a:off x="1360" y="3125"/>
              <a:ext cx="29" cy="29"/>
            </a:xfrm>
            <a:prstGeom prst="ellipse">
              <a:avLst/>
            </a:prstGeom>
            <a:solidFill>
              <a:srgbClr val="00FF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48" name="Oval 262"/>
            <p:cNvSpPr>
              <a:spLocks noChangeAspect="1" noChangeArrowheads="1"/>
            </p:cNvSpPr>
            <p:nvPr/>
          </p:nvSpPr>
          <p:spPr bwMode="auto">
            <a:xfrm>
              <a:off x="1420" y="3115"/>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49" name="Oval 263"/>
            <p:cNvSpPr>
              <a:spLocks noChangeAspect="1" noChangeArrowheads="1"/>
            </p:cNvSpPr>
            <p:nvPr/>
          </p:nvSpPr>
          <p:spPr bwMode="auto">
            <a:xfrm>
              <a:off x="1467" y="3106"/>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50" name="Oval 264"/>
            <p:cNvSpPr>
              <a:spLocks noChangeAspect="1" noChangeArrowheads="1"/>
            </p:cNvSpPr>
            <p:nvPr/>
          </p:nvSpPr>
          <p:spPr bwMode="auto">
            <a:xfrm>
              <a:off x="1521" y="3097"/>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51" name="Oval 265"/>
            <p:cNvSpPr>
              <a:spLocks noChangeAspect="1" noChangeArrowheads="1"/>
            </p:cNvSpPr>
            <p:nvPr/>
          </p:nvSpPr>
          <p:spPr bwMode="auto">
            <a:xfrm>
              <a:off x="1575" y="3088"/>
              <a:ext cx="29" cy="29"/>
            </a:xfrm>
            <a:prstGeom prst="ellipse">
              <a:avLst/>
            </a:prstGeom>
            <a:solidFill>
              <a:srgbClr val="00FF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52" name="Oval 266"/>
            <p:cNvSpPr>
              <a:spLocks noChangeAspect="1" noChangeArrowheads="1"/>
            </p:cNvSpPr>
            <p:nvPr/>
          </p:nvSpPr>
          <p:spPr bwMode="auto">
            <a:xfrm>
              <a:off x="1214" y="3201"/>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53" name="Oval 267"/>
            <p:cNvSpPr>
              <a:spLocks noChangeAspect="1" noChangeArrowheads="1"/>
            </p:cNvSpPr>
            <p:nvPr/>
          </p:nvSpPr>
          <p:spPr bwMode="auto">
            <a:xfrm>
              <a:off x="1261" y="3192"/>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54" name="Oval 268"/>
            <p:cNvSpPr>
              <a:spLocks noChangeAspect="1" noChangeArrowheads="1"/>
            </p:cNvSpPr>
            <p:nvPr/>
          </p:nvSpPr>
          <p:spPr bwMode="auto">
            <a:xfrm>
              <a:off x="1315" y="3183"/>
              <a:ext cx="29" cy="29"/>
            </a:xfrm>
            <a:prstGeom prst="ellipse">
              <a:avLst/>
            </a:prstGeom>
            <a:solidFill>
              <a:srgbClr val="FF00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55" name="Oval 269"/>
            <p:cNvSpPr>
              <a:spLocks noChangeAspect="1" noChangeArrowheads="1"/>
            </p:cNvSpPr>
            <p:nvPr/>
          </p:nvSpPr>
          <p:spPr bwMode="auto">
            <a:xfrm>
              <a:off x="1369" y="3174"/>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56" name="Oval 270"/>
            <p:cNvSpPr>
              <a:spLocks noChangeAspect="1" noChangeArrowheads="1"/>
            </p:cNvSpPr>
            <p:nvPr/>
          </p:nvSpPr>
          <p:spPr bwMode="auto">
            <a:xfrm>
              <a:off x="1429" y="3164"/>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57" name="Oval 271"/>
            <p:cNvSpPr>
              <a:spLocks noChangeAspect="1" noChangeArrowheads="1"/>
            </p:cNvSpPr>
            <p:nvPr/>
          </p:nvSpPr>
          <p:spPr bwMode="auto">
            <a:xfrm>
              <a:off x="1476" y="3155"/>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58" name="Oval 272"/>
            <p:cNvSpPr>
              <a:spLocks noChangeAspect="1" noChangeArrowheads="1"/>
            </p:cNvSpPr>
            <p:nvPr/>
          </p:nvSpPr>
          <p:spPr bwMode="auto">
            <a:xfrm>
              <a:off x="1530" y="3146"/>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59" name="Oval 273"/>
            <p:cNvSpPr>
              <a:spLocks noChangeAspect="1" noChangeArrowheads="1"/>
            </p:cNvSpPr>
            <p:nvPr/>
          </p:nvSpPr>
          <p:spPr bwMode="auto">
            <a:xfrm>
              <a:off x="1584" y="3137"/>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60" name="Oval 274"/>
            <p:cNvSpPr>
              <a:spLocks noChangeAspect="1" noChangeArrowheads="1"/>
            </p:cNvSpPr>
            <p:nvPr/>
          </p:nvSpPr>
          <p:spPr bwMode="auto">
            <a:xfrm>
              <a:off x="1222" y="3248"/>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61" name="Oval 275"/>
            <p:cNvSpPr>
              <a:spLocks noChangeAspect="1" noChangeArrowheads="1"/>
            </p:cNvSpPr>
            <p:nvPr/>
          </p:nvSpPr>
          <p:spPr bwMode="auto">
            <a:xfrm>
              <a:off x="1269" y="3239"/>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62" name="Oval 276"/>
            <p:cNvSpPr>
              <a:spLocks noChangeAspect="1" noChangeArrowheads="1"/>
            </p:cNvSpPr>
            <p:nvPr/>
          </p:nvSpPr>
          <p:spPr bwMode="auto">
            <a:xfrm>
              <a:off x="1323" y="3230"/>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63" name="Oval 277"/>
            <p:cNvSpPr>
              <a:spLocks noChangeAspect="1" noChangeArrowheads="1"/>
            </p:cNvSpPr>
            <p:nvPr/>
          </p:nvSpPr>
          <p:spPr bwMode="auto">
            <a:xfrm>
              <a:off x="1377" y="3221"/>
              <a:ext cx="29" cy="29"/>
            </a:xfrm>
            <a:prstGeom prst="ellipse">
              <a:avLst/>
            </a:prstGeom>
            <a:solidFill>
              <a:srgbClr val="FF00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64" name="Oval 278"/>
            <p:cNvSpPr>
              <a:spLocks noChangeAspect="1" noChangeArrowheads="1"/>
            </p:cNvSpPr>
            <p:nvPr/>
          </p:nvSpPr>
          <p:spPr bwMode="auto">
            <a:xfrm>
              <a:off x="1437" y="3211"/>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65" name="Oval 279"/>
            <p:cNvSpPr>
              <a:spLocks noChangeAspect="1" noChangeArrowheads="1"/>
            </p:cNvSpPr>
            <p:nvPr/>
          </p:nvSpPr>
          <p:spPr bwMode="auto">
            <a:xfrm>
              <a:off x="1484" y="3202"/>
              <a:ext cx="29" cy="29"/>
            </a:xfrm>
            <a:prstGeom prst="ellipse">
              <a:avLst/>
            </a:prstGeom>
            <a:solidFill>
              <a:srgbClr val="FF00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66" name="Oval 280"/>
            <p:cNvSpPr>
              <a:spLocks noChangeAspect="1" noChangeArrowheads="1"/>
            </p:cNvSpPr>
            <p:nvPr/>
          </p:nvSpPr>
          <p:spPr bwMode="auto">
            <a:xfrm>
              <a:off x="1538" y="3193"/>
              <a:ext cx="29" cy="29"/>
            </a:xfrm>
            <a:prstGeom prst="ellipse">
              <a:avLst/>
            </a:prstGeom>
            <a:solidFill>
              <a:srgbClr val="00FF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67" name="Oval 281"/>
            <p:cNvSpPr>
              <a:spLocks noChangeAspect="1" noChangeArrowheads="1"/>
            </p:cNvSpPr>
            <p:nvPr/>
          </p:nvSpPr>
          <p:spPr bwMode="auto">
            <a:xfrm>
              <a:off x="1592" y="3184"/>
              <a:ext cx="29" cy="29"/>
            </a:xfrm>
            <a:prstGeom prst="ellipse">
              <a:avLst/>
            </a:prstGeom>
            <a:solidFill>
              <a:srgbClr val="00FF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68" name="Oval 282"/>
            <p:cNvSpPr>
              <a:spLocks noChangeAspect="1" noChangeArrowheads="1"/>
            </p:cNvSpPr>
            <p:nvPr/>
          </p:nvSpPr>
          <p:spPr bwMode="auto">
            <a:xfrm>
              <a:off x="1229" y="3297"/>
              <a:ext cx="29" cy="29"/>
            </a:xfrm>
            <a:prstGeom prst="ellipse">
              <a:avLst/>
            </a:prstGeom>
            <a:solidFill>
              <a:srgbClr val="00FF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69" name="Oval 283"/>
            <p:cNvSpPr>
              <a:spLocks noChangeAspect="1" noChangeArrowheads="1"/>
            </p:cNvSpPr>
            <p:nvPr/>
          </p:nvSpPr>
          <p:spPr bwMode="auto">
            <a:xfrm>
              <a:off x="1276" y="3288"/>
              <a:ext cx="29" cy="29"/>
            </a:xfrm>
            <a:prstGeom prst="ellipse">
              <a:avLst/>
            </a:prstGeom>
            <a:solidFill>
              <a:srgbClr val="00FF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70" name="Oval 284"/>
            <p:cNvSpPr>
              <a:spLocks noChangeAspect="1" noChangeArrowheads="1"/>
            </p:cNvSpPr>
            <p:nvPr/>
          </p:nvSpPr>
          <p:spPr bwMode="auto">
            <a:xfrm>
              <a:off x="1330" y="3279"/>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71" name="Oval 285"/>
            <p:cNvSpPr>
              <a:spLocks noChangeAspect="1" noChangeArrowheads="1"/>
            </p:cNvSpPr>
            <p:nvPr/>
          </p:nvSpPr>
          <p:spPr bwMode="auto">
            <a:xfrm>
              <a:off x="1384" y="3270"/>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72" name="Oval 286"/>
            <p:cNvSpPr>
              <a:spLocks noChangeAspect="1" noChangeArrowheads="1"/>
            </p:cNvSpPr>
            <p:nvPr/>
          </p:nvSpPr>
          <p:spPr bwMode="auto">
            <a:xfrm>
              <a:off x="1444" y="3260"/>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73" name="Oval 287"/>
            <p:cNvSpPr>
              <a:spLocks noChangeAspect="1" noChangeArrowheads="1"/>
            </p:cNvSpPr>
            <p:nvPr/>
          </p:nvSpPr>
          <p:spPr bwMode="auto">
            <a:xfrm>
              <a:off x="1491" y="3251"/>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74" name="Oval 288"/>
            <p:cNvSpPr>
              <a:spLocks noChangeAspect="1" noChangeArrowheads="1"/>
            </p:cNvSpPr>
            <p:nvPr/>
          </p:nvSpPr>
          <p:spPr bwMode="auto">
            <a:xfrm>
              <a:off x="1545" y="3242"/>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75" name="Oval 289"/>
            <p:cNvSpPr>
              <a:spLocks noChangeAspect="1" noChangeArrowheads="1"/>
            </p:cNvSpPr>
            <p:nvPr/>
          </p:nvSpPr>
          <p:spPr bwMode="auto">
            <a:xfrm>
              <a:off x="1599" y="3233"/>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76" name="Oval 290"/>
            <p:cNvSpPr>
              <a:spLocks noChangeAspect="1" noChangeArrowheads="1"/>
            </p:cNvSpPr>
            <p:nvPr/>
          </p:nvSpPr>
          <p:spPr bwMode="auto">
            <a:xfrm>
              <a:off x="1236" y="3346"/>
              <a:ext cx="29" cy="29"/>
            </a:xfrm>
            <a:prstGeom prst="ellipse">
              <a:avLst/>
            </a:prstGeom>
            <a:solidFill>
              <a:srgbClr val="00FF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77" name="Oval 291"/>
            <p:cNvSpPr>
              <a:spLocks noChangeAspect="1" noChangeArrowheads="1"/>
            </p:cNvSpPr>
            <p:nvPr/>
          </p:nvSpPr>
          <p:spPr bwMode="auto">
            <a:xfrm>
              <a:off x="1283" y="3337"/>
              <a:ext cx="29" cy="29"/>
            </a:xfrm>
            <a:prstGeom prst="ellipse">
              <a:avLst/>
            </a:prstGeom>
            <a:solidFill>
              <a:srgbClr val="00FF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78" name="Oval 292"/>
            <p:cNvSpPr>
              <a:spLocks noChangeAspect="1" noChangeArrowheads="1"/>
            </p:cNvSpPr>
            <p:nvPr/>
          </p:nvSpPr>
          <p:spPr bwMode="auto">
            <a:xfrm>
              <a:off x="1337" y="3328"/>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79" name="Oval 293"/>
            <p:cNvSpPr>
              <a:spLocks noChangeAspect="1" noChangeArrowheads="1"/>
            </p:cNvSpPr>
            <p:nvPr/>
          </p:nvSpPr>
          <p:spPr bwMode="auto">
            <a:xfrm>
              <a:off x="1391" y="3319"/>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80" name="Oval 294"/>
            <p:cNvSpPr>
              <a:spLocks noChangeAspect="1" noChangeArrowheads="1"/>
            </p:cNvSpPr>
            <p:nvPr/>
          </p:nvSpPr>
          <p:spPr bwMode="auto">
            <a:xfrm>
              <a:off x="1451" y="3309"/>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81" name="Oval 295"/>
            <p:cNvSpPr>
              <a:spLocks noChangeAspect="1" noChangeArrowheads="1"/>
            </p:cNvSpPr>
            <p:nvPr/>
          </p:nvSpPr>
          <p:spPr bwMode="auto">
            <a:xfrm>
              <a:off x="1498" y="3300"/>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82" name="Oval 296"/>
            <p:cNvSpPr>
              <a:spLocks noChangeAspect="1" noChangeArrowheads="1"/>
            </p:cNvSpPr>
            <p:nvPr/>
          </p:nvSpPr>
          <p:spPr bwMode="auto">
            <a:xfrm>
              <a:off x="1552" y="3291"/>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83" name="Oval 297"/>
            <p:cNvSpPr>
              <a:spLocks noChangeAspect="1" noChangeArrowheads="1"/>
            </p:cNvSpPr>
            <p:nvPr/>
          </p:nvSpPr>
          <p:spPr bwMode="auto">
            <a:xfrm>
              <a:off x="1606" y="3282"/>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84" name="Oval 298"/>
            <p:cNvSpPr>
              <a:spLocks noChangeAspect="1" noChangeArrowheads="1"/>
            </p:cNvSpPr>
            <p:nvPr/>
          </p:nvSpPr>
          <p:spPr bwMode="auto">
            <a:xfrm>
              <a:off x="1243" y="3395"/>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85" name="Oval 299"/>
            <p:cNvSpPr>
              <a:spLocks noChangeAspect="1" noChangeArrowheads="1"/>
            </p:cNvSpPr>
            <p:nvPr/>
          </p:nvSpPr>
          <p:spPr bwMode="auto">
            <a:xfrm>
              <a:off x="1290" y="3386"/>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86" name="Oval 300"/>
            <p:cNvSpPr>
              <a:spLocks noChangeAspect="1" noChangeArrowheads="1"/>
            </p:cNvSpPr>
            <p:nvPr/>
          </p:nvSpPr>
          <p:spPr bwMode="auto">
            <a:xfrm>
              <a:off x="1344" y="3377"/>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87" name="Oval 301"/>
            <p:cNvSpPr>
              <a:spLocks noChangeAspect="1" noChangeArrowheads="1"/>
            </p:cNvSpPr>
            <p:nvPr/>
          </p:nvSpPr>
          <p:spPr bwMode="auto">
            <a:xfrm>
              <a:off x="1398" y="3368"/>
              <a:ext cx="29" cy="29"/>
            </a:xfrm>
            <a:prstGeom prst="ellipse">
              <a:avLst/>
            </a:prstGeom>
            <a:solidFill>
              <a:srgbClr val="00FF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88" name="Oval 302"/>
            <p:cNvSpPr>
              <a:spLocks noChangeAspect="1" noChangeArrowheads="1"/>
            </p:cNvSpPr>
            <p:nvPr/>
          </p:nvSpPr>
          <p:spPr bwMode="auto">
            <a:xfrm>
              <a:off x="1458" y="3358"/>
              <a:ext cx="29" cy="29"/>
            </a:xfrm>
            <a:prstGeom prst="ellipse">
              <a:avLst/>
            </a:prstGeom>
            <a:solidFill>
              <a:srgbClr val="FF00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89" name="Oval 303"/>
            <p:cNvSpPr>
              <a:spLocks noChangeAspect="1" noChangeArrowheads="1"/>
            </p:cNvSpPr>
            <p:nvPr/>
          </p:nvSpPr>
          <p:spPr bwMode="auto">
            <a:xfrm>
              <a:off x="1505" y="3349"/>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90" name="Oval 304"/>
            <p:cNvSpPr>
              <a:spLocks noChangeAspect="1" noChangeArrowheads="1"/>
            </p:cNvSpPr>
            <p:nvPr/>
          </p:nvSpPr>
          <p:spPr bwMode="auto">
            <a:xfrm>
              <a:off x="1559" y="3340"/>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91" name="Oval 305"/>
            <p:cNvSpPr>
              <a:spLocks noChangeAspect="1" noChangeArrowheads="1"/>
            </p:cNvSpPr>
            <p:nvPr/>
          </p:nvSpPr>
          <p:spPr bwMode="auto">
            <a:xfrm>
              <a:off x="1613" y="3331"/>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92" name="Oval 306"/>
            <p:cNvSpPr>
              <a:spLocks noChangeAspect="1" noChangeArrowheads="1"/>
            </p:cNvSpPr>
            <p:nvPr/>
          </p:nvSpPr>
          <p:spPr bwMode="auto">
            <a:xfrm>
              <a:off x="1254" y="3444"/>
              <a:ext cx="29" cy="29"/>
            </a:xfrm>
            <a:prstGeom prst="ellipse">
              <a:avLst/>
            </a:prstGeom>
            <a:solidFill>
              <a:srgbClr val="FF00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93" name="Oval 307"/>
            <p:cNvSpPr>
              <a:spLocks noChangeAspect="1" noChangeArrowheads="1"/>
            </p:cNvSpPr>
            <p:nvPr/>
          </p:nvSpPr>
          <p:spPr bwMode="auto">
            <a:xfrm>
              <a:off x="1301" y="3435"/>
              <a:ext cx="29" cy="29"/>
            </a:xfrm>
            <a:prstGeom prst="ellipse">
              <a:avLst/>
            </a:prstGeom>
            <a:solidFill>
              <a:srgbClr val="FF00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94" name="Oval 308"/>
            <p:cNvSpPr>
              <a:spLocks noChangeAspect="1" noChangeArrowheads="1"/>
            </p:cNvSpPr>
            <p:nvPr/>
          </p:nvSpPr>
          <p:spPr bwMode="auto">
            <a:xfrm>
              <a:off x="1355" y="3426"/>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95" name="Oval 309"/>
            <p:cNvSpPr>
              <a:spLocks noChangeAspect="1" noChangeArrowheads="1"/>
            </p:cNvSpPr>
            <p:nvPr/>
          </p:nvSpPr>
          <p:spPr bwMode="auto">
            <a:xfrm>
              <a:off x="1409" y="3417"/>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96" name="Oval 310"/>
            <p:cNvSpPr>
              <a:spLocks noChangeAspect="1" noChangeArrowheads="1"/>
            </p:cNvSpPr>
            <p:nvPr/>
          </p:nvSpPr>
          <p:spPr bwMode="auto">
            <a:xfrm>
              <a:off x="1469" y="3407"/>
              <a:ext cx="29" cy="29"/>
            </a:xfrm>
            <a:prstGeom prst="ellipse">
              <a:avLst/>
            </a:prstGeom>
            <a:solidFill>
              <a:srgbClr val="00FF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97" name="Oval 311"/>
            <p:cNvSpPr>
              <a:spLocks noChangeAspect="1" noChangeArrowheads="1"/>
            </p:cNvSpPr>
            <p:nvPr/>
          </p:nvSpPr>
          <p:spPr bwMode="auto">
            <a:xfrm>
              <a:off x="1516" y="3398"/>
              <a:ext cx="29" cy="29"/>
            </a:xfrm>
            <a:prstGeom prst="ellipse">
              <a:avLst/>
            </a:prstGeom>
            <a:solidFill>
              <a:srgbClr val="FF00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98" name="Oval 312"/>
            <p:cNvSpPr>
              <a:spLocks noChangeAspect="1" noChangeArrowheads="1"/>
            </p:cNvSpPr>
            <p:nvPr/>
          </p:nvSpPr>
          <p:spPr bwMode="auto">
            <a:xfrm>
              <a:off x="1570" y="3389"/>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299" name="Oval 313"/>
            <p:cNvSpPr>
              <a:spLocks noChangeAspect="1" noChangeArrowheads="1"/>
            </p:cNvSpPr>
            <p:nvPr/>
          </p:nvSpPr>
          <p:spPr bwMode="auto">
            <a:xfrm>
              <a:off x="1624" y="3380"/>
              <a:ext cx="29" cy="29"/>
            </a:xfrm>
            <a:prstGeom prst="ellipse">
              <a:avLst/>
            </a:prstGeom>
            <a:solidFill>
              <a:srgbClr val="00FF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00" name="Oval 314"/>
            <p:cNvSpPr>
              <a:spLocks noChangeAspect="1" noChangeArrowheads="1"/>
            </p:cNvSpPr>
            <p:nvPr/>
          </p:nvSpPr>
          <p:spPr bwMode="auto">
            <a:xfrm>
              <a:off x="1261" y="3493"/>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01" name="Oval 315"/>
            <p:cNvSpPr>
              <a:spLocks noChangeAspect="1" noChangeArrowheads="1"/>
            </p:cNvSpPr>
            <p:nvPr/>
          </p:nvSpPr>
          <p:spPr bwMode="auto">
            <a:xfrm>
              <a:off x="1308" y="3484"/>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02" name="Oval 316"/>
            <p:cNvSpPr>
              <a:spLocks noChangeAspect="1" noChangeArrowheads="1"/>
            </p:cNvSpPr>
            <p:nvPr/>
          </p:nvSpPr>
          <p:spPr bwMode="auto">
            <a:xfrm>
              <a:off x="1362" y="3475"/>
              <a:ext cx="29" cy="29"/>
            </a:xfrm>
            <a:prstGeom prst="ellipse">
              <a:avLst/>
            </a:prstGeom>
            <a:solidFill>
              <a:srgbClr val="FF00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03" name="Oval 317"/>
            <p:cNvSpPr>
              <a:spLocks noChangeAspect="1" noChangeArrowheads="1"/>
            </p:cNvSpPr>
            <p:nvPr/>
          </p:nvSpPr>
          <p:spPr bwMode="auto">
            <a:xfrm>
              <a:off x="1416" y="3466"/>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04" name="Oval 318"/>
            <p:cNvSpPr>
              <a:spLocks noChangeAspect="1" noChangeArrowheads="1"/>
            </p:cNvSpPr>
            <p:nvPr/>
          </p:nvSpPr>
          <p:spPr bwMode="auto">
            <a:xfrm>
              <a:off x="1476" y="3456"/>
              <a:ext cx="29" cy="29"/>
            </a:xfrm>
            <a:prstGeom prst="ellipse">
              <a:avLst/>
            </a:prstGeom>
            <a:solidFill>
              <a:srgbClr val="FF00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05" name="Oval 319"/>
            <p:cNvSpPr>
              <a:spLocks noChangeAspect="1" noChangeArrowheads="1"/>
            </p:cNvSpPr>
            <p:nvPr/>
          </p:nvSpPr>
          <p:spPr bwMode="auto">
            <a:xfrm>
              <a:off x="1523" y="3447"/>
              <a:ext cx="29" cy="29"/>
            </a:xfrm>
            <a:prstGeom prst="ellipse">
              <a:avLst/>
            </a:prstGeom>
            <a:solidFill>
              <a:srgbClr val="00FF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06" name="Oval 320"/>
            <p:cNvSpPr>
              <a:spLocks noChangeAspect="1" noChangeArrowheads="1"/>
            </p:cNvSpPr>
            <p:nvPr/>
          </p:nvSpPr>
          <p:spPr bwMode="auto">
            <a:xfrm>
              <a:off x="1577" y="3438"/>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07" name="Oval 321"/>
            <p:cNvSpPr>
              <a:spLocks noChangeAspect="1" noChangeArrowheads="1"/>
            </p:cNvSpPr>
            <p:nvPr/>
          </p:nvSpPr>
          <p:spPr bwMode="auto">
            <a:xfrm>
              <a:off x="1631" y="3429"/>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08" name="Oval 322"/>
            <p:cNvSpPr>
              <a:spLocks noChangeAspect="1" noChangeArrowheads="1"/>
            </p:cNvSpPr>
            <p:nvPr/>
          </p:nvSpPr>
          <p:spPr bwMode="auto">
            <a:xfrm>
              <a:off x="1269" y="3544"/>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09" name="Oval 323"/>
            <p:cNvSpPr>
              <a:spLocks noChangeAspect="1" noChangeArrowheads="1"/>
            </p:cNvSpPr>
            <p:nvPr/>
          </p:nvSpPr>
          <p:spPr bwMode="auto">
            <a:xfrm>
              <a:off x="1316" y="3535"/>
              <a:ext cx="29" cy="29"/>
            </a:xfrm>
            <a:prstGeom prst="ellipse">
              <a:avLst/>
            </a:prstGeom>
            <a:solidFill>
              <a:srgbClr val="00FF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10" name="Oval 324"/>
            <p:cNvSpPr>
              <a:spLocks noChangeAspect="1" noChangeArrowheads="1"/>
            </p:cNvSpPr>
            <p:nvPr/>
          </p:nvSpPr>
          <p:spPr bwMode="auto">
            <a:xfrm>
              <a:off x="1370" y="3526"/>
              <a:ext cx="29" cy="29"/>
            </a:xfrm>
            <a:prstGeom prst="ellipse">
              <a:avLst/>
            </a:prstGeom>
            <a:solidFill>
              <a:srgbClr val="FF00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11" name="Oval 325"/>
            <p:cNvSpPr>
              <a:spLocks noChangeAspect="1" noChangeArrowheads="1"/>
            </p:cNvSpPr>
            <p:nvPr/>
          </p:nvSpPr>
          <p:spPr bwMode="auto">
            <a:xfrm>
              <a:off x="1424" y="3517"/>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12" name="Oval 326"/>
            <p:cNvSpPr>
              <a:spLocks noChangeAspect="1" noChangeArrowheads="1"/>
            </p:cNvSpPr>
            <p:nvPr/>
          </p:nvSpPr>
          <p:spPr bwMode="auto">
            <a:xfrm>
              <a:off x="1484" y="3507"/>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13" name="Oval 327"/>
            <p:cNvSpPr>
              <a:spLocks noChangeAspect="1" noChangeArrowheads="1"/>
            </p:cNvSpPr>
            <p:nvPr/>
          </p:nvSpPr>
          <p:spPr bwMode="auto">
            <a:xfrm>
              <a:off x="1531" y="3498"/>
              <a:ext cx="29" cy="29"/>
            </a:xfrm>
            <a:prstGeom prst="ellipse">
              <a:avLst/>
            </a:prstGeom>
            <a:solidFill>
              <a:srgbClr val="FF00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14" name="Oval 328"/>
            <p:cNvSpPr>
              <a:spLocks noChangeAspect="1" noChangeArrowheads="1"/>
            </p:cNvSpPr>
            <p:nvPr/>
          </p:nvSpPr>
          <p:spPr bwMode="auto">
            <a:xfrm>
              <a:off x="1585" y="3489"/>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15" name="Oval 329"/>
            <p:cNvSpPr>
              <a:spLocks noChangeAspect="1" noChangeArrowheads="1"/>
            </p:cNvSpPr>
            <p:nvPr/>
          </p:nvSpPr>
          <p:spPr bwMode="auto">
            <a:xfrm>
              <a:off x="1639" y="3480"/>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16" name="Oval 330"/>
            <p:cNvSpPr>
              <a:spLocks noChangeAspect="1" noChangeArrowheads="1"/>
            </p:cNvSpPr>
            <p:nvPr/>
          </p:nvSpPr>
          <p:spPr bwMode="auto">
            <a:xfrm>
              <a:off x="1278" y="3594"/>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17" name="Oval 331"/>
            <p:cNvSpPr>
              <a:spLocks noChangeAspect="1" noChangeArrowheads="1"/>
            </p:cNvSpPr>
            <p:nvPr/>
          </p:nvSpPr>
          <p:spPr bwMode="auto">
            <a:xfrm>
              <a:off x="1325" y="3585"/>
              <a:ext cx="29" cy="29"/>
            </a:xfrm>
            <a:prstGeom prst="ellipse">
              <a:avLst/>
            </a:prstGeom>
            <a:solidFill>
              <a:srgbClr val="00FF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18" name="Oval 332"/>
            <p:cNvSpPr>
              <a:spLocks noChangeAspect="1" noChangeArrowheads="1"/>
            </p:cNvSpPr>
            <p:nvPr/>
          </p:nvSpPr>
          <p:spPr bwMode="auto">
            <a:xfrm>
              <a:off x="1379" y="3576"/>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19" name="Oval 333"/>
            <p:cNvSpPr>
              <a:spLocks noChangeAspect="1" noChangeArrowheads="1"/>
            </p:cNvSpPr>
            <p:nvPr/>
          </p:nvSpPr>
          <p:spPr bwMode="auto">
            <a:xfrm>
              <a:off x="1433" y="3567"/>
              <a:ext cx="29" cy="29"/>
            </a:xfrm>
            <a:prstGeom prst="ellipse">
              <a:avLst/>
            </a:prstGeom>
            <a:solidFill>
              <a:srgbClr val="00FF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20" name="Oval 334"/>
            <p:cNvSpPr>
              <a:spLocks noChangeAspect="1" noChangeArrowheads="1"/>
            </p:cNvSpPr>
            <p:nvPr/>
          </p:nvSpPr>
          <p:spPr bwMode="auto">
            <a:xfrm>
              <a:off x="1493" y="3557"/>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21" name="Oval 335"/>
            <p:cNvSpPr>
              <a:spLocks noChangeAspect="1" noChangeArrowheads="1"/>
            </p:cNvSpPr>
            <p:nvPr/>
          </p:nvSpPr>
          <p:spPr bwMode="auto">
            <a:xfrm>
              <a:off x="1540" y="3548"/>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22" name="Oval 336"/>
            <p:cNvSpPr>
              <a:spLocks noChangeAspect="1" noChangeArrowheads="1"/>
            </p:cNvSpPr>
            <p:nvPr/>
          </p:nvSpPr>
          <p:spPr bwMode="auto">
            <a:xfrm>
              <a:off x="1594" y="3539"/>
              <a:ext cx="29" cy="29"/>
            </a:xfrm>
            <a:prstGeom prst="ellipse">
              <a:avLst/>
            </a:prstGeom>
            <a:solidFill>
              <a:srgbClr val="FF00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23" name="Oval 337"/>
            <p:cNvSpPr>
              <a:spLocks noChangeAspect="1" noChangeArrowheads="1"/>
            </p:cNvSpPr>
            <p:nvPr/>
          </p:nvSpPr>
          <p:spPr bwMode="auto">
            <a:xfrm>
              <a:off x="1648" y="3530"/>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grpSp>
      <p:grpSp>
        <p:nvGrpSpPr>
          <p:cNvPr id="332" name="Group 338"/>
          <p:cNvGrpSpPr>
            <a:grpSpLocks/>
          </p:cNvGrpSpPr>
          <p:nvPr/>
        </p:nvGrpSpPr>
        <p:grpSpPr bwMode="auto">
          <a:xfrm rot="-967015">
            <a:off x="6600825" y="5662186"/>
            <a:ext cx="274638" cy="893762"/>
            <a:chOff x="1059" y="2403"/>
            <a:chExt cx="618" cy="1265"/>
          </a:xfrm>
        </p:grpSpPr>
        <p:sp>
          <p:nvSpPr>
            <p:cNvPr id="333" name="AutoShape 339"/>
            <p:cNvSpPr>
              <a:spLocks noChangeArrowheads="1"/>
            </p:cNvSpPr>
            <p:nvPr/>
          </p:nvSpPr>
          <p:spPr bwMode="auto">
            <a:xfrm rot="21055518" flipH="1">
              <a:off x="1059" y="2403"/>
              <a:ext cx="609" cy="1265"/>
            </a:xfrm>
            <a:prstGeom prst="cube">
              <a:avLst>
                <a:gd name="adj" fmla="val 7389"/>
              </a:avLst>
            </a:prstGeom>
            <a:noFill/>
            <a:ln w="9525">
              <a:solidFill>
                <a:srgbClr val="003768"/>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34" name="Line 340"/>
            <p:cNvSpPr>
              <a:spLocks noChangeShapeType="1"/>
            </p:cNvSpPr>
            <p:nvPr/>
          </p:nvSpPr>
          <p:spPr bwMode="auto">
            <a:xfrm flipV="1">
              <a:off x="1059" y="2642"/>
              <a:ext cx="550" cy="92"/>
            </a:xfrm>
            <a:prstGeom prst="line">
              <a:avLst/>
            </a:prstGeom>
            <a:noFill/>
            <a:ln w="9525">
              <a:solidFill>
                <a:srgbClr val="00376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a:lstStyle/>
            <a:p>
              <a:endParaRPr lang="ja-JP" altLang="en-US" sz="2000">
                <a:latin typeface="Meiryo UI" panose="020B0604030504040204" pitchFamily="50" charset="-128"/>
                <a:ea typeface="Meiryo UI" panose="020B0604030504040204" pitchFamily="50" charset="-128"/>
              </a:endParaRPr>
            </a:p>
          </p:txBody>
        </p:sp>
        <p:grpSp>
          <p:nvGrpSpPr>
            <p:cNvPr id="335" name="Group 341"/>
            <p:cNvGrpSpPr>
              <a:grpSpLocks/>
            </p:cNvGrpSpPr>
            <p:nvPr/>
          </p:nvGrpSpPr>
          <p:grpSpPr bwMode="auto">
            <a:xfrm>
              <a:off x="1130" y="2684"/>
              <a:ext cx="399" cy="93"/>
              <a:chOff x="1132" y="2684"/>
              <a:chExt cx="399" cy="93"/>
            </a:xfrm>
          </p:grpSpPr>
          <p:sp>
            <p:nvSpPr>
              <p:cNvPr id="472" name="Oval 342"/>
              <p:cNvSpPr>
                <a:spLocks noChangeAspect="1" noChangeArrowheads="1"/>
              </p:cNvSpPr>
              <p:nvPr/>
            </p:nvSpPr>
            <p:spPr bwMode="auto">
              <a:xfrm>
                <a:off x="1132" y="2748"/>
                <a:ext cx="29" cy="29"/>
              </a:xfrm>
              <a:prstGeom prst="ellipse">
                <a:avLst/>
              </a:prstGeom>
              <a:solidFill>
                <a:srgbClr val="00FF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73" name="Oval 343"/>
              <p:cNvSpPr>
                <a:spLocks noChangeAspect="1" noChangeArrowheads="1"/>
              </p:cNvSpPr>
              <p:nvPr/>
            </p:nvSpPr>
            <p:spPr bwMode="auto">
              <a:xfrm>
                <a:off x="1179" y="2739"/>
                <a:ext cx="29" cy="29"/>
              </a:xfrm>
              <a:prstGeom prst="ellipse">
                <a:avLst/>
              </a:prstGeom>
              <a:solidFill>
                <a:srgbClr val="00FF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74" name="Oval 344"/>
              <p:cNvSpPr>
                <a:spLocks noChangeAspect="1" noChangeArrowheads="1"/>
              </p:cNvSpPr>
              <p:nvPr/>
            </p:nvSpPr>
            <p:spPr bwMode="auto">
              <a:xfrm>
                <a:off x="1233" y="2730"/>
                <a:ext cx="29" cy="29"/>
              </a:xfrm>
              <a:prstGeom prst="ellipse">
                <a:avLst/>
              </a:prstGeom>
              <a:solidFill>
                <a:srgbClr val="00FF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75" name="Oval 345"/>
              <p:cNvSpPr>
                <a:spLocks noChangeAspect="1" noChangeArrowheads="1"/>
              </p:cNvSpPr>
              <p:nvPr/>
            </p:nvSpPr>
            <p:spPr bwMode="auto">
              <a:xfrm>
                <a:off x="1287" y="2721"/>
                <a:ext cx="29" cy="29"/>
              </a:xfrm>
              <a:prstGeom prst="ellipse">
                <a:avLst/>
              </a:prstGeom>
              <a:solidFill>
                <a:srgbClr val="00FF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76" name="Oval 346"/>
              <p:cNvSpPr>
                <a:spLocks noChangeAspect="1" noChangeArrowheads="1"/>
              </p:cNvSpPr>
              <p:nvPr/>
            </p:nvSpPr>
            <p:spPr bwMode="auto">
              <a:xfrm>
                <a:off x="1347" y="2711"/>
                <a:ext cx="29" cy="29"/>
              </a:xfrm>
              <a:prstGeom prst="ellipse">
                <a:avLst/>
              </a:prstGeom>
              <a:solidFill>
                <a:srgbClr val="00FF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77" name="Oval 347"/>
              <p:cNvSpPr>
                <a:spLocks noChangeAspect="1" noChangeArrowheads="1"/>
              </p:cNvSpPr>
              <p:nvPr/>
            </p:nvSpPr>
            <p:spPr bwMode="auto">
              <a:xfrm>
                <a:off x="1394" y="2702"/>
                <a:ext cx="29" cy="29"/>
              </a:xfrm>
              <a:prstGeom prst="ellipse">
                <a:avLst/>
              </a:prstGeom>
              <a:solidFill>
                <a:srgbClr val="00FF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78" name="Oval 348"/>
              <p:cNvSpPr>
                <a:spLocks noChangeAspect="1" noChangeArrowheads="1"/>
              </p:cNvSpPr>
              <p:nvPr/>
            </p:nvSpPr>
            <p:spPr bwMode="auto">
              <a:xfrm>
                <a:off x="1448" y="2693"/>
                <a:ext cx="29" cy="29"/>
              </a:xfrm>
              <a:prstGeom prst="ellipse">
                <a:avLst/>
              </a:prstGeom>
              <a:solidFill>
                <a:srgbClr val="00FF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79" name="Oval 349"/>
              <p:cNvSpPr>
                <a:spLocks noChangeAspect="1" noChangeArrowheads="1"/>
              </p:cNvSpPr>
              <p:nvPr/>
            </p:nvSpPr>
            <p:spPr bwMode="auto">
              <a:xfrm>
                <a:off x="1502" y="2684"/>
                <a:ext cx="29" cy="29"/>
              </a:xfrm>
              <a:prstGeom prst="ellipse">
                <a:avLst/>
              </a:prstGeom>
              <a:solidFill>
                <a:srgbClr val="00FF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grpSp>
        <p:sp>
          <p:nvSpPr>
            <p:cNvPr id="336" name="Oval 350"/>
            <p:cNvSpPr>
              <a:spLocks noChangeAspect="1" noChangeArrowheads="1"/>
            </p:cNvSpPr>
            <p:nvPr/>
          </p:nvSpPr>
          <p:spPr bwMode="auto">
            <a:xfrm>
              <a:off x="1137" y="2802"/>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37" name="Oval 351"/>
            <p:cNvSpPr>
              <a:spLocks noChangeAspect="1" noChangeArrowheads="1"/>
            </p:cNvSpPr>
            <p:nvPr/>
          </p:nvSpPr>
          <p:spPr bwMode="auto">
            <a:xfrm>
              <a:off x="1184" y="2793"/>
              <a:ext cx="29" cy="29"/>
            </a:xfrm>
            <a:prstGeom prst="ellipse">
              <a:avLst/>
            </a:prstGeom>
            <a:solidFill>
              <a:srgbClr val="FF00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38" name="Oval 352"/>
            <p:cNvSpPr>
              <a:spLocks noChangeAspect="1" noChangeArrowheads="1"/>
            </p:cNvSpPr>
            <p:nvPr/>
          </p:nvSpPr>
          <p:spPr bwMode="auto">
            <a:xfrm>
              <a:off x="1238" y="2784"/>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39" name="Oval 353"/>
            <p:cNvSpPr>
              <a:spLocks noChangeAspect="1" noChangeArrowheads="1"/>
            </p:cNvSpPr>
            <p:nvPr/>
          </p:nvSpPr>
          <p:spPr bwMode="auto">
            <a:xfrm>
              <a:off x="1292" y="2775"/>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40" name="Oval 354"/>
            <p:cNvSpPr>
              <a:spLocks noChangeAspect="1" noChangeArrowheads="1"/>
            </p:cNvSpPr>
            <p:nvPr/>
          </p:nvSpPr>
          <p:spPr bwMode="auto">
            <a:xfrm>
              <a:off x="1352" y="2765"/>
              <a:ext cx="29" cy="29"/>
            </a:xfrm>
            <a:prstGeom prst="ellipse">
              <a:avLst/>
            </a:prstGeom>
            <a:solidFill>
              <a:srgbClr val="FF00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41" name="Oval 355"/>
            <p:cNvSpPr>
              <a:spLocks noChangeAspect="1" noChangeArrowheads="1"/>
            </p:cNvSpPr>
            <p:nvPr/>
          </p:nvSpPr>
          <p:spPr bwMode="auto">
            <a:xfrm>
              <a:off x="1399" y="2756"/>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42" name="Oval 356"/>
            <p:cNvSpPr>
              <a:spLocks noChangeAspect="1" noChangeArrowheads="1"/>
            </p:cNvSpPr>
            <p:nvPr/>
          </p:nvSpPr>
          <p:spPr bwMode="auto">
            <a:xfrm>
              <a:off x="1453" y="2747"/>
              <a:ext cx="29" cy="29"/>
            </a:xfrm>
            <a:prstGeom prst="ellipse">
              <a:avLst/>
            </a:prstGeom>
            <a:solidFill>
              <a:srgbClr val="00FF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43" name="Oval 357"/>
            <p:cNvSpPr>
              <a:spLocks noChangeAspect="1" noChangeArrowheads="1"/>
            </p:cNvSpPr>
            <p:nvPr/>
          </p:nvSpPr>
          <p:spPr bwMode="auto">
            <a:xfrm>
              <a:off x="1507" y="2738"/>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44" name="Oval 358"/>
            <p:cNvSpPr>
              <a:spLocks noChangeAspect="1" noChangeArrowheads="1"/>
            </p:cNvSpPr>
            <p:nvPr/>
          </p:nvSpPr>
          <p:spPr bwMode="auto">
            <a:xfrm>
              <a:off x="1147" y="2851"/>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45" name="Oval 359"/>
            <p:cNvSpPr>
              <a:spLocks noChangeAspect="1" noChangeArrowheads="1"/>
            </p:cNvSpPr>
            <p:nvPr/>
          </p:nvSpPr>
          <p:spPr bwMode="auto">
            <a:xfrm>
              <a:off x="1194" y="2842"/>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46" name="Oval 360"/>
            <p:cNvSpPr>
              <a:spLocks noChangeAspect="1" noChangeArrowheads="1"/>
            </p:cNvSpPr>
            <p:nvPr/>
          </p:nvSpPr>
          <p:spPr bwMode="auto">
            <a:xfrm>
              <a:off x="1248" y="2833"/>
              <a:ext cx="29" cy="29"/>
            </a:xfrm>
            <a:prstGeom prst="ellipse">
              <a:avLst/>
            </a:prstGeom>
            <a:solidFill>
              <a:srgbClr val="FF00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47" name="Oval 361"/>
            <p:cNvSpPr>
              <a:spLocks noChangeAspect="1" noChangeArrowheads="1"/>
            </p:cNvSpPr>
            <p:nvPr/>
          </p:nvSpPr>
          <p:spPr bwMode="auto">
            <a:xfrm>
              <a:off x="1302" y="2824"/>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48" name="Oval 362"/>
            <p:cNvSpPr>
              <a:spLocks noChangeAspect="1" noChangeArrowheads="1"/>
            </p:cNvSpPr>
            <p:nvPr/>
          </p:nvSpPr>
          <p:spPr bwMode="auto">
            <a:xfrm>
              <a:off x="1362" y="2814"/>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49" name="Oval 363"/>
            <p:cNvSpPr>
              <a:spLocks noChangeAspect="1" noChangeArrowheads="1"/>
            </p:cNvSpPr>
            <p:nvPr/>
          </p:nvSpPr>
          <p:spPr bwMode="auto">
            <a:xfrm>
              <a:off x="1409" y="2805"/>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50" name="Oval 364"/>
            <p:cNvSpPr>
              <a:spLocks noChangeAspect="1" noChangeArrowheads="1"/>
            </p:cNvSpPr>
            <p:nvPr/>
          </p:nvSpPr>
          <p:spPr bwMode="auto">
            <a:xfrm>
              <a:off x="1463" y="2796"/>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51" name="Oval 365"/>
            <p:cNvSpPr>
              <a:spLocks noChangeAspect="1" noChangeArrowheads="1"/>
            </p:cNvSpPr>
            <p:nvPr/>
          </p:nvSpPr>
          <p:spPr bwMode="auto">
            <a:xfrm>
              <a:off x="1517" y="2787"/>
              <a:ext cx="29" cy="29"/>
            </a:xfrm>
            <a:prstGeom prst="ellipse">
              <a:avLst/>
            </a:prstGeom>
            <a:solidFill>
              <a:srgbClr val="FF00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52" name="Oval 366"/>
            <p:cNvSpPr>
              <a:spLocks noChangeAspect="1" noChangeArrowheads="1"/>
            </p:cNvSpPr>
            <p:nvPr/>
          </p:nvSpPr>
          <p:spPr bwMode="auto">
            <a:xfrm>
              <a:off x="1156" y="2902"/>
              <a:ext cx="29" cy="29"/>
            </a:xfrm>
            <a:prstGeom prst="ellipse">
              <a:avLst/>
            </a:prstGeom>
            <a:solidFill>
              <a:srgbClr val="FF00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53" name="Oval 367"/>
            <p:cNvSpPr>
              <a:spLocks noChangeAspect="1" noChangeArrowheads="1"/>
            </p:cNvSpPr>
            <p:nvPr/>
          </p:nvSpPr>
          <p:spPr bwMode="auto">
            <a:xfrm>
              <a:off x="1203" y="2893"/>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54" name="Oval 368"/>
            <p:cNvSpPr>
              <a:spLocks noChangeAspect="1" noChangeArrowheads="1"/>
            </p:cNvSpPr>
            <p:nvPr/>
          </p:nvSpPr>
          <p:spPr bwMode="auto">
            <a:xfrm>
              <a:off x="1257" y="2884"/>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55" name="Oval 369"/>
            <p:cNvSpPr>
              <a:spLocks noChangeAspect="1" noChangeArrowheads="1"/>
            </p:cNvSpPr>
            <p:nvPr/>
          </p:nvSpPr>
          <p:spPr bwMode="auto">
            <a:xfrm>
              <a:off x="1311" y="2875"/>
              <a:ext cx="29" cy="29"/>
            </a:xfrm>
            <a:prstGeom prst="ellipse">
              <a:avLst/>
            </a:prstGeom>
            <a:solidFill>
              <a:srgbClr val="00FF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56" name="Oval 370"/>
            <p:cNvSpPr>
              <a:spLocks noChangeAspect="1" noChangeArrowheads="1"/>
            </p:cNvSpPr>
            <p:nvPr/>
          </p:nvSpPr>
          <p:spPr bwMode="auto">
            <a:xfrm>
              <a:off x="1371" y="2865"/>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57" name="Oval 371"/>
            <p:cNvSpPr>
              <a:spLocks noChangeAspect="1" noChangeArrowheads="1"/>
            </p:cNvSpPr>
            <p:nvPr/>
          </p:nvSpPr>
          <p:spPr bwMode="auto">
            <a:xfrm>
              <a:off x="1418" y="2856"/>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58" name="Oval 372"/>
            <p:cNvSpPr>
              <a:spLocks noChangeAspect="1" noChangeArrowheads="1"/>
            </p:cNvSpPr>
            <p:nvPr/>
          </p:nvSpPr>
          <p:spPr bwMode="auto">
            <a:xfrm>
              <a:off x="1472" y="2847"/>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59" name="Oval 373"/>
            <p:cNvSpPr>
              <a:spLocks noChangeAspect="1" noChangeArrowheads="1"/>
            </p:cNvSpPr>
            <p:nvPr/>
          </p:nvSpPr>
          <p:spPr bwMode="auto">
            <a:xfrm>
              <a:off x="1526" y="2838"/>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60" name="Oval 374"/>
            <p:cNvSpPr>
              <a:spLocks noChangeAspect="1" noChangeArrowheads="1"/>
            </p:cNvSpPr>
            <p:nvPr/>
          </p:nvSpPr>
          <p:spPr bwMode="auto">
            <a:xfrm>
              <a:off x="1165" y="2956"/>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61" name="Oval 375"/>
            <p:cNvSpPr>
              <a:spLocks noChangeAspect="1" noChangeArrowheads="1"/>
            </p:cNvSpPr>
            <p:nvPr/>
          </p:nvSpPr>
          <p:spPr bwMode="auto">
            <a:xfrm>
              <a:off x="1212" y="2947"/>
              <a:ext cx="29" cy="29"/>
            </a:xfrm>
            <a:prstGeom prst="ellipse">
              <a:avLst/>
            </a:prstGeom>
            <a:solidFill>
              <a:srgbClr val="FF00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62" name="Oval 376"/>
            <p:cNvSpPr>
              <a:spLocks noChangeAspect="1" noChangeArrowheads="1"/>
            </p:cNvSpPr>
            <p:nvPr/>
          </p:nvSpPr>
          <p:spPr bwMode="auto">
            <a:xfrm>
              <a:off x="1266" y="2938"/>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63" name="Oval 377"/>
            <p:cNvSpPr>
              <a:spLocks noChangeAspect="1" noChangeArrowheads="1"/>
            </p:cNvSpPr>
            <p:nvPr/>
          </p:nvSpPr>
          <p:spPr bwMode="auto">
            <a:xfrm>
              <a:off x="1320" y="2929"/>
              <a:ext cx="29" cy="29"/>
            </a:xfrm>
            <a:prstGeom prst="ellipse">
              <a:avLst/>
            </a:prstGeom>
            <a:solidFill>
              <a:srgbClr val="00FF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64" name="Oval 378"/>
            <p:cNvSpPr>
              <a:spLocks noChangeAspect="1" noChangeArrowheads="1"/>
            </p:cNvSpPr>
            <p:nvPr/>
          </p:nvSpPr>
          <p:spPr bwMode="auto">
            <a:xfrm>
              <a:off x="1380" y="2919"/>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65" name="Oval 379"/>
            <p:cNvSpPr>
              <a:spLocks noChangeAspect="1" noChangeArrowheads="1"/>
            </p:cNvSpPr>
            <p:nvPr/>
          </p:nvSpPr>
          <p:spPr bwMode="auto">
            <a:xfrm>
              <a:off x="1427" y="2910"/>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66" name="Oval 380"/>
            <p:cNvSpPr>
              <a:spLocks noChangeAspect="1" noChangeArrowheads="1"/>
            </p:cNvSpPr>
            <p:nvPr/>
          </p:nvSpPr>
          <p:spPr bwMode="auto">
            <a:xfrm>
              <a:off x="1481" y="2901"/>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67" name="Oval 381"/>
            <p:cNvSpPr>
              <a:spLocks noChangeAspect="1" noChangeArrowheads="1"/>
            </p:cNvSpPr>
            <p:nvPr/>
          </p:nvSpPr>
          <p:spPr bwMode="auto">
            <a:xfrm>
              <a:off x="1535" y="2892"/>
              <a:ext cx="29" cy="29"/>
            </a:xfrm>
            <a:prstGeom prst="ellipse">
              <a:avLst/>
            </a:prstGeom>
            <a:solidFill>
              <a:srgbClr val="00FF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68" name="Oval 382"/>
            <p:cNvSpPr>
              <a:spLocks noChangeAspect="1" noChangeArrowheads="1"/>
            </p:cNvSpPr>
            <p:nvPr/>
          </p:nvSpPr>
          <p:spPr bwMode="auto">
            <a:xfrm>
              <a:off x="1174" y="3005"/>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69" name="Oval 383"/>
            <p:cNvSpPr>
              <a:spLocks noChangeAspect="1" noChangeArrowheads="1"/>
            </p:cNvSpPr>
            <p:nvPr/>
          </p:nvSpPr>
          <p:spPr bwMode="auto">
            <a:xfrm>
              <a:off x="1221" y="2996"/>
              <a:ext cx="29" cy="29"/>
            </a:xfrm>
            <a:prstGeom prst="ellipse">
              <a:avLst/>
            </a:prstGeom>
            <a:solidFill>
              <a:srgbClr val="FF00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70" name="Oval 384"/>
            <p:cNvSpPr>
              <a:spLocks noChangeAspect="1" noChangeArrowheads="1"/>
            </p:cNvSpPr>
            <p:nvPr/>
          </p:nvSpPr>
          <p:spPr bwMode="auto">
            <a:xfrm>
              <a:off x="1275" y="2987"/>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71" name="Oval 385"/>
            <p:cNvSpPr>
              <a:spLocks noChangeAspect="1" noChangeArrowheads="1"/>
            </p:cNvSpPr>
            <p:nvPr/>
          </p:nvSpPr>
          <p:spPr bwMode="auto">
            <a:xfrm>
              <a:off x="1329" y="2978"/>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72" name="Oval 386"/>
            <p:cNvSpPr>
              <a:spLocks noChangeAspect="1" noChangeArrowheads="1"/>
            </p:cNvSpPr>
            <p:nvPr/>
          </p:nvSpPr>
          <p:spPr bwMode="auto">
            <a:xfrm>
              <a:off x="1389" y="2968"/>
              <a:ext cx="29" cy="29"/>
            </a:xfrm>
            <a:prstGeom prst="ellipse">
              <a:avLst/>
            </a:prstGeom>
            <a:solidFill>
              <a:srgbClr val="00FF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73" name="Oval 387"/>
            <p:cNvSpPr>
              <a:spLocks noChangeAspect="1" noChangeArrowheads="1"/>
            </p:cNvSpPr>
            <p:nvPr/>
          </p:nvSpPr>
          <p:spPr bwMode="auto">
            <a:xfrm>
              <a:off x="1436" y="2959"/>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74" name="Oval 388"/>
            <p:cNvSpPr>
              <a:spLocks noChangeAspect="1" noChangeArrowheads="1"/>
            </p:cNvSpPr>
            <p:nvPr/>
          </p:nvSpPr>
          <p:spPr bwMode="auto">
            <a:xfrm>
              <a:off x="1490" y="2950"/>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75" name="Oval 389"/>
            <p:cNvSpPr>
              <a:spLocks noChangeAspect="1" noChangeArrowheads="1"/>
            </p:cNvSpPr>
            <p:nvPr/>
          </p:nvSpPr>
          <p:spPr bwMode="auto">
            <a:xfrm>
              <a:off x="1544" y="2941"/>
              <a:ext cx="29" cy="29"/>
            </a:xfrm>
            <a:prstGeom prst="ellipse">
              <a:avLst/>
            </a:prstGeom>
            <a:solidFill>
              <a:srgbClr val="FF00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76" name="Oval 390"/>
            <p:cNvSpPr>
              <a:spLocks noChangeAspect="1" noChangeArrowheads="1"/>
            </p:cNvSpPr>
            <p:nvPr/>
          </p:nvSpPr>
          <p:spPr bwMode="auto">
            <a:xfrm>
              <a:off x="1184" y="3054"/>
              <a:ext cx="29" cy="29"/>
            </a:xfrm>
            <a:prstGeom prst="ellipse">
              <a:avLst/>
            </a:prstGeom>
            <a:solidFill>
              <a:srgbClr val="00FF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77" name="Oval 391"/>
            <p:cNvSpPr>
              <a:spLocks noChangeAspect="1" noChangeArrowheads="1"/>
            </p:cNvSpPr>
            <p:nvPr/>
          </p:nvSpPr>
          <p:spPr bwMode="auto">
            <a:xfrm>
              <a:off x="1231" y="3045"/>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78" name="Oval 392"/>
            <p:cNvSpPr>
              <a:spLocks noChangeAspect="1" noChangeArrowheads="1"/>
            </p:cNvSpPr>
            <p:nvPr/>
          </p:nvSpPr>
          <p:spPr bwMode="auto">
            <a:xfrm>
              <a:off x="1285" y="3036"/>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79" name="Oval 393"/>
            <p:cNvSpPr>
              <a:spLocks noChangeAspect="1" noChangeArrowheads="1"/>
            </p:cNvSpPr>
            <p:nvPr/>
          </p:nvSpPr>
          <p:spPr bwMode="auto">
            <a:xfrm>
              <a:off x="1339" y="3027"/>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80" name="Oval 394"/>
            <p:cNvSpPr>
              <a:spLocks noChangeAspect="1" noChangeArrowheads="1"/>
            </p:cNvSpPr>
            <p:nvPr/>
          </p:nvSpPr>
          <p:spPr bwMode="auto">
            <a:xfrm>
              <a:off x="1399" y="3017"/>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81" name="Oval 395"/>
            <p:cNvSpPr>
              <a:spLocks noChangeAspect="1" noChangeArrowheads="1"/>
            </p:cNvSpPr>
            <p:nvPr/>
          </p:nvSpPr>
          <p:spPr bwMode="auto">
            <a:xfrm>
              <a:off x="1446" y="3008"/>
              <a:ext cx="29" cy="29"/>
            </a:xfrm>
            <a:prstGeom prst="ellipse">
              <a:avLst/>
            </a:prstGeom>
            <a:solidFill>
              <a:srgbClr val="00FF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82" name="Oval 396"/>
            <p:cNvSpPr>
              <a:spLocks noChangeAspect="1" noChangeArrowheads="1"/>
            </p:cNvSpPr>
            <p:nvPr/>
          </p:nvSpPr>
          <p:spPr bwMode="auto">
            <a:xfrm>
              <a:off x="1500" y="2999"/>
              <a:ext cx="29" cy="29"/>
            </a:xfrm>
            <a:prstGeom prst="ellipse">
              <a:avLst/>
            </a:prstGeom>
            <a:solidFill>
              <a:srgbClr val="FF00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83" name="Oval 397"/>
            <p:cNvSpPr>
              <a:spLocks noChangeAspect="1" noChangeArrowheads="1"/>
            </p:cNvSpPr>
            <p:nvPr/>
          </p:nvSpPr>
          <p:spPr bwMode="auto">
            <a:xfrm>
              <a:off x="1554" y="2990"/>
              <a:ext cx="29" cy="29"/>
            </a:xfrm>
            <a:prstGeom prst="ellipse">
              <a:avLst/>
            </a:prstGeom>
            <a:solidFill>
              <a:srgbClr val="FF00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84" name="Oval 398"/>
            <p:cNvSpPr>
              <a:spLocks noChangeAspect="1" noChangeArrowheads="1"/>
            </p:cNvSpPr>
            <p:nvPr/>
          </p:nvSpPr>
          <p:spPr bwMode="auto">
            <a:xfrm>
              <a:off x="1193" y="3103"/>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85" name="Oval 399"/>
            <p:cNvSpPr>
              <a:spLocks noChangeAspect="1" noChangeArrowheads="1"/>
            </p:cNvSpPr>
            <p:nvPr/>
          </p:nvSpPr>
          <p:spPr bwMode="auto">
            <a:xfrm>
              <a:off x="1240" y="3094"/>
              <a:ext cx="29" cy="29"/>
            </a:xfrm>
            <a:prstGeom prst="ellipse">
              <a:avLst/>
            </a:prstGeom>
            <a:solidFill>
              <a:srgbClr val="00FF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86" name="Oval 400"/>
            <p:cNvSpPr>
              <a:spLocks noChangeAspect="1" noChangeArrowheads="1"/>
            </p:cNvSpPr>
            <p:nvPr/>
          </p:nvSpPr>
          <p:spPr bwMode="auto">
            <a:xfrm>
              <a:off x="1294" y="3085"/>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87" name="Oval 401"/>
            <p:cNvSpPr>
              <a:spLocks noChangeAspect="1" noChangeArrowheads="1"/>
            </p:cNvSpPr>
            <p:nvPr/>
          </p:nvSpPr>
          <p:spPr bwMode="auto">
            <a:xfrm>
              <a:off x="1348" y="3076"/>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88" name="Oval 402"/>
            <p:cNvSpPr>
              <a:spLocks noChangeAspect="1" noChangeArrowheads="1"/>
            </p:cNvSpPr>
            <p:nvPr/>
          </p:nvSpPr>
          <p:spPr bwMode="auto">
            <a:xfrm>
              <a:off x="1408" y="3066"/>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89" name="Oval 403"/>
            <p:cNvSpPr>
              <a:spLocks noChangeAspect="1" noChangeArrowheads="1"/>
            </p:cNvSpPr>
            <p:nvPr/>
          </p:nvSpPr>
          <p:spPr bwMode="auto">
            <a:xfrm>
              <a:off x="1455" y="3057"/>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90" name="Oval 404"/>
            <p:cNvSpPr>
              <a:spLocks noChangeAspect="1" noChangeArrowheads="1"/>
            </p:cNvSpPr>
            <p:nvPr/>
          </p:nvSpPr>
          <p:spPr bwMode="auto">
            <a:xfrm>
              <a:off x="1509" y="3048"/>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91" name="Oval 405"/>
            <p:cNvSpPr>
              <a:spLocks noChangeAspect="1" noChangeArrowheads="1"/>
            </p:cNvSpPr>
            <p:nvPr/>
          </p:nvSpPr>
          <p:spPr bwMode="auto">
            <a:xfrm>
              <a:off x="1563" y="3039"/>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92" name="Oval 406"/>
            <p:cNvSpPr>
              <a:spLocks noChangeAspect="1" noChangeArrowheads="1"/>
            </p:cNvSpPr>
            <p:nvPr/>
          </p:nvSpPr>
          <p:spPr bwMode="auto">
            <a:xfrm>
              <a:off x="1205" y="3152"/>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93" name="Oval 407"/>
            <p:cNvSpPr>
              <a:spLocks noChangeAspect="1" noChangeArrowheads="1"/>
            </p:cNvSpPr>
            <p:nvPr/>
          </p:nvSpPr>
          <p:spPr bwMode="auto">
            <a:xfrm>
              <a:off x="1252" y="3143"/>
              <a:ext cx="29" cy="29"/>
            </a:xfrm>
            <a:prstGeom prst="ellipse">
              <a:avLst/>
            </a:prstGeom>
            <a:solidFill>
              <a:srgbClr val="FF00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94" name="Oval 408"/>
            <p:cNvSpPr>
              <a:spLocks noChangeAspect="1" noChangeArrowheads="1"/>
            </p:cNvSpPr>
            <p:nvPr/>
          </p:nvSpPr>
          <p:spPr bwMode="auto">
            <a:xfrm>
              <a:off x="1306" y="3134"/>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95" name="Oval 409"/>
            <p:cNvSpPr>
              <a:spLocks noChangeAspect="1" noChangeArrowheads="1"/>
            </p:cNvSpPr>
            <p:nvPr/>
          </p:nvSpPr>
          <p:spPr bwMode="auto">
            <a:xfrm>
              <a:off x="1360" y="3125"/>
              <a:ext cx="29" cy="29"/>
            </a:xfrm>
            <a:prstGeom prst="ellipse">
              <a:avLst/>
            </a:prstGeom>
            <a:solidFill>
              <a:srgbClr val="00FF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96" name="Oval 410"/>
            <p:cNvSpPr>
              <a:spLocks noChangeAspect="1" noChangeArrowheads="1"/>
            </p:cNvSpPr>
            <p:nvPr/>
          </p:nvSpPr>
          <p:spPr bwMode="auto">
            <a:xfrm>
              <a:off x="1420" y="3115"/>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97" name="Oval 411"/>
            <p:cNvSpPr>
              <a:spLocks noChangeAspect="1" noChangeArrowheads="1"/>
            </p:cNvSpPr>
            <p:nvPr/>
          </p:nvSpPr>
          <p:spPr bwMode="auto">
            <a:xfrm>
              <a:off x="1467" y="3106"/>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98" name="Oval 412"/>
            <p:cNvSpPr>
              <a:spLocks noChangeAspect="1" noChangeArrowheads="1"/>
            </p:cNvSpPr>
            <p:nvPr/>
          </p:nvSpPr>
          <p:spPr bwMode="auto">
            <a:xfrm>
              <a:off x="1521" y="3097"/>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399" name="Oval 413"/>
            <p:cNvSpPr>
              <a:spLocks noChangeAspect="1" noChangeArrowheads="1"/>
            </p:cNvSpPr>
            <p:nvPr/>
          </p:nvSpPr>
          <p:spPr bwMode="auto">
            <a:xfrm>
              <a:off x="1575" y="3088"/>
              <a:ext cx="29" cy="29"/>
            </a:xfrm>
            <a:prstGeom prst="ellipse">
              <a:avLst/>
            </a:prstGeom>
            <a:solidFill>
              <a:srgbClr val="00FF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00" name="Oval 414"/>
            <p:cNvSpPr>
              <a:spLocks noChangeAspect="1" noChangeArrowheads="1"/>
            </p:cNvSpPr>
            <p:nvPr/>
          </p:nvSpPr>
          <p:spPr bwMode="auto">
            <a:xfrm>
              <a:off x="1214" y="3201"/>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01" name="Oval 415"/>
            <p:cNvSpPr>
              <a:spLocks noChangeAspect="1" noChangeArrowheads="1"/>
            </p:cNvSpPr>
            <p:nvPr/>
          </p:nvSpPr>
          <p:spPr bwMode="auto">
            <a:xfrm>
              <a:off x="1261" y="3192"/>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02" name="Oval 416"/>
            <p:cNvSpPr>
              <a:spLocks noChangeAspect="1" noChangeArrowheads="1"/>
            </p:cNvSpPr>
            <p:nvPr/>
          </p:nvSpPr>
          <p:spPr bwMode="auto">
            <a:xfrm>
              <a:off x="1315" y="3183"/>
              <a:ext cx="29" cy="29"/>
            </a:xfrm>
            <a:prstGeom prst="ellipse">
              <a:avLst/>
            </a:prstGeom>
            <a:solidFill>
              <a:srgbClr val="FF00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03" name="Oval 417"/>
            <p:cNvSpPr>
              <a:spLocks noChangeAspect="1" noChangeArrowheads="1"/>
            </p:cNvSpPr>
            <p:nvPr/>
          </p:nvSpPr>
          <p:spPr bwMode="auto">
            <a:xfrm>
              <a:off x="1369" y="3174"/>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04" name="Oval 418"/>
            <p:cNvSpPr>
              <a:spLocks noChangeAspect="1" noChangeArrowheads="1"/>
            </p:cNvSpPr>
            <p:nvPr/>
          </p:nvSpPr>
          <p:spPr bwMode="auto">
            <a:xfrm>
              <a:off x="1429" y="3164"/>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05" name="Oval 419"/>
            <p:cNvSpPr>
              <a:spLocks noChangeAspect="1" noChangeArrowheads="1"/>
            </p:cNvSpPr>
            <p:nvPr/>
          </p:nvSpPr>
          <p:spPr bwMode="auto">
            <a:xfrm>
              <a:off x="1476" y="3155"/>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06" name="Oval 420"/>
            <p:cNvSpPr>
              <a:spLocks noChangeAspect="1" noChangeArrowheads="1"/>
            </p:cNvSpPr>
            <p:nvPr/>
          </p:nvSpPr>
          <p:spPr bwMode="auto">
            <a:xfrm>
              <a:off x="1530" y="3146"/>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07" name="Oval 421"/>
            <p:cNvSpPr>
              <a:spLocks noChangeAspect="1" noChangeArrowheads="1"/>
            </p:cNvSpPr>
            <p:nvPr/>
          </p:nvSpPr>
          <p:spPr bwMode="auto">
            <a:xfrm>
              <a:off x="1584" y="3137"/>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08" name="Oval 422"/>
            <p:cNvSpPr>
              <a:spLocks noChangeAspect="1" noChangeArrowheads="1"/>
            </p:cNvSpPr>
            <p:nvPr/>
          </p:nvSpPr>
          <p:spPr bwMode="auto">
            <a:xfrm>
              <a:off x="1222" y="3248"/>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09" name="Oval 423"/>
            <p:cNvSpPr>
              <a:spLocks noChangeAspect="1" noChangeArrowheads="1"/>
            </p:cNvSpPr>
            <p:nvPr/>
          </p:nvSpPr>
          <p:spPr bwMode="auto">
            <a:xfrm>
              <a:off x="1269" y="3239"/>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10" name="Oval 424"/>
            <p:cNvSpPr>
              <a:spLocks noChangeAspect="1" noChangeArrowheads="1"/>
            </p:cNvSpPr>
            <p:nvPr/>
          </p:nvSpPr>
          <p:spPr bwMode="auto">
            <a:xfrm>
              <a:off x="1323" y="3230"/>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11" name="Oval 425"/>
            <p:cNvSpPr>
              <a:spLocks noChangeAspect="1" noChangeArrowheads="1"/>
            </p:cNvSpPr>
            <p:nvPr/>
          </p:nvSpPr>
          <p:spPr bwMode="auto">
            <a:xfrm>
              <a:off x="1377" y="3221"/>
              <a:ext cx="29" cy="29"/>
            </a:xfrm>
            <a:prstGeom prst="ellipse">
              <a:avLst/>
            </a:prstGeom>
            <a:solidFill>
              <a:srgbClr val="FF00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12" name="Oval 426"/>
            <p:cNvSpPr>
              <a:spLocks noChangeAspect="1" noChangeArrowheads="1"/>
            </p:cNvSpPr>
            <p:nvPr/>
          </p:nvSpPr>
          <p:spPr bwMode="auto">
            <a:xfrm>
              <a:off x="1437" y="3211"/>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13" name="Oval 427"/>
            <p:cNvSpPr>
              <a:spLocks noChangeAspect="1" noChangeArrowheads="1"/>
            </p:cNvSpPr>
            <p:nvPr/>
          </p:nvSpPr>
          <p:spPr bwMode="auto">
            <a:xfrm>
              <a:off x="1484" y="3202"/>
              <a:ext cx="29" cy="29"/>
            </a:xfrm>
            <a:prstGeom prst="ellipse">
              <a:avLst/>
            </a:prstGeom>
            <a:solidFill>
              <a:srgbClr val="FF00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14" name="Oval 428"/>
            <p:cNvSpPr>
              <a:spLocks noChangeAspect="1" noChangeArrowheads="1"/>
            </p:cNvSpPr>
            <p:nvPr/>
          </p:nvSpPr>
          <p:spPr bwMode="auto">
            <a:xfrm>
              <a:off x="1538" y="3193"/>
              <a:ext cx="29" cy="29"/>
            </a:xfrm>
            <a:prstGeom prst="ellipse">
              <a:avLst/>
            </a:prstGeom>
            <a:solidFill>
              <a:srgbClr val="00FF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15" name="Oval 429"/>
            <p:cNvSpPr>
              <a:spLocks noChangeAspect="1" noChangeArrowheads="1"/>
            </p:cNvSpPr>
            <p:nvPr/>
          </p:nvSpPr>
          <p:spPr bwMode="auto">
            <a:xfrm>
              <a:off x="1592" y="3184"/>
              <a:ext cx="29" cy="29"/>
            </a:xfrm>
            <a:prstGeom prst="ellipse">
              <a:avLst/>
            </a:prstGeom>
            <a:solidFill>
              <a:srgbClr val="00FF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16" name="Oval 430"/>
            <p:cNvSpPr>
              <a:spLocks noChangeAspect="1" noChangeArrowheads="1"/>
            </p:cNvSpPr>
            <p:nvPr/>
          </p:nvSpPr>
          <p:spPr bwMode="auto">
            <a:xfrm>
              <a:off x="1229" y="3297"/>
              <a:ext cx="29" cy="29"/>
            </a:xfrm>
            <a:prstGeom prst="ellipse">
              <a:avLst/>
            </a:prstGeom>
            <a:solidFill>
              <a:srgbClr val="00FF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17" name="Oval 431"/>
            <p:cNvSpPr>
              <a:spLocks noChangeAspect="1" noChangeArrowheads="1"/>
            </p:cNvSpPr>
            <p:nvPr/>
          </p:nvSpPr>
          <p:spPr bwMode="auto">
            <a:xfrm>
              <a:off x="1276" y="3288"/>
              <a:ext cx="29" cy="29"/>
            </a:xfrm>
            <a:prstGeom prst="ellipse">
              <a:avLst/>
            </a:prstGeom>
            <a:solidFill>
              <a:srgbClr val="00FF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18" name="Oval 432"/>
            <p:cNvSpPr>
              <a:spLocks noChangeAspect="1" noChangeArrowheads="1"/>
            </p:cNvSpPr>
            <p:nvPr/>
          </p:nvSpPr>
          <p:spPr bwMode="auto">
            <a:xfrm>
              <a:off x="1330" y="3279"/>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19" name="Oval 433"/>
            <p:cNvSpPr>
              <a:spLocks noChangeAspect="1" noChangeArrowheads="1"/>
            </p:cNvSpPr>
            <p:nvPr/>
          </p:nvSpPr>
          <p:spPr bwMode="auto">
            <a:xfrm>
              <a:off x="1384" y="3270"/>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20" name="Oval 434"/>
            <p:cNvSpPr>
              <a:spLocks noChangeAspect="1" noChangeArrowheads="1"/>
            </p:cNvSpPr>
            <p:nvPr/>
          </p:nvSpPr>
          <p:spPr bwMode="auto">
            <a:xfrm>
              <a:off x="1444" y="3260"/>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21" name="Oval 435"/>
            <p:cNvSpPr>
              <a:spLocks noChangeAspect="1" noChangeArrowheads="1"/>
            </p:cNvSpPr>
            <p:nvPr/>
          </p:nvSpPr>
          <p:spPr bwMode="auto">
            <a:xfrm>
              <a:off x="1491" y="3251"/>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22" name="Oval 436"/>
            <p:cNvSpPr>
              <a:spLocks noChangeAspect="1" noChangeArrowheads="1"/>
            </p:cNvSpPr>
            <p:nvPr/>
          </p:nvSpPr>
          <p:spPr bwMode="auto">
            <a:xfrm>
              <a:off x="1545" y="3242"/>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23" name="Oval 437"/>
            <p:cNvSpPr>
              <a:spLocks noChangeAspect="1" noChangeArrowheads="1"/>
            </p:cNvSpPr>
            <p:nvPr/>
          </p:nvSpPr>
          <p:spPr bwMode="auto">
            <a:xfrm>
              <a:off x="1599" y="3233"/>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24" name="Oval 438"/>
            <p:cNvSpPr>
              <a:spLocks noChangeAspect="1" noChangeArrowheads="1"/>
            </p:cNvSpPr>
            <p:nvPr/>
          </p:nvSpPr>
          <p:spPr bwMode="auto">
            <a:xfrm>
              <a:off x="1236" y="3346"/>
              <a:ext cx="29" cy="29"/>
            </a:xfrm>
            <a:prstGeom prst="ellipse">
              <a:avLst/>
            </a:prstGeom>
            <a:solidFill>
              <a:srgbClr val="00FF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25" name="Oval 439"/>
            <p:cNvSpPr>
              <a:spLocks noChangeAspect="1" noChangeArrowheads="1"/>
            </p:cNvSpPr>
            <p:nvPr/>
          </p:nvSpPr>
          <p:spPr bwMode="auto">
            <a:xfrm>
              <a:off x="1283" y="3337"/>
              <a:ext cx="29" cy="29"/>
            </a:xfrm>
            <a:prstGeom prst="ellipse">
              <a:avLst/>
            </a:prstGeom>
            <a:solidFill>
              <a:srgbClr val="00FF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26" name="Oval 440"/>
            <p:cNvSpPr>
              <a:spLocks noChangeAspect="1" noChangeArrowheads="1"/>
            </p:cNvSpPr>
            <p:nvPr/>
          </p:nvSpPr>
          <p:spPr bwMode="auto">
            <a:xfrm>
              <a:off x="1337" y="3328"/>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27" name="Oval 441"/>
            <p:cNvSpPr>
              <a:spLocks noChangeAspect="1" noChangeArrowheads="1"/>
            </p:cNvSpPr>
            <p:nvPr/>
          </p:nvSpPr>
          <p:spPr bwMode="auto">
            <a:xfrm>
              <a:off x="1391" y="3319"/>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28" name="Oval 442"/>
            <p:cNvSpPr>
              <a:spLocks noChangeAspect="1" noChangeArrowheads="1"/>
            </p:cNvSpPr>
            <p:nvPr/>
          </p:nvSpPr>
          <p:spPr bwMode="auto">
            <a:xfrm>
              <a:off x="1451" y="3309"/>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29" name="Oval 443"/>
            <p:cNvSpPr>
              <a:spLocks noChangeAspect="1" noChangeArrowheads="1"/>
            </p:cNvSpPr>
            <p:nvPr/>
          </p:nvSpPr>
          <p:spPr bwMode="auto">
            <a:xfrm>
              <a:off x="1498" y="3300"/>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30" name="Oval 444"/>
            <p:cNvSpPr>
              <a:spLocks noChangeAspect="1" noChangeArrowheads="1"/>
            </p:cNvSpPr>
            <p:nvPr/>
          </p:nvSpPr>
          <p:spPr bwMode="auto">
            <a:xfrm>
              <a:off x="1552" y="3291"/>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31" name="Oval 445"/>
            <p:cNvSpPr>
              <a:spLocks noChangeAspect="1" noChangeArrowheads="1"/>
            </p:cNvSpPr>
            <p:nvPr/>
          </p:nvSpPr>
          <p:spPr bwMode="auto">
            <a:xfrm>
              <a:off x="1606" y="3282"/>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32" name="Oval 446"/>
            <p:cNvSpPr>
              <a:spLocks noChangeAspect="1" noChangeArrowheads="1"/>
            </p:cNvSpPr>
            <p:nvPr/>
          </p:nvSpPr>
          <p:spPr bwMode="auto">
            <a:xfrm>
              <a:off x="1243" y="3395"/>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33" name="Oval 447"/>
            <p:cNvSpPr>
              <a:spLocks noChangeAspect="1" noChangeArrowheads="1"/>
            </p:cNvSpPr>
            <p:nvPr/>
          </p:nvSpPr>
          <p:spPr bwMode="auto">
            <a:xfrm>
              <a:off x="1290" y="3386"/>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34" name="Oval 448"/>
            <p:cNvSpPr>
              <a:spLocks noChangeAspect="1" noChangeArrowheads="1"/>
            </p:cNvSpPr>
            <p:nvPr/>
          </p:nvSpPr>
          <p:spPr bwMode="auto">
            <a:xfrm>
              <a:off x="1344" y="3377"/>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35" name="Oval 449"/>
            <p:cNvSpPr>
              <a:spLocks noChangeAspect="1" noChangeArrowheads="1"/>
            </p:cNvSpPr>
            <p:nvPr/>
          </p:nvSpPr>
          <p:spPr bwMode="auto">
            <a:xfrm>
              <a:off x="1398" y="3368"/>
              <a:ext cx="29" cy="29"/>
            </a:xfrm>
            <a:prstGeom prst="ellipse">
              <a:avLst/>
            </a:prstGeom>
            <a:solidFill>
              <a:srgbClr val="00FF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36" name="Oval 450"/>
            <p:cNvSpPr>
              <a:spLocks noChangeAspect="1" noChangeArrowheads="1"/>
            </p:cNvSpPr>
            <p:nvPr/>
          </p:nvSpPr>
          <p:spPr bwMode="auto">
            <a:xfrm>
              <a:off x="1458" y="3358"/>
              <a:ext cx="29" cy="29"/>
            </a:xfrm>
            <a:prstGeom prst="ellipse">
              <a:avLst/>
            </a:prstGeom>
            <a:solidFill>
              <a:srgbClr val="FF00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37" name="Oval 451"/>
            <p:cNvSpPr>
              <a:spLocks noChangeAspect="1" noChangeArrowheads="1"/>
            </p:cNvSpPr>
            <p:nvPr/>
          </p:nvSpPr>
          <p:spPr bwMode="auto">
            <a:xfrm>
              <a:off x="1505" y="3349"/>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38" name="Oval 452"/>
            <p:cNvSpPr>
              <a:spLocks noChangeAspect="1" noChangeArrowheads="1"/>
            </p:cNvSpPr>
            <p:nvPr/>
          </p:nvSpPr>
          <p:spPr bwMode="auto">
            <a:xfrm>
              <a:off x="1559" y="3340"/>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39" name="Oval 453"/>
            <p:cNvSpPr>
              <a:spLocks noChangeAspect="1" noChangeArrowheads="1"/>
            </p:cNvSpPr>
            <p:nvPr/>
          </p:nvSpPr>
          <p:spPr bwMode="auto">
            <a:xfrm>
              <a:off x="1613" y="3331"/>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40" name="Oval 454"/>
            <p:cNvSpPr>
              <a:spLocks noChangeAspect="1" noChangeArrowheads="1"/>
            </p:cNvSpPr>
            <p:nvPr/>
          </p:nvSpPr>
          <p:spPr bwMode="auto">
            <a:xfrm>
              <a:off x="1254" y="3444"/>
              <a:ext cx="29" cy="29"/>
            </a:xfrm>
            <a:prstGeom prst="ellipse">
              <a:avLst/>
            </a:prstGeom>
            <a:solidFill>
              <a:srgbClr val="FF00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41" name="Oval 455"/>
            <p:cNvSpPr>
              <a:spLocks noChangeAspect="1" noChangeArrowheads="1"/>
            </p:cNvSpPr>
            <p:nvPr/>
          </p:nvSpPr>
          <p:spPr bwMode="auto">
            <a:xfrm>
              <a:off x="1301" y="3435"/>
              <a:ext cx="29" cy="29"/>
            </a:xfrm>
            <a:prstGeom prst="ellipse">
              <a:avLst/>
            </a:prstGeom>
            <a:solidFill>
              <a:srgbClr val="FF00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42" name="Oval 456"/>
            <p:cNvSpPr>
              <a:spLocks noChangeAspect="1" noChangeArrowheads="1"/>
            </p:cNvSpPr>
            <p:nvPr/>
          </p:nvSpPr>
          <p:spPr bwMode="auto">
            <a:xfrm>
              <a:off x="1355" y="3426"/>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43" name="Oval 457"/>
            <p:cNvSpPr>
              <a:spLocks noChangeAspect="1" noChangeArrowheads="1"/>
            </p:cNvSpPr>
            <p:nvPr/>
          </p:nvSpPr>
          <p:spPr bwMode="auto">
            <a:xfrm>
              <a:off x="1409" y="3417"/>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44" name="Oval 458"/>
            <p:cNvSpPr>
              <a:spLocks noChangeAspect="1" noChangeArrowheads="1"/>
            </p:cNvSpPr>
            <p:nvPr/>
          </p:nvSpPr>
          <p:spPr bwMode="auto">
            <a:xfrm>
              <a:off x="1469" y="3407"/>
              <a:ext cx="29" cy="29"/>
            </a:xfrm>
            <a:prstGeom prst="ellipse">
              <a:avLst/>
            </a:prstGeom>
            <a:solidFill>
              <a:srgbClr val="00FF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45" name="Oval 459"/>
            <p:cNvSpPr>
              <a:spLocks noChangeAspect="1" noChangeArrowheads="1"/>
            </p:cNvSpPr>
            <p:nvPr/>
          </p:nvSpPr>
          <p:spPr bwMode="auto">
            <a:xfrm>
              <a:off x="1516" y="3398"/>
              <a:ext cx="29" cy="29"/>
            </a:xfrm>
            <a:prstGeom prst="ellipse">
              <a:avLst/>
            </a:prstGeom>
            <a:solidFill>
              <a:srgbClr val="FF00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46" name="Oval 460"/>
            <p:cNvSpPr>
              <a:spLocks noChangeAspect="1" noChangeArrowheads="1"/>
            </p:cNvSpPr>
            <p:nvPr/>
          </p:nvSpPr>
          <p:spPr bwMode="auto">
            <a:xfrm>
              <a:off x="1570" y="3389"/>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47" name="Oval 461"/>
            <p:cNvSpPr>
              <a:spLocks noChangeAspect="1" noChangeArrowheads="1"/>
            </p:cNvSpPr>
            <p:nvPr/>
          </p:nvSpPr>
          <p:spPr bwMode="auto">
            <a:xfrm>
              <a:off x="1624" y="3380"/>
              <a:ext cx="29" cy="29"/>
            </a:xfrm>
            <a:prstGeom prst="ellipse">
              <a:avLst/>
            </a:prstGeom>
            <a:solidFill>
              <a:srgbClr val="00FF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48" name="Oval 462"/>
            <p:cNvSpPr>
              <a:spLocks noChangeAspect="1" noChangeArrowheads="1"/>
            </p:cNvSpPr>
            <p:nvPr/>
          </p:nvSpPr>
          <p:spPr bwMode="auto">
            <a:xfrm>
              <a:off x="1261" y="3493"/>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49" name="Oval 463"/>
            <p:cNvSpPr>
              <a:spLocks noChangeAspect="1" noChangeArrowheads="1"/>
            </p:cNvSpPr>
            <p:nvPr/>
          </p:nvSpPr>
          <p:spPr bwMode="auto">
            <a:xfrm>
              <a:off x="1308" y="3484"/>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50" name="Oval 464"/>
            <p:cNvSpPr>
              <a:spLocks noChangeAspect="1" noChangeArrowheads="1"/>
            </p:cNvSpPr>
            <p:nvPr/>
          </p:nvSpPr>
          <p:spPr bwMode="auto">
            <a:xfrm>
              <a:off x="1362" y="3475"/>
              <a:ext cx="29" cy="29"/>
            </a:xfrm>
            <a:prstGeom prst="ellipse">
              <a:avLst/>
            </a:prstGeom>
            <a:solidFill>
              <a:srgbClr val="FF00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51" name="Oval 465"/>
            <p:cNvSpPr>
              <a:spLocks noChangeAspect="1" noChangeArrowheads="1"/>
            </p:cNvSpPr>
            <p:nvPr/>
          </p:nvSpPr>
          <p:spPr bwMode="auto">
            <a:xfrm>
              <a:off x="1416" y="3466"/>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52" name="Oval 466"/>
            <p:cNvSpPr>
              <a:spLocks noChangeAspect="1" noChangeArrowheads="1"/>
            </p:cNvSpPr>
            <p:nvPr/>
          </p:nvSpPr>
          <p:spPr bwMode="auto">
            <a:xfrm>
              <a:off x="1476" y="3456"/>
              <a:ext cx="29" cy="29"/>
            </a:xfrm>
            <a:prstGeom prst="ellipse">
              <a:avLst/>
            </a:prstGeom>
            <a:solidFill>
              <a:srgbClr val="FF00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53" name="Oval 467"/>
            <p:cNvSpPr>
              <a:spLocks noChangeAspect="1" noChangeArrowheads="1"/>
            </p:cNvSpPr>
            <p:nvPr/>
          </p:nvSpPr>
          <p:spPr bwMode="auto">
            <a:xfrm>
              <a:off x="1523" y="3447"/>
              <a:ext cx="29" cy="29"/>
            </a:xfrm>
            <a:prstGeom prst="ellipse">
              <a:avLst/>
            </a:prstGeom>
            <a:solidFill>
              <a:srgbClr val="00FF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54" name="Oval 468"/>
            <p:cNvSpPr>
              <a:spLocks noChangeAspect="1" noChangeArrowheads="1"/>
            </p:cNvSpPr>
            <p:nvPr/>
          </p:nvSpPr>
          <p:spPr bwMode="auto">
            <a:xfrm>
              <a:off x="1577" y="3438"/>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55" name="Oval 469"/>
            <p:cNvSpPr>
              <a:spLocks noChangeAspect="1" noChangeArrowheads="1"/>
            </p:cNvSpPr>
            <p:nvPr/>
          </p:nvSpPr>
          <p:spPr bwMode="auto">
            <a:xfrm>
              <a:off x="1631" y="3429"/>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56" name="Oval 470"/>
            <p:cNvSpPr>
              <a:spLocks noChangeAspect="1" noChangeArrowheads="1"/>
            </p:cNvSpPr>
            <p:nvPr/>
          </p:nvSpPr>
          <p:spPr bwMode="auto">
            <a:xfrm>
              <a:off x="1269" y="3544"/>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57" name="Oval 471"/>
            <p:cNvSpPr>
              <a:spLocks noChangeAspect="1" noChangeArrowheads="1"/>
            </p:cNvSpPr>
            <p:nvPr/>
          </p:nvSpPr>
          <p:spPr bwMode="auto">
            <a:xfrm>
              <a:off x="1316" y="3535"/>
              <a:ext cx="29" cy="29"/>
            </a:xfrm>
            <a:prstGeom prst="ellipse">
              <a:avLst/>
            </a:prstGeom>
            <a:solidFill>
              <a:srgbClr val="00FF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58" name="Oval 472"/>
            <p:cNvSpPr>
              <a:spLocks noChangeAspect="1" noChangeArrowheads="1"/>
            </p:cNvSpPr>
            <p:nvPr/>
          </p:nvSpPr>
          <p:spPr bwMode="auto">
            <a:xfrm>
              <a:off x="1370" y="3526"/>
              <a:ext cx="29" cy="29"/>
            </a:xfrm>
            <a:prstGeom prst="ellipse">
              <a:avLst/>
            </a:prstGeom>
            <a:solidFill>
              <a:srgbClr val="FF00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59" name="Oval 473"/>
            <p:cNvSpPr>
              <a:spLocks noChangeAspect="1" noChangeArrowheads="1"/>
            </p:cNvSpPr>
            <p:nvPr/>
          </p:nvSpPr>
          <p:spPr bwMode="auto">
            <a:xfrm>
              <a:off x="1424" y="3517"/>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60" name="Oval 474"/>
            <p:cNvSpPr>
              <a:spLocks noChangeAspect="1" noChangeArrowheads="1"/>
            </p:cNvSpPr>
            <p:nvPr/>
          </p:nvSpPr>
          <p:spPr bwMode="auto">
            <a:xfrm>
              <a:off x="1484" y="3507"/>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61" name="Oval 475"/>
            <p:cNvSpPr>
              <a:spLocks noChangeAspect="1" noChangeArrowheads="1"/>
            </p:cNvSpPr>
            <p:nvPr/>
          </p:nvSpPr>
          <p:spPr bwMode="auto">
            <a:xfrm>
              <a:off x="1531" y="3498"/>
              <a:ext cx="29" cy="29"/>
            </a:xfrm>
            <a:prstGeom prst="ellipse">
              <a:avLst/>
            </a:prstGeom>
            <a:solidFill>
              <a:srgbClr val="FF00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62" name="Oval 476"/>
            <p:cNvSpPr>
              <a:spLocks noChangeAspect="1" noChangeArrowheads="1"/>
            </p:cNvSpPr>
            <p:nvPr/>
          </p:nvSpPr>
          <p:spPr bwMode="auto">
            <a:xfrm>
              <a:off x="1585" y="3489"/>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63" name="Oval 477"/>
            <p:cNvSpPr>
              <a:spLocks noChangeAspect="1" noChangeArrowheads="1"/>
            </p:cNvSpPr>
            <p:nvPr/>
          </p:nvSpPr>
          <p:spPr bwMode="auto">
            <a:xfrm>
              <a:off x="1639" y="3480"/>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64" name="Oval 478"/>
            <p:cNvSpPr>
              <a:spLocks noChangeAspect="1" noChangeArrowheads="1"/>
            </p:cNvSpPr>
            <p:nvPr/>
          </p:nvSpPr>
          <p:spPr bwMode="auto">
            <a:xfrm>
              <a:off x="1278" y="3594"/>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65" name="Oval 479"/>
            <p:cNvSpPr>
              <a:spLocks noChangeAspect="1" noChangeArrowheads="1"/>
            </p:cNvSpPr>
            <p:nvPr/>
          </p:nvSpPr>
          <p:spPr bwMode="auto">
            <a:xfrm>
              <a:off x="1325" y="3585"/>
              <a:ext cx="29" cy="29"/>
            </a:xfrm>
            <a:prstGeom prst="ellipse">
              <a:avLst/>
            </a:prstGeom>
            <a:solidFill>
              <a:srgbClr val="00FF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66" name="Oval 480"/>
            <p:cNvSpPr>
              <a:spLocks noChangeAspect="1" noChangeArrowheads="1"/>
            </p:cNvSpPr>
            <p:nvPr/>
          </p:nvSpPr>
          <p:spPr bwMode="auto">
            <a:xfrm>
              <a:off x="1379" y="3576"/>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67" name="Oval 481"/>
            <p:cNvSpPr>
              <a:spLocks noChangeAspect="1" noChangeArrowheads="1"/>
            </p:cNvSpPr>
            <p:nvPr/>
          </p:nvSpPr>
          <p:spPr bwMode="auto">
            <a:xfrm>
              <a:off x="1433" y="3567"/>
              <a:ext cx="29" cy="29"/>
            </a:xfrm>
            <a:prstGeom prst="ellipse">
              <a:avLst/>
            </a:prstGeom>
            <a:solidFill>
              <a:srgbClr val="00FF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68" name="Oval 482"/>
            <p:cNvSpPr>
              <a:spLocks noChangeAspect="1" noChangeArrowheads="1"/>
            </p:cNvSpPr>
            <p:nvPr/>
          </p:nvSpPr>
          <p:spPr bwMode="auto">
            <a:xfrm>
              <a:off x="1493" y="3557"/>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69" name="Oval 483"/>
            <p:cNvSpPr>
              <a:spLocks noChangeAspect="1" noChangeArrowheads="1"/>
            </p:cNvSpPr>
            <p:nvPr/>
          </p:nvSpPr>
          <p:spPr bwMode="auto">
            <a:xfrm>
              <a:off x="1540" y="3548"/>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70" name="Oval 484"/>
            <p:cNvSpPr>
              <a:spLocks noChangeAspect="1" noChangeArrowheads="1"/>
            </p:cNvSpPr>
            <p:nvPr/>
          </p:nvSpPr>
          <p:spPr bwMode="auto">
            <a:xfrm>
              <a:off x="1594" y="3539"/>
              <a:ext cx="29" cy="29"/>
            </a:xfrm>
            <a:prstGeom prst="ellipse">
              <a:avLst/>
            </a:prstGeom>
            <a:solidFill>
              <a:srgbClr val="FF0000"/>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sp>
          <p:nvSpPr>
            <p:cNvPr id="471" name="Oval 485"/>
            <p:cNvSpPr>
              <a:spLocks noChangeAspect="1" noChangeArrowheads="1"/>
            </p:cNvSpPr>
            <p:nvPr/>
          </p:nvSpPr>
          <p:spPr bwMode="auto">
            <a:xfrm>
              <a:off x="1648" y="3530"/>
              <a:ext cx="29" cy="29"/>
            </a:xfrm>
            <a:prstGeom prst="ellipse">
              <a:avLst/>
            </a:prstGeom>
            <a:solidFill>
              <a:srgbClr val="FFFF66"/>
            </a:solidFill>
            <a:ln w="9525">
              <a:solidFill>
                <a:srgbClr val="003768"/>
              </a:solidFill>
              <a:round/>
              <a:headEnd/>
              <a:tailEnd/>
            </a:ln>
            <a:effectLst/>
            <a:extLst>
              <a:ext uri="{AF507438-7753-43E0-B8FC-AC1667EBCBE1}">
                <a14:hiddenEffects xmlns:a14="http://schemas.microsoft.com/office/drawing/2010/main">
                  <a:effectLst>
                    <a:outerShdw dist="38099" dir="2700000" algn="ctr" rotWithShape="0">
                      <a:srgbClr val="000000">
                        <a:alpha val="74998"/>
                      </a:srgbClr>
                    </a:outerShdw>
                  </a:effectLst>
                </a14:hiddenEffects>
              </a:ext>
            </a:extLst>
          </p:spPr>
          <p:txBody>
            <a:bodyPr wrap="none" anchor="ctr"/>
            <a:lstStyle/>
            <a:p>
              <a:endParaRPr lang="ja-JP" altLang="en-US" sz="2000">
                <a:latin typeface="Meiryo UI" panose="020B0604030504040204" pitchFamily="50" charset="-128"/>
                <a:ea typeface="Meiryo UI" panose="020B0604030504040204" pitchFamily="50" charset="-128"/>
              </a:endParaRPr>
            </a:p>
          </p:txBody>
        </p:sp>
      </p:grpSp>
      <p:pic>
        <p:nvPicPr>
          <p:cNvPr id="483" name="Picture 17" descr="logo-color"/>
          <p:cNvPicPr>
            <a:picLocks noChangeAspect="1" noChangeArrowheads="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2737" y="127000"/>
            <a:ext cx="2600829" cy="546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8508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kokai.jp/wp/wp-content/uploads/2018/04/Beta-Amyloid-720.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646" y="1753934"/>
            <a:ext cx="5933267" cy="3958603"/>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0"/>
            <a:ext cx="12192000" cy="584775"/>
          </a:xfrm>
          <a:prstGeom prst="rect">
            <a:avLst/>
          </a:prstGeom>
          <a:noFill/>
        </p:spPr>
        <p:txBody>
          <a:bodyPr wrap="square" rtlCol="0">
            <a:spAutoFit/>
          </a:bodyPr>
          <a:lstStyle/>
          <a:p>
            <a:pPr algn="ctr"/>
            <a:r>
              <a:rPr lang="ja-JP" altLang="en-US" sz="3200" b="1" dirty="0">
                <a:latin typeface="Meiryo UI" panose="020B0604030504040204" pitchFamily="50" charset="-128"/>
                <a:ea typeface="Meiryo UI" panose="020B0604030504040204" pitchFamily="50" charset="-128"/>
              </a:rPr>
              <a:t>脳の老廃物除去</a:t>
            </a:r>
            <a:endParaRPr kumimoji="1" lang="en-US" altLang="ja-JP" sz="3200" b="1" dirty="0">
              <a:solidFill>
                <a:srgbClr val="C00000"/>
              </a:solidFill>
              <a:latin typeface="Meiryo UI" panose="020B0604030504040204" pitchFamily="50" charset="-128"/>
              <a:ea typeface="Meiryo UI" panose="020B0604030504040204" pitchFamily="50" charset="-128"/>
            </a:endParaRPr>
          </a:p>
        </p:txBody>
      </p:sp>
      <p:pic>
        <p:nvPicPr>
          <p:cNvPr id="7" name="図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52536" y="13101"/>
            <a:ext cx="611017" cy="558572"/>
          </a:xfrm>
          <a:prstGeom prst="rect">
            <a:avLst/>
          </a:prstGeom>
        </p:spPr>
      </p:pic>
      <p:pic>
        <p:nvPicPr>
          <p:cNvPr id="2" name="図 1"/>
          <p:cNvPicPr>
            <a:picLocks noChangeAspect="1"/>
          </p:cNvPicPr>
          <p:nvPr/>
        </p:nvPicPr>
        <p:blipFill>
          <a:blip r:embed="rId6"/>
          <a:stretch>
            <a:fillRect/>
          </a:stretch>
        </p:blipFill>
        <p:spPr>
          <a:xfrm>
            <a:off x="6319838" y="1753934"/>
            <a:ext cx="5576770" cy="3958604"/>
          </a:xfrm>
          <a:prstGeom prst="rect">
            <a:avLst/>
          </a:prstGeom>
        </p:spPr>
      </p:pic>
      <p:sp>
        <p:nvSpPr>
          <p:cNvPr id="4" name="正方形/長方形 3"/>
          <p:cNvSpPr/>
          <p:nvPr/>
        </p:nvSpPr>
        <p:spPr>
          <a:xfrm>
            <a:off x="6281738" y="5713849"/>
            <a:ext cx="5729170" cy="830997"/>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Lymphatic waste disposal in the brain</a:t>
            </a:r>
            <a:r>
              <a:rPr lang="ja-JP" altLang="en-US" sz="1200" dirty="0">
                <a:latin typeface="Meiryo UI" panose="020B0604030504040204" pitchFamily="50" charset="-128"/>
                <a:ea typeface="Meiryo UI" panose="020B0604030504040204" pitchFamily="50" charset="-128"/>
              </a:rPr>
              <a:t>」</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Nature Vol. 560 (172–174) 2018.8.9;Melanie D. Sweeney &amp; </a:t>
            </a:r>
            <a:r>
              <a:rPr lang="en-US" altLang="ja-JP" sz="1200" dirty="0" err="1">
                <a:latin typeface="Meiryo UI" panose="020B0604030504040204" pitchFamily="50" charset="-128"/>
                <a:ea typeface="Meiryo UI" panose="020B0604030504040204" pitchFamily="50" charset="-128"/>
              </a:rPr>
              <a:t>Berislav</a:t>
            </a:r>
            <a:r>
              <a:rPr lang="en-US" altLang="ja-JP" sz="1200" dirty="0">
                <a:latin typeface="Meiryo UI" panose="020B0604030504040204" pitchFamily="50" charset="-128"/>
                <a:ea typeface="Meiryo UI" panose="020B0604030504040204" pitchFamily="50" charset="-128"/>
              </a:rPr>
              <a:t> V. </a:t>
            </a:r>
            <a:r>
              <a:rPr lang="en-US" altLang="ja-JP" sz="1200" dirty="0" err="1">
                <a:latin typeface="Meiryo UI" panose="020B0604030504040204" pitchFamily="50" charset="-128"/>
                <a:ea typeface="Meiryo UI" panose="020B0604030504040204" pitchFamily="50" charset="-128"/>
              </a:rPr>
              <a:t>Zlokovic</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（出典）</a:t>
            </a:r>
            <a:r>
              <a:rPr lang="en-US" altLang="ja-JP" sz="1200" dirty="0">
                <a:latin typeface="Meiryo UI" panose="020B0604030504040204" pitchFamily="50" charset="-128"/>
                <a:ea typeface="Meiryo UI" panose="020B0604030504040204" pitchFamily="50" charset="-128"/>
              </a:rPr>
              <a:t>https://www.natureasia.com/ja-jp/ndigest/pdf/v15/n11</a:t>
            </a:r>
            <a:endParaRPr lang="ja-JP" altLang="en-US" sz="1200" dirty="0">
              <a:latin typeface="Meiryo UI" panose="020B0604030504040204" pitchFamily="50" charset="-128"/>
              <a:ea typeface="Meiryo UI" panose="020B0604030504040204" pitchFamily="50" charset="-128"/>
            </a:endParaRPr>
          </a:p>
        </p:txBody>
      </p:sp>
      <p:sp>
        <p:nvSpPr>
          <p:cNvPr id="10" name="正方形/長方形 9"/>
          <p:cNvSpPr/>
          <p:nvPr/>
        </p:nvSpPr>
        <p:spPr>
          <a:xfrm>
            <a:off x="97646" y="5852348"/>
            <a:ext cx="6096000" cy="830997"/>
          </a:xfrm>
          <a:prstGeom prst="rect">
            <a:avLst/>
          </a:prstGeom>
        </p:spPr>
        <p:txBody>
          <a:bodyPr>
            <a:spAutoFit/>
          </a:bodyPr>
          <a:lstStyle/>
          <a:p>
            <a:r>
              <a:rPr lang="ja-JP" altLang="en-US" sz="1200" dirty="0">
                <a:latin typeface="Meiryo UI" panose="020B0604030504040204" pitchFamily="50" charset="-128"/>
                <a:ea typeface="Meiryo UI" panose="020B0604030504040204" pitchFamily="50" charset="-128"/>
              </a:rPr>
              <a:t>髄膜リンパ管に老廃物を排出する仕組みや、これらのリンパ管が血液脳関門で血液と相互作用する仕組みなどが明らかになると、認知や神経変性、アルツハイマー病研究の新しい道を切り開く可能性がある。</a:t>
            </a:r>
            <a:r>
              <a:rPr lang="en-US" altLang="ja-JP" sz="1200" dirty="0">
                <a:latin typeface="Meiryo UI" panose="020B0604030504040204" pitchFamily="50" charset="-128"/>
                <a:ea typeface="Meiryo UI" panose="020B0604030504040204" pitchFamily="50" charset="-128"/>
              </a:rPr>
              <a:t>Da </a:t>
            </a:r>
            <a:r>
              <a:rPr lang="en-US" altLang="ja-JP" sz="1200" dirty="0" err="1">
                <a:latin typeface="Meiryo UI" panose="020B0604030504040204" pitchFamily="50" charset="-128"/>
                <a:ea typeface="Meiryo UI" panose="020B0604030504040204" pitchFamily="50" charset="-128"/>
              </a:rPr>
              <a:t>Mesquita</a:t>
            </a:r>
            <a:r>
              <a:rPr lang="ja-JP" altLang="en-US" sz="1200" dirty="0">
                <a:latin typeface="Meiryo UI" panose="020B0604030504040204" pitchFamily="50" charset="-128"/>
                <a:ea typeface="Meiryo UI" panose="020B0604030504040204" pitchFamily="50" charset="-128"/>
              </a:rPr>
              <a:t>らは、リンパ管の直径を増大させる戦略が、髄膜リンパ管による排出を改善し、脳のタンパク質恒常性を取り戻し、アミロイド</a:t>
            </a:r>
            <a:r>
              <a:rPr lang="en-US" altLang="ja-JP" sz="1200" dirty="0">
                <a:latin typeface="Meiryo UI" panose="020B0604030504040204" pitchFamily="50" charset="-128"/>
                <a:ea typeface="Meiryo UI" panose="020B0604030504040204" pitchFamily="50" charset="-128"/>
              </a:rPr>
              <a:t>β</a:t>
            </a:r>
            <a:r>
              <a:rPr lang="ja-JP" altLang="en-US" sz="1200" dirty="0">
                <a:latin typeface="Meiryo UI" panose="020B0604030504040204" pitchFamily="50" charset="-128"/>
                <a:ea typeface="Meiryo UI" panose="020B0604030504040204" pitchFamily="50" charset="-128"/>
              </a:rPr>
              <a:t>の蓄積を減少させる可能性を示している。</a:t>
            </a:r>
          </a:p>
        </p:txBody>
      </p:sp>
      <p:sp>
        <p:nvSpPr>
          <p:cNvPr id="11" name="正方形/長方形 10"/>
          <p:cNvSpPr/>
          <p:nvPr/>
        </p:nvSpPr>
        <p:spPr>
          <a:xfrm>
            <a:off x="546100" y="571673"/>
            <a:ext cx="11645900" cy="984885"/>
          </a:xfrm>
          <a:prstGeom prst="rect">
            <a:avLst/>
          </a:prstGeom>
        </p:spPr>
        <p:txBody>
          <a:bodyPr wrap="square">
            <a:spAutoFit/>
          </a:bodyPr>
          <a:lstStyle/>
          <a:p>
            <a:pPr algn="ctr"/>
            <a:r>
              <a:rPr lang="en-US" altLang="ja-JP" dirty="0"/>
              <a:t>Da </a:t>
            </a:r>
            <a:r>
              <a:rPr lang="en-US" altLang="ja-JP" dirty="0" err="1"/>
              <a:t>Mesquita</a:t>
            </a:r>
            <a:r>
              <a:rPr lang="en-US" altLang="ja-JP" dirty="0"/>
              <a:t>, S. et al. </a:t>
            </a:r>
            <a:r>
              <a:rPr lang="en-US" altLang="ja-JP" i="1" dirty="0"/>
              <a:t>Nature </a:t>
            </a:r>
            <a:r>
              <a:rPr lang="en-US" altLang="ja-JP" b="1" dirty="0"/>
              <a:t>560</a:t>
            </a:r>
            <a:r>
              <a:rPr lang="en-US" altLang="ja-JP" dirty="0"/>
              <a:t>, 185–191 (2018).</a:t>
            </a:r>
          </a:p>
          <a:p>
            <a:r>
              <a:rPr lang="ja-JP" altLang="en-US" sz="2000" dirty="0">
                <a:latin typeface="Meiryo UI" panose="020B0604030504040204" pitchFamily="50" charset="-128"/>
                <a:ea typeface="Meiryo UI" panose="020B0604030504040204" pitchFamily="50" charset="-128"/>
              </a:rPr>
              <a:t>髄膜にあるリンパ管は、血管と相互作用して脳から有害な老廃物を除去していることが明らかになった。</a:t>
            </a:r>
            <a:endParaRPr lang="en-US" altLang="ja-JP" sz="2000" dirty="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この知見は、認知や加齢、アルツハイマー病などの疾患と関係がありそう。</a:t>
            </a:r>
            <a:endParaRPr lang="en-US" altLang="ja-JP"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848830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910" y="2705100"/>
            <a:ext cx="10663206" cy="4076700"/>
          </a:xfrm>
          <a:prstGeom prst="rect">
            <a:avLst/>
          </a:prstGeom>
        </p:spPr>
      </p:pic>
      <p:sp>
        <p:nvSpPr>
          <p:cNvPr id="6" name="正方形/長方形 5"/>
          <p:cNvSpPr/>
          <p:nvPr/>
        </p:nvSpPr>
        <p:spPr>
          <a:xfrm>
            <a:off x="317500" y="745678"/>
            <a:ext cx="11620500" cy="2031325"/>
          </a:xfrm>
          <a:prstGeom prst="rect">
            <a:avLst/>
          </a:prstGeom>
        </p:spPr>
        <p:txBody>
          <a:bodyPr wrap="square">
            <a:spAutoFit/>
          </a:bodyPr>
          <a:lstStyle/>
          <a:p>
            <a:r>
              <a:rPr lang="ja-JP" altLang="en-US" dirty="0">
                <a:latin typeface="Meiryo UI" panose="020B0604030504040204" pitchFamily="50" charset="-128"/>
                <a:ea typeface="Meiryo UI" panose="020B0604030504040204" pitchFamily="50" charset="-128"/>
              </a:rPr>
              <a:t>脳卒中、神経変性疾患、高齢者では高率に嚥下障害を合併し、生活の質の低下さらには誤嚥性肺炎の併発により死亡原因となることが多い。しかし、嚥下に関わるヒト脳機能に関してはほとんど解明されていない。そこで本研究では、我々がこれまでに培ってきた頭蓋内脳波の律動解析技術とブレイン・マシン・インターフェース</a:t>
            </a:r>
            <a:r>
              <a:rPr lang="en-US" altLang="ja-JP" dirty="0">
                <a:latin typeface="Meiryo UI" panose="020B0604030504040204" pitchFamily="50" charset="-128"/>
                <a:ea typeface="Meiryo UI" panose="020B0604030504040204" pitchFamily="50" charset="-128"/>
              </a:rPr>
              <a:t>(BMI)</a:t>
            </a:r>
            <a:r>
              <a:rPr lang="ja-JP" altLang="en-US" dirty="0">
                <a:latin typeface="Meiryo UI" panose="020B0604030504040204" pitchFamily="50" charset="-128"/>
                <a:ea typeface="Meiryo UI" panose="020B0604030504040204" pitchFamily="50" charset="-128"/>
              </a:rPr>
              <a:t>の基盤技術を活かして、ヒト頭蓋内脳波を用いて随意嚥下運動に関与する大脳機能を解明するとともに、サルで大脳と脳幹の同時測定により嚥下運動の随意制御と自律制御のスイッチング機構を明らかにする。さらに嚥下運動の脳信号解読技術を開発し、嚥下動態シミュレーションシステムを用いて嚥下運動を制御・補助する嚥下</a:t>
            </a:r>
            <a:r>
              <a:rPr lang="en-US" altLang="ja-JP" dirty="0">
                <a:latin typeface="Meiryo UI" panose="020B0604030504040204" pitchFamily="50" charset="-128"/>
                <a:ea typeface="Meiryo UI" panose="020B0604030504040204" pitchFamily="50" charset="-128"/>
              </a:rPr>
              <a:t>BMI</a:t>
            </a:r>
            <a:r>
              <a:rPr lang="ja-JP" altLang="en-US" dirty="0">
                <a:latin typeface="Meiryo UI" panose="020B0604030504040204" pitchFamily="50" charset="-128"/>
                <a:ea typeface="Meiryo UI" panose="020B0604030504040204" pitchFamily="50" charset="-128"/>
              </a:rPr>
              <a:t>装置の開発を行う。嚥下障害に対する</a:t>
            </a:r>
            <a:r>
              <a:rPr lang="en-US" altLang="ja-JP" dirty="0">
                <a:latin typeface="Meiryo UI" panose="020B0604030504040204" pitchFamily="50" charset="-128"/>
                <a:ea typeface="Meiryo UI" panose="020B0604030504040204" pitchFamily="50" charset="-128"/>
              </a:rPr>
              <a:t>BMI</a:t>
            </a:r>
            <a:r>
              <a:rPr lang="ja-JP" altLang="en-US" dirty="0">
                <a:latin typeface="Meiryo UI" panose="020B0604030504040204" pitchFamily="50" charset="-128"/>
                <a:ea typeface="Meiryo UI" panose="020B0604030504040204" pitchFamily="50" charset="-128"/>
              </a:rPr>
              <a:t>の研究は皆無に近く、本研究がまさに先駆的な役割を担うものであり、嚥下障害に対する画期的治療の基盤技術確立を目指す。</a:t>
            </a:r>
          </a:p>
        </p:txBody>
      </p:sp>
      <p:sp>
        <p:nvSpPr>
          <p:cNvPr id="8" name="テキスト ボックス 7"/>
          <p:cNvSpPr txBox="1"/>
          <p:nvPr/>
        </p:nvSpPr>
        <p:spPr>
          <a:xfrm>
            <a:off x="2056" y="0"/>
            <a:ext cx="12189943" cy="584775"/>
          </a:xfrm>
          <a:prstGeom prst="rect">
            <a:avLst/>
          </a:prstGeom>
          <a:noFill/>
        </p:spPr>
        <p:txBody>
          <a:bodyPr wrap="square" rtlCol="0">
            <a:spAutoFit/>
          </a:bodyPr>
          <a:lstStyle/>
          <a:p>
            <a:pPr algn="ctr"/>
            <a:r>
              <a:rPr lang="ja-JP" altLang="en-US" sz="3200" b="1" dirty="0">
                <a:latin typeface="Meiryo UI" panose="020B0604030504040204" pitchFamily="50" charset="-128"/>
                <a:ea typeface="Meiryo UI" panose="020B0604030504040204" pitchFamily="50" charset="-128"/>
              </a:rPr>
              <a:t>　 </a:t>
            </a:r>
            <a:r>
              <a:rPr lang="en-US" altLang="ja-JP" sz="3200" b="1" dirty="0">
                <a:latin typeface="Meiryo UI" panose="020B0604030504040204" pitchFamily="50" charset="-128"/>
                <a:ea typeface="Meiryo UI" panose="020B0604030504040204" pitchFamily="50" charset="-128"/>
              </a:rPr>
              <a:t>BMI</a:t>
            </a:r>
            <a:endParaRPr kumimoji="1" lang="ja-JP" altLang="en-US" sz="3200" b="1" dirty="0">
              <a:latin typeface="Meiryo UI" panose="020B0604030504040204" pitchFamily="50" charset="-128"/>
              <a:ea typeface="Meiryo UI" panose="020B0604030504040204" pitchFamily="50" charset="-128"/>
            </a:endParaRPr>
          </a:p>
        </p:txBody>
      </p:sp>
      <p:sp>
        <p:nvSpPr>
          <p:cNvPr id="7" name="正方形/長方形 6"/>
          <p:cNvSpPr/>
          <p:nvPr/>
        </p:nvSpPr>
        <p:spPr>
          <a:xfrm>
            <a:off x="-147627" y="6581001"/>
            <a:ext cx="8423332" cy="276999"/>
          </a:xfrm>
          <a:prstGeom prst="rect">
            <a:avLst/>
          </a:prstGeom>
        </p:spPr>
        <p:txBody>
          <a:bodyPr wrap="none">
            <a:spAutoFit/>
          </a:bodyPr>
          <a:lstStyle/>
          <a:p>
            <a:r>
              <a:rPr lang="ja-JP" altLang="en-US" sz="1200" dirty="0">
                <a:latin typeface="Meiryo UI" panose="020B0604030504040204" pitchFamily="50" charset="-128"/>
                <a:ea typeface="Meiryo UI" panose="020B0604030504040204" pitchFamily="50" charset="-128"/>
              </a:rPr>
              <a:t>（出典）大阪大学国際医工情報センター　臨床神経医工学　寄附研究部門</a:t>
            </a:r>
            <a:r>
              <a:rPr lang="en-US" altLang="ja-JP" sz="1200" dirty="0">
                <a:latin typeface="Meiryo UI" panose="020B0604030504040204" pitchFamily="50" charset="-128"/>
                <a:ea typeface="Meiryo UI" panose="020B0604030504040204" pitchFamily="50" charset="-128"/>
              </a:rPr>
              <a:t>http://www.cne-osaka.org/research/project/</a:t>
            </a:r>
            <a:endParaRPr lang="ja-JP" altLang="en-US" sz="12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465385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569841" y="1353531"/>
            <a:ext cx="11158331" cy="3785652"/>
          </a:xfrm>
          <a:prstGeom prst="rect">
            <a:avLst/>
          </a:prstGeom>
        </p:spPr>
        <p:txBody>
          <a:bodyPr wrap="square">
            <a:spAutoFit/>
          </a:bodyPr>
          <a:lstStyle/>
          <a:p>
            <a:r>
              <a:rPr lang="ja-JP" altLang="en-US" sz="2000" dirty="0">
                <a:latin typeface="Meiryo UI" panose="020B0604030504040204" pitchFamily="50" charset="-128"/>
                <a:ea typeface="Meiryo UI" panose="020B0604030504040204" pitchFamily="50" charset="-128"/>
              </a:rPr>
              <a:t>最近の研究の進歩により、脳の特定領域を構成する細胞間にもコピー数変異体（</a:t>
            </a:r>
            <a:r>
              <a:rPr lang="en-US" altLang="ja-JP" sz="2000" dirty="0">
                <a:latin typeface="Meiryo UI" panose="020B0604030504040204" pitchFamily="50" charset="-128"/>
                <a:ea typeface="Meiryo UI" panose="020B0604030504040204" pitchFamily="50" charset="-128"/>
              </a:rPr>
              <a:t>CNV</a:t>
            </a:r>
            <a:r>
              <a:rPr lang="ja-JP" altLang="en-US" sz="2000" dirty="0">
                <a:latin typeface="Meiryo UI" panose="020B0604030504040204" pitchFamily="50" charset="-128"/>
                <a:ea typeface="Meiryo UI" panose="020B0604030504040204" pitchFamily="50" charset="-128"/>
              </a:rPr>
              <a:t>）がみられることが明らかとなり、個々のニューロンのゲノムもモザイクであることに注目が集まっています</a:t>
            </a:r>
            <a:r>
              <a:rPr lang="en-US" altLang="ja-JP" sz="2000" dirty="0">
                <a:latin typeface="Meiryo UI" panose="020B0604030504040204" pitchFamily="50" charset="-128"/>
                <a:ea typeface="Meiryo UI" panose="020B0604030504040204" pitchFamily="50" charset="-128"/>
              </a:rPr>
              <a:t>※1</a:t>
            </a:r>
            <a:r>
              <a:rPr lang="ja-JP" altLang="en-US" sz="2000" dirty="0" err="1">
                <a:latin typeface="Meiryo UI" panose="020B0604030504040204" pitchFamily="50" charset="-128"/>
                <a:ea typeface="Meiryo UI" panose="020B0604030504040204" pitchFamily="50" charset="-128"/>
              </a:rPr>
              <a:t>。</a:t>
            </a:r>
            <a:endParaRPr lang="en-US" altLang="ja-JP" sz="2000" dirty="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脳内の遺伝的多様性は胎児の発育過程で生じるものの</a:t>
            </a:r>
            <a:r>
              <a:rPr lang="en-US" altLang="ja-JP" sz="2000" dirty="0">
                <a:latin typeface="Meiryo UI" panose="020B0604030504040204" pitchFamily="50" charset="-128"/>
                <a:ea typeface="Meiryo UI" panose="020B0604030504040204" pitchFamily="50" charset="-128"/>
              </a:rPr>
              <a:t>※2</a:t>
            </a:r>
            <a:r>
              <a:rPr lang="ja-JP" altLang="en-US" sz="2000" dirty="0" err="1">
                <a:latin typeface="Meiryo UI" panose="020B0604030504040204" pitchFamily="50" charset="-128"/>
                <a:ea typeface="Meiryo UI" panose="020B0604030504040204" pitchFamily="50" charset="-128"/>
              </a:rPr>
              <a:t>、</a:t>
            </a:r>
            <a:r>
              <a:rPr lang="ja-JP" altLang="en-US" sz="2000" dirty="0">
                <a:latin typeface="Meiryo UI" panose="020B0604030504040204" pitchFamily="50" charset="-128"/>
                <a:ea typeface="Meiryo UI" panose="020B0604030504040204" pitchFamily="50" charset="-128"/>
              </a:rPr>
              <a:t>このモザイク現象との機能的関連性は明確になっていません。正常な脳におけるモザイク現象の意義を発見するだけでなく、神経疾患や精神障害におけるその役割についても検討することは、興味深い。</a:t>
            </a:r>
            <a:r>
              <a:rPr lang="en-US" altLang="ja-JP" sz="2000" dirty="0">
                <a:latin typeface="Meiryo UI" panose="020B0604030504040204" pitchFamily="50" charset="-128"/>
                <a:ea typeface="Meiryo UI" panose="020B0604030504040204" pitchFamily="50" charset="-128"/>
              </a:rPr>
              <a:t>※3</a:t>
            </a:r>
            <a:r>
              <a:rPr lang="ja-JP" altLang="en-US" sz="2000" dirty="0" err="1">
                <a:latin typeface="Meiryo UI" panose="020B0604030504040204" pitchFamily="50" charset="-128"/>
                <a:ea typeface="Meiryo UI" panose="020B0604030504040204" pitchFamily="50" charset="-128"/>
              </a:rPr>
              <a:t>、</a:t>
            </a:r>
            <a:r>
              <a:rPr lang="en-US" altLang="ja-JP" sz="2000" dirty="0">
                <a:latin typeface="Meiryo UI" panose="020B0604030504040204" pitchFamily="50" charset="-128"/>
                <a:ea typeface="Meiryo UI" panose="020B0604030504040204" pitchFamily="50" charset="-128"/>
              </a:rPr>
              <a:t>4</a:t>
            </a:r>
            <a:r>
              <a:rPr lang="ja-JP" altLang="en-US" sz="2000" dirty="0" err="1">
                <a:latin typeface="Meiryo UI" panose="020B0604030504040204" pitchFamily="50" charset="-128"/>
                <a:ea typeface="Meiryo UI" panose="020B0604030504040204" pitchFamily="50" charset="-128"/>
              </a:rPr>
              <a:t>、</a:t>
            </a:r>
            <a:r>
              <a:rPr lang="en-US" altLang="ja-JP" sz="2000" dirty="0">
                <a:latin typeface="Meiryo UI" panose="020B0604030504040204" pitchFamily="50" charset="-128"/>
                <a:ea typeface="Meiryo UI" panose="020B0604030504040204" pitchFamily="50" charset="-128"/>
              </a:rPr>
              <a:t>5</a:t>
            </a:r>
            <a:r>
              <a:rPr lang="ja-JP" altLang="en-US" sz="2000" dirty="0" err="1">
                <a:latin typeface="Meiryo UI" panose="020B0604030504040204" pitchFamily="50" charset="-128"/>
                <a:ea typeface="Meiryo UI" panose="020B0604030504040204" pitchFamily="50" charset="-128"/>
              </a:rPr>
              <a:t>。</a:t>
            </a:r>
            <a:endParaRPr lang="en-US" altLang="ja-JP" sz="2000" dirty="0">
              <a:latin typeface="Meiryo UI" panose="020B0604030504040204" pitchFamily="50" charset="-128"/>
              <a:ea typeface="Meiryo UI" panose="020B0604030504040204" pitchFamily="50" charset="-128"/>
            </a:endParaRPr>
          </a:p>
          <a:p>
            <a:endParaRPr lang="ja-JP" altLang="en-US" sz="2000" dirty="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細胞間の不均一性がどこに顕著に認められるのかをゲノムレベルで説明する研究は、まだ始まったばかりです。モザイク現象が単一細胞間の遺伝暗号に存在するとすれば、タンパク質発現、エピジェネティックな変化および</a:t>
            </a:r>
            <a:r>
              <a:rPr lang="en-US" altLang="ja-JP" sz="2000" dirty="0">
                <a:latin typeface="Meiryo UI" panose="020B0604030504040204" pitchFamily="50" charset="-128"/>
                <a:ea typeface="Meiryo UI" panose="020B0604030504040204" pitchFamily="50" charset="-128"/>
              </a:rPr>
              <a:t>RNA</a:t>
            </a:r>
            <a:r>
              <a:rPr lang="ja-JP" altLang="en-US" sz="2000" dirty="0">
                <a:latin typeface="Meiryo UI" panose="020B0604030504040204" pitchFamily="50" charset="-128"/>
                <a:ea typeface="Meiryo UI" panose="020B0604030504040204" pitchFamily="50" charset="-128"/>
              </a:rPr>
              <a:t>アイソフォームにも多様性が存在すると考えられます。</a:t>
            </a:r>
            <a:endParaRPr lang="en-US" altLang="ja-JP" sz="2000" dirty="0">
              <a:latin typeface="Meiryo UI" panose="020B0604030504040204" pitchFamily="50" charset="-128"/>
              <a:ea typeface="Meiryo UI" panose="020B0604030504040204" pitchFamily="50" charset="-128"/>
            </a:endParaRPr>
          </a:p>
          <a:p>
            <a:endParaRPr lang="en-US" altLang="ja-JP" sz="2000" dirty="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シングルセルシーケンスを行うことにより、収集したデータをより大きな統合的イメージに変換することができ、モザイク現象が特定の脳領域内の個々の細胞の表現型に及ぼす影響</a:t>
            </a:r>
            <a:r>
              <a:rPr lang="en-US" altLang="ja-JP" sz="2000" dirty="0">
                <a:latin typeface="Meiryo UI" panose="020B0604030504040204" pitchFamily="50" charset="-128"/>
                <a:ea typeface="Meiryo UI" panose="020B0604030504040204" pitchFamily="50" charset="-128"/>
              </a:rPr>
              <a:t>※3</a:t>
            </a:r>
            <a:r>
              <a:rPr lang="ja-JP" altLang="en-US" sz="2000" dirty="0" err="1">
                <a:latin typeface="Meiryo UI" panose="020B0604030504040204" pitchFamily="50" charset="-128"/>
                <a:ea typeface="Meiryo UI" panose="020B0604030504040204" pitchFamily="50" charset="-128"/>
              </a:rPr>
              <a:t>、</a:t>
            </a:r>
            <a:r>
              <a:rPr lang="en-US" altLang="ja-JP" sz="2000" dirty="0">
                <a:latin typeface="Meiryo UI" panose="020B0604030504040204" pitchFamily="50" charset="-128"/>
                <a:ea typeface="Meiryo UI" panose="020B0604030504040204" pitchFamily="50" charset="-128"/>
              </a:rPr>
              <a:t>4</a:t>
            </a:r>
            <a:r>
              <a:rPr lang="ja-JP" altLang="en-US" sz="2000" dirty="0" err="1">
                <a:latin typeface="Meiryo UI" panose="020B0604030504040204" pitchFamily="50" charset="-128"/>
                <a:ea typeface="Meiryo UI" panose="020B0604030504040204" pitchFamily="50" charset="-128"/>
              </a:rPr>
              <a:t>、</a:t>
            </a:r>
            <a:r>
              <a:rPr lang="en-US" altLang="ja-JP" sz="2000" dirty="0">
                <a:latin typeface="Meiryo UI" panose="020B0604030504040204" pitchFamily="50" charset="-128"/>
                <a:ea typeface="Meiryo UI" panose="020B0604030504040204" pitchFamily="50" charset="-128"/>
              </a:rPr>
              <a:t>5 </a:t>
            </a:r>
            <a:r>
              <a:rPr lang="ja-JP" altLang="en-US" sz="2000" dirty="0">
                <a:latin typeface="Meiryo UI" panose="020B0604030504040204" pitchFamily="50" charset="-128"/>
                <a:ea typeface="Meiryo UI" panose="020B0604030504040204" pitchFamily="50" charset="-128"/>
              </a:rPr>
              <a:t>を明らかにするのに役立ちます。</a:t>
            </a:r>
          </a:p>
        </p:txBody>
      </p:sp>
      <p:sp>
        <p:nvSpPr>
          <p:cNvPr id="3" name="正方形/長方形 2"/>
          <p:cNvSpPr/>
          <p:nvPr/>
        </p:nvSpPr>
        <p:spPr>
          <a:xfrm>
            <a:off x="463826" y="5432239"/>
            <a:ext cx="11728174" cy="1384995"/>
          </a:xfrm>
          <a:prstGeom prst="rect">
            <a:avLst/>
          </a:prstGeom>
        </p:spPr>
        <p:txBody>
          <a:bodyPr wrap="square">
            <a:spAutoFit/>
          </a:bodyPr>
          <a:lstStyle/>
          <a:p>
            <a:r>
              <a:rPr lang="en-US" altLang="ja-JP" sz="1050" dirty="0">
                <a:latin typeface="Meiryo UI" panose="020B0604030504040204" pitchFamily="50" charset="-128"/>
                <a:ea typeface="Meiryo UI" panose="020B0604030504040204" pitchFamily="50" charset="-128"/>
              </a:rPr>
              <a:t>※1</a:t>
            </a:r>
            <a:r>
              <a:rPr lang="ja-JP" altLang="en-US" sz="1050" dirty="0">
                <a:latin typeface="Meiryo UI" panose="020B0604030504040204" pitchFamily="50" charset="-128"/>
                <a:ea typeface="Meiryo UI" panose="020B0604030504040204" pitchFamily="50" charset="-128"/>
              </a:rPr>
              <a:t>：</a:t>
            </a:r>
            <a:r>
              <a:rPr lang="en-US" altLang="ja-JP" sz="1050" dirty="0">
                <a:latin typeface="Meiryo UI" panose="020B0604030504040204" pitchFamily="50" charset="-128"/>
                <a:ea typeface="Meiryo UI" panose="020B0604030504040204" pitchFamily="50" charset="-128"/>
              </a:rPr>
              <a:t>McConnell M. J., Lindberg M. R., </a:t>
            </a:r>
            <a:r>
              <a:rPr lang="en-US" altLang="ja-JP" sz="1050" dirty="0" err="1">
                <a:latin typeface="Meiryo UI" panose="020B0604030504040204" pitchFamily="50" charset="-128"/>
                <a:ea typeface="Meiryo UI" panose="020B0604030504040204" pitchFamily="50" charset="-128"/>
              </a:rPr>
              <a:t>Brennand</a:t>
            </a:r>
            <a:r>
              <a:rPr lang="en-US" altLang="ja-JP" sz="1050" dirty="0">
                <a:latin typeface="Meiryo UI" panose="020B0604030504040204" pitchFamily="50" charset="-128"/>
                <a:ea typeface="Meiryo UI" panose="020B0604030504040204" pitchFamily="50" charset="-128"/>
              </a:rPr>
              <a:t> K. J., Piper J. C., </a:t>
            </a:r>
            <a:r>
              <a:rPr lang="en-US" altLang="ja-JP" sz="1050" dirty="0" err="1">
                <a:latin typeface="Meiryo UI" panose="020B0604030504040204" pitchFamily="50" charset="-128"/>
                <a:ea typeface="Meiryo UI" panose="020B0604030504040204" pitchFamily="50" charset="-128"/>
              </a:rPr>
              <a:t>Voet</a:t>
            </a:r>
            <a:r>
              <a:rPr lang="en-US" altLang="ja-JP" sz="1050" dirty="0">
                <a:latin typeface="Meiryo UI" panose="020B0604030504040204" pitchFamily="50" charset="-128"/>
                <a:ea typeface="Meiryo UI" panose="020B0604030504040204" pitchFamily="50" charset="-128"/>
              </a:rPr>
              <a:t> T., et al. (2013) Mosaic copy number variation in human neurons. Science 342: 632-637</a:t>
            </a:r>
          </a:p>
          <a:p>
            <a:r>
              <a:rPr lang="en-US" altLang="ja-JP" sz="1050" dirty="0">
                <a:latin typeface="Meiryo UI" panose="020B0604030504040204" pitchFamily="50" charset="-128"/>
                <a:ea typeface="Meiryo UI" panose="020B0604030504040204" pitchFamily="50" charset="-128"/>
              </a:rPr>
              <a:t>※2</a:t>
            </a:r>
            <a:r>
              <a:rPr lang="ja-JP" altLang="en-US" sz="1050" dirty="0">
                <a:latin typeface="Meiryo UI" panose="020B0604030504040204" pitchFamily="50" charset="-128"/>
                <a:ea typeface="Meiryo UI" panose="020B0604030504040204" pitchFamily="50" charset="-128"/>
              </a:rPr>
              <a:t>：</a:t>
            </a:r>
            <a:r>
              <a:rPr lang="en-US" altLang="ja-JP" sz="1050" dirty="0" err="1">
                <a:latin typeface="Meiryo UI" panose="020B0604030504040204" pitchFamily="50" charset="-128"/>
                <a:ea typeface="Meiryo UI" panose="020B0604030504040204" pitchFamily="50" charset="-128"/>
              </a:rPr>
              <a:t>Iourov</a:t>
            </a:r>
            <a:r>
              <a:rPr lang="en-US" altLang="ja-JP" sz="1050" dirty="0">
                <a:latin typeface="Meiryo UI" panose="020B0604030504040204" pitchFamily="50" charset="-128"/>
                <a:ea typeface="Meiryo UI" panose="020B0604030504040204" pitchFamily="50" charset="-128"/>
              </a:rPr>
              <a:t> I. Y., </a:t>
            </a:r>
            <a:r>
              <a:rPr lang="en-US" altLang="ja-JP" sz="1050" dirty="0" err="1">
                <a:latin typeface="Meiryo UI" panose="020B0604030504040204" pitchFamily="50" charset="-128"/>
                <a:ea typeface="Meiryo UI" panose="020B0604030504040204" pitchFamily="50" charset="-128"/>
              </a:rPr>
              <a:t>Vorsanova</a:t>
            </a:r>
            <a:r>
              <a:rPr lang="en-US" altLang="ja-JP" sz="1050" dirty="0">
                <a:latin typeface="Meiryo UI" panose="020B0604030504040204" pitchFamily="50" charset="-128"/>
                <a:ea typeface="Meiryo UI" panose="020B0604030504040204" pitchFamily="50" charset="-128"/>
              </a:rPr>
              <a:t> S. G. and </a:t>
            </a:r>
            <a:r>
              <a:rPr lang="en-US" altLang="ja-JP" sz="1050" dirty="0" err="1">
                <a:latin typeface="Meiryo UI" panose="020B0604030504040204" pitchFamily="50" charset="-128"/>
                <a:ea typeface="Meiryo UI" panose="020B0604030504040204" pitchFamily="50" charset="-128"/>
              </a:rPr>
              <a:t>Yurov</a:t>
            </a:r>
            <a:r>
              <a:rPr lang="en-US" altLang="ja-JP" sz="1050" dirty="0">
                <a:latin typeface="Meiryo UI" panose="020B0604030504040204" pitchFamily="50" charset="-128"/>
                <a:ea typeface="Meiryo UI" panose="020B0604030504040204" pitchFamily="50" charset="-128"/>
              </a:rPr>
              <a:t> Y.B. (2012) Single cell </a:t>
            </a:r>
            <a:r>
              <a:rPr lang="en-US" altLang="ja-JP" sz="1050" dirty="0" err="1">
                <a:latin typeface="Meiryo UI" panose="020B0604030504040204" pitchFamily="50" charset="-128"/>
                <a:ea typeface="Meiryo UI" panose="020B0604030504040204" pitchFamily="50" charset="-128"/>
              </a:rPr>
              <a:t>enomics</a:t>
            </a:r>
            <a:r>
              <a:rPr lang="en-US" altLang="ja-JP" sz="1050" dirty="0">
                <a:latin typeface="Meiryo UI" panose="020B0604030504040204" pitchFamily="50" charset="-128"/>
                <a:ea typeface="Meiryo UI" panose="020B0604030504040204" pitchFamily="50" charset="-128"/>
              </a:rPr>
              <a:t> of the </a:t>
            </a:r>
            <a:r>
              <a:rPr lang="en-US" altLang="ja-JP" sz="1050" dirty="0" err="1">
                <a:latin typeface="Meiryo UI" panose="020B0604030504040204" pitchFamily="50" charset="-128"/>
                <a:ea typeface="Meiryo UI" panose="020B0604030504040204" pitchFamily="50" charset="-128"/>
              </a:rPr>
              <a:t>brain:focus</a:t>
            </a:r>
            <a:r>
              <a:rPr lang="en-US" altLang="ja-JP" sz="1050" dirty="0">
                <a:latin typeface="Meiryo UI" panose="020B0604030504040204" pitchFamily="50" charset="-128"/>
                <a:ea typeface="Meiryo UI" panose="020B0604030504040204" pitchFamily="50" charset="-128"/>
              </a:rPr>
              <a:t> on neuronal diversity and neuropsychiatric diseases. </a:t>
            </a:r>
          </a:p>
          <a:p>
            <a:r>
              <a:rPr lang="en-US" altLang="ja-JP" sz="1050" dirty="0">
                <a:latin typeface="Meiryo UI" panose="020B0604030504040204" pitchFamily="50" charset="-128"/>
                <a:ea typeface="Meiryo UI" panose="020B0604030504040204" pitchFamily="50" charset="-128"/>
              </a:rPr>
              <a:t>       </a:t>
            </a:r>
            <a:r>
              <a:rPr lang="en-US" altLang="ja-JP" sz="1050" dirty="0" err="1">
                <a:latin typeface="Meiryo UI" panose="020B0604030504040204" pitchFamily="50" charset="-128"/>
                <a:ea typeface="Meiryo UI" panose="020B0604030504040204" pitchFamily="50" charset="-128"/>
              </a:rPr>
              <a:t>Curr</a:t>
            </a:r>
            <a:r>
              <a:rPr lang="en-US" altLang="ja-JP" sz="1050" dirty="0">
                <a:latin typeface="Meiryo UI" panose="020B0604030504040204" pitchFamily="50" charset="-128"/>
                <a:ea typeface="Meiryo UI" panose="020B0604030504040204" pitchFamily="50" charset="-128"/>
              </a:rPr>
              <a:t> Genomics 13: 477-488</a:t>
            </a:r>
          </a:p>
          <a:p>
            <a:r>
              <a:rPr lang="en-US" altLang="ja-JP" sz="1050" dirty="0">
                <a:latin typeface="Meiryo UI" panose="020B0604030504040204" pitchFamily="50" charset="-128"/>
                <a:ea typeface="Meiryo UI" panose="020B0604030504040204" pitchFamily="50" charset="-128"/>
              </a:rPr>
              <a:t>※3</a:t>
            </a:r>
            <a:r>
              <a:rPr lang="ja-JP" altLang="en-US" sz="1050" dirty="0">
                <a:latin typeface="Meiryo UI" panose="020B0604030504040204" pitchFamily="50" charset="-128"/>
                <a:ea typeface="Meiryo UI" panose="020B0604030504040204" pitchFamily="50" charset="-128"/>
              </a:rPr>
              <a:t>：</a:t>
            </a:r>
            <a:r>
              <a:rPr lang="en-US" altLang="ja-JP" sz="1050" dirty="0" err="1">
                <a:latin typeface="Meiryo UI" panose="020B0604030504040204" pitchFamily="50" charset="-128"/>
                <a:ea typeface="Meiryo UI" panose="020B0604030504040204" pitchFamily="50" charset="-128"/>
              </a:rPr>
              <a:t>Evrony</a:t>
            </a:r>
            <a:r>
              <a:rPr lang="en-US" altLang="ja-JP" sz="1050" dirty="0">
                <a:latin typeface="Meiryo UI" panose="020B0604030504040204" pitchFamily="50" charset="-128"/>
                <a:ea typeface="Meiryo UI" panose="020B0604030504040204" pitchFamily="50" charset="-128"/>
              </a:rPr>
              <a:t> G. D., </a:t>
            </a:r>
            <a:r>
              <a:rPr lang="en-US" altLang="ja-JP" sz="1050" dirty="0" err="1">
                <a:latin typeface="Meiryo UI" panose="020B0604030504040204" pitchFamily="50" charset="-128"/>
                <a:ea typeface="Meiryo UI" panose="020B0604030504040204" pitchFamily="50" charset="-128"/>
              </a:rPr>
              <a:t>Cai</a:t>
            </a:r>
            <a:r>
              <a:rPr lang="en-US" altLang="ja-JP" sz="1050" dirty="0">
                <a:latin typeface="Meiryo UI" panose="020B0604030504040204" pitchFamily="50" charset="-128"/>
                <a:ea typeface="Meiryo UI" panose="020B0604030504040204" pitchFamily="50" charset="-128"/>
              </a:rPr>
              <a:t> X., Lee E., Hills L. B.,</a:t>
            </a:r>
            <a:r>
              <a:rPr lang="en-US" altLang="ja-JP" sz="1050" dirty="0" err="1">
                <a:latin typeface="Meiryo UI" panose="020B0604030504040204" pitchFamily="50" charset="-128"/>
                <a:ea typeface="Meiryo UI" panose="020B0604030504040204" pitchFamily="50" charset="-128"/>
              </a:rPr>
              <a:t>Elhosary</a:t>
            </a:r>
            <a:r>
              <a:rPr lang="en-US" altLang="ja-JP" sz="1050" dirty="0">
                <a:latin typeface="Meiryo UI" panose="020B0604030504040204" pitchFamily="50" charset="-128"/>
                <a:ea typeface="Meiryo UI" panose="020B0604030504040204" pitchFamily="50" charset="-128"/>
              </a:rPr>
              <a:t> P. C., et al. (2012) Single-neuron sequencing analysis of L1 </a:t>
            </a:r>
            <a:r>
              <a:rPr lang="en-US" altLang="ja-JP" sz="1050" dirty="0" err="1">
                <a:latin typeface="Meiryo UI" panose="020B0604030504040204" pitchFamily="50" charset="-128"/>
                <a:ea typeface="Meiryo UI" panose="020B0604030504040204" pitchFamily="50" charset="-128"/>
              </a:rPr>
              <a:t>retrotransposition</a:t>
            </a:r>
            <a:r>
              <a:rPr lang="en-US" altLang="ja-JP" sz="1050" dirty="0">
                <a:latin typeface="Meiryo UI" panose="020B0604030504040204" pitchFamily="50" charset="-128"/>
                <a:ea typeface="Meiryo UI" panose="020B0604030504040204" pitchFamily="50" charset="-128"/>
              </a:rPr>
              <a:t> and somatic mutation in the human brain.</a:t>
            </a:r>
          </a:p>
          <a:p>
            <a:r>
              <a:rPr lang="en-US" altLang="ja-JP" sz="1050" dirty="0">
                <a:latin typeface="Meiryo UI" panose="020B0604030504040204" pitchFamily="50" charset="-128"/>
                <a:ea typeface="Meiryo UI" panose="020B0604030504040204" pitchFamily="50" charset="-128"/>
              </a:rPr>
              <a:t>        Cell 151: 483-496</a:t>
            </a:r>
          </a:p>
          <a:p>
            <a:r>
              <a:rPr lang="en-US" altLang="ja-JP" sz="1050" dirty="0">
                <a:latin typeface="Meiryo UI" panose="020B0604030504040204" pitchFamily="50" charset="-128"/>
                <a:ea typeface="Meiryo UI" panose="020B0604030504040204" pitchFamily="50" charset="-128"/>
              </a:rPr>
              <a:t>※4</a:t>
            </a:r>
            <a:r>
              <a:rPr lang="ja-JP" altLang="en-US" sz="1050" dirty="0">
                <a:latin typeface="Meiryo UI" panose="020B0604030504040204" pitchFamily="50" charset="-128"/>
                <a:ea typeface="Meiryo UI" panose="020B0604030504040204" pitchFamily="50" charset="-128"/>
              </a:rPr>
              <a:t>：</a:t>
            </a:r>
            <a:r>
              <a:rPr lang="en-US" altLang="ja-JP" sz="1050" dirty="0" err="1">
                <a:latin typeface="Meiryo UI" panose="020B0604030504040204" pitchFamily="50" charset="-128"/>
                <a:ea typeface="Meiryo UI" panose="020B0604030504040204" pitchFamily="50" charset="-128"/>
              </a:rPr>
              <a:t>Poduri</a:t>
            </a:r>
            <a:r>
              <a:rPr lang="en-US" altLang="ja-JP" sz="1050" dirty="0">
                <a:latin typeface="Meiryo UI" panose="020B0604030504040204" pitchFamily="50" charset="-128"/>
                <a:ea typeface="Meiryo UI" panose="020B0604030504040204" pitchFamily="50" charset="-128"/>
              </a:rPr>
              <a:t> A., </a:t>
            </a:r>
            <a:r>
              <a:rPr lang="en-US" altLang="ja-JP" sz="1050" dirty="0" err="1">
                <a:latin typeface="Meiryo UI" panose="020B0604030504040204" pitchFamily="50" charset="-128"/>
                <a:ea typeface="Meiryo UI" panose="020B0604030504040204" pitchFamily="50" charset="-128"/>
              </a:rPr>
              <a:t>Evrony</a:t>
            </a:r>
            <a:r>
              <a:rPr lang="en-US" altLang="ja-JP" sz="1050" dirty="0">
                <a:latin typeface="Meiryo UI" panose="020B0604030504040204" pitchFamily="50" charset="-128"/>
                <a:ea typeface="Meiryo UI" panose="020B0604030504040204" pitchFamily="50" charset="-128"/>
              </a:rPr>
              <a:t> G. D., </a:t>
            </a:r>
            <a:r>
              <a:rPr lang="en-US" altLang="ja-JP" sz="1050" dirty="0" err="1">
                <a:latin typeface="Meiryo UI" panose="020B0604030504040204" pitchFamily="50" charset="-128"/>
                <a:ea typeface="Meiryo UI" panose="020B0604030504040204" pitchFamily="50" charset="-128"/>
              </a:rPr>
              <a:t>Cai</a:t>
            </a:r>
            <a:r>
              <a:rPr lang="en-US" altLang="ja-JP" sz="1050" dirty="0">
                <a:latin typeface="Meiryo UI" panose="020B0604030504040204" pitchFamily="50" charset="-128"/>
                <a:ea typeface="Meiryo UI" panose="020B0604030504040204" pitchFamily="50" charset="-128"/>
              </a:rPr>
              <a:t> X. and Walsh C. A. (2013) Somatic mutation, genomic variation, and neurological disease. Science</a:t>
            </a:r>
            <a:r>
              <a:rPr lang="ja-JP" altLang="en-US" sz="1050" dirty="0">
                <a:latin typeface="Meiryo UI" panose="020B0604030504040204" pitchFamily="50" charset="-128"/>
                <a:ea typeface="Meiryo UI" panose="020B0604030504040204" pitchFamily="50" charset="-128"/>
              </a:rPr>
              <a:t>　</a:t>
            </a:r>
            <a:r>
              <a:rPr lang="en-US" altLang="ja-JP" sz="1050" dirty="0">
                <a:latin typeface="Meiryo UI" panose="020B0604030504040204" pitchFamily="50" charset="-128"/>
                <a:ea typeface="Meiryo UI" panose="020B0604030504040204" pitchFamily="50" charset="-128"/>
              </a:rPr>
              <a:t>341: 1237758</a:t>
            </a:r>
          </a:p>
          <a:p>
            <a:r>
              <a:rPr lang="en-US" altLang="ja-JP" sz="1050" dirty="0">
                <a:latin typeface="Meiryo UI" panose="020B0604030504040204" pitchFamily="50" charset="-128"/>
                <a:ea typeface="Meiryo UI" panose="020B0604030504040204" pitchFamily="50" charset="-128"/>
              </a:rPr>
              <a:t>※5</a:t>
            </a:r>
            <a:r>
              <a:rPr lang="ja-JP" altLang="en-US" sz="1050" dirty="0">
                <a:latin typeface="Meiryo UI" panose="020B0604030504040204" pitchFamily="50" charset="-128"/>
                <a:ea typeface="Meiryo UI" panose="020B0604030504040204" pitchFamily="50" charset="-128"/>
              </a:rPr>
              <a:t>：</a:t>
            </a:r>
            <a:r>
              <a:rPr lang="en-US" altLang="ja-JP" sz="1050" dirty="0" err="1">
                <a:latin typeface="Meiryo UI" panose="020B0604030504040204" pitchFamily="50" charset="-128"/>
                <a:ea typeface="Meiryo UI" panose="020B0604030504040204" pitchFamily="50" charset="-128"/>
              </a:rPr>
              <a:t>Eberwine</a:t>
            </a:r>
            <a:r>
              <a:rPr lang="en-US" altLang="ja-JP" sz="1050" dirty="0">
                <a:latin typeface="Meiryo UI" panose="020B0604030504040204" pitchFamily="50" charset="-128"/>
                <a:ea typeface="Meiryo UI" panose="020B0604030504040204" pitchFamily="50" charset="-128"/>
              </a:rPr>
              <a:t> J. and </a:t>
            </a:r>
            <a:r>
              <a:rPr lang="en-US" altLang="ja-JP" sz="1050" dirty="0" err="1">
                <a:latin typeface="Meiryo UI" panose="020B0604030504040204" pitchFamily="50" charset="-128"/>
                <a:ea typeface="Meiryo UI" panose="020B0604030504040204" pitchFamily="50" charset="-128"/>
              </a:rPr>
              <a:t>Bartfai</a:t>
            </a:r>
            <a:r>
              <a:rPr lang="en-US" altLang="ja-JP" sz="1050" dirty="0">
                <a:latin typeface="Meiryo UI" panose="020B0604030504040204" pitchFamily="50" charset="-128"/>
                <a:ea typeface="Meiryo UI" panose="020B0604030504040204" pitchFamily="50" charset="-128"/>
              </a:rPr>
              <a:t> T. (2011) Single cell </a:t>
            </a:r>
            <a:r>
              <a:rPr lang="en-US" altLang="ja-JP" sz="1050" dirty="0" err="1">
                <a:latin typeface="Meiryo UI" panose="020B0604030504040204" pitchFamily="50" charset="-128"/>
                <a:ea typeface="Meiryo UI" panose="020B0604030504040204" pitchFamily="50" charset="-128"/>
              </a:rPr>
              <a:t>transcriptomics</a:t>
            </a:r>
            <a:r>
              <a:rPr lang="en-US" altLang="ja-JP" sz="1050" dirty="0">
                <a:latin typeface="Meiryo UI" panose="020B0604030504040204" pitchFamily="50" charset="-128"/>
                <a:ea typeface="Meiryo UI" panose="020B0604030504040204" pitchFamily="50" charset="-128"/>
              </a:rPr>
              <a:t> of hypothalamic warm sensitive neurons that control core body temperature and fever response Signaling asymmetry and an extension of chemical </a:t>
            </a:r>
            <a:r>
              <a:rPr lang="en-US" altLang="ja-JP" sz="1050" dirty="0" err="1">
                <a:latin typeface="Meiryo UI" panose="020B0604030504040204" pitchFamily="50" charset="-128"/>
                <a:ea typeface="Meiryo UI" panose="020B0604030504040204" pitchFamily="50" charset="-128"/>
              </a:rPr>
              <a:t>neuroanatomy.Pharmacol</a:t>
            </a:r>
            <a:r>
              <a:rPr lang="en-US" altLang="ja-JP" sz="1050" dirty="0">
                <a:latin typeface="Meiryo UI" panose="020B0604030504040204" pitchFamily="50" charset="-128"/>
                <a:ea typeface="Meiryo UI" panose="020B0604030504040204" pitchFamily="50" charset="-128"/>
              </a:rPr>
              <a:t> </a:t>
            </a:r>
            <a:r>
              <a:rPr lang="en-US" altLang="ja-JP" sz="1050" dirty="0" err="1">
                <a:latin typeface="Meiryo UI" panose="020B0604030504040204" pitchFamily="50" charset="-128"/>
                <a:ea typeface="Meiryo UI" panose="020B0604030504040204" pitchFamily="50" charset="-128"/>
              </a:rPr>
              <a:t>Ther</a:t>
            </a:r>
            <a:r>
              <a:rPr lang="en-US" altLang="ja-JP" sz="1050" dirty="0">
                <a:latin typeface="Meiryo UI" panose="020B0604030504040204" pitchFamily="50" charset="-128"/>
                <a:ea typeface="Meiryo UI" panose="020B0604030504040204" pitchFamily="50" charset="-128"/>
              </a:rPr>
              <a:t> 129: 241-259</a:t>
            </a:r>
            <a:endParaRPr lang="ja-JP" altLang="en-US" sz="1050" dirty="0">
              <a:latin typeface="Meiryo UI" panose="020B0604030504040204" pitchFamily="50" charset="-128"/>
              <a:ea typeface="Meiryo UI" panose="020B0604030504040204" pitchFamily="50" charset="-128"/>
            </a:endParaRPr>
          </a:p>
        </p:txBody>
      </p:sp>
      <p:sp>
        <p:nvSpPr>
          <p:cNvPr id="4" name="正方形/長方形 3"/>
          <p:cNvSpPr/>
          <p:nvPr/>
        </p:nvSpPr>
        <p:spPr>
          <a:xfrm>
            <a:off x="980656" y="0"/>
            <a:ext cx="10310193" cy="584775"/>
          </a:xfrm>
          <a:prstGeom prst="rect">
            <a:avLst/>
          </a:prstGeom>
        </p:spPr>
        <p:txBody>
          <a:bodyPr wrap="square">
            <a:spAutoFit/>
          </a:bodyPr>
          <a:lstStyle/>
          <a:p>
            <a:pPr algn="ctr"/>
            <a:r>
              <a:rPr lang="ja-JP" altLang="en-US" sz="3200" b="1" dirty="0">
                <a:latin typeface="Meiryo UI" panose="020B0604030504040204" pitchFamily="50" charset="-128"/>
                <a:ea typeface="Meiryo UI" panose="020B0604030504040204" pitchFamily="50" charset="-128"/>
              </a:rPr>
              <a:t>脳研究で一番ホットな「シングルセル・トランスクリプトミクス」</a:t>
            </a:r>
          </a:p>
        </p:txBody>
      </p:sp>
      <p:sp>
        <p:nvSpPr>
          <p:cNvPr id="5" name="正方形/長方形 4"/>
          <p:cNvSpPr/>
          <p:nvPr/>
        </p:nvSpPr>
        <p:spPr>
          <a:xfrm>
            <a:off x="6135752" y="415498"/>
            <a:ext cx="2858090" cy="338554"/>
          </a:xfrm>
          <a:prstGeom prst="rect">
            <a:avLst/>
          </a:prstGeom>
        </p:spPr>
        <p:txBody>
          <a:bodyPr wrap="none">
            <a:spAutoFit/>
          </a:bodyPr>
          <a:lstStyle/>
          <a:p>
            <a:r>
              <a:rPr lang="en-US" altLang="ja-JP" sz="1600" dirty="0">
                <a:latin typeface="Meiryo UI" panose="020B0604030504040204" pitchFamily="50" charset="-128"/>
                <a:ea typeface="Meiryo UI" panose="020B0604030504040204" pitchFamily="50" charset="-128"/>
              </a:rPr>
              <a:t>Single Cell </a:t>
            </a:r>
            <a:r>
              <a:rPr lang="en-US" altLang="ja-JP" sz="1600" dirty="0" err="1">
                <a:latin typeface="Meiryo UI" panose="020B0604030504040204" pitchFamily="50" charset="-128"/>
                <a:ea typeface="Meiryo UI" panose="020B0604030504040204" pitchFamily="50" charset="-128"/>
              </a:rPr>
              <a:t>Transcriptomics</a:t>
            </a:r>
            <a:endParaRPr lang="ja-JP" altLang="en-US" sz="1600" dirty="0">
              <a:latin typeface="Meiryo UI" panose="020B0604030504040204" pitchFamily="50" charset="-128"/>
              <a:ea typeface="Meiryo UI" panose="020B0604030504040204" pitchFamily="50" charset="-128"/>
            </a:endParaRPr>
          </a:p>
        </p:txBody>
      </p:sp>
      <p:sp>
        <p:nvSpPr>
          <p:cNvPr id="6" name="正方形/長方形 5"/>
          <p:cNvSpPr/>
          <p:nvPr/>
        </p:nvSpPr>
        <p:spPr>
          <a:xfrm>
            <a:off x="1186068" y="721921"/>
            <a:ext cx="9925879" cy="338554"/>
          </a:xfrm>
          <a:prstGeom prst="rect">
            <a:avLst/>
          </a:prstGeom>
        </p:spPr>
        <p:txBody>
          <a:bodyPr wrap="square">
            <a:spAutoFit/>
          </a:bodyPr>
          <a:lstStyle/>
          <a:p>
            <a:r>
              <a:rPr lang="en-US" altLang="ja-JP" sz="1600" dirty="0"/>
              <a:t>Single-cell mapping of gene expression landscapes and lineage in the </a:t>
            </a:r>
            <a:r>
              <a:rPr lang="en-US" altLang="ja-JP" sz="1600" dirty="0" err="1"/>
              <a:t>zebrafish</a:t>
            </a:r>
            <a:r>
              <a:rPr lang="en-US" altLang="ja-JP" sz="1600" dirty="0"/>
              <a:t> embryo (2018) Science 26 Apr 2018</a:t>
            </a:r>
            <a:endParaRPr lang="ja-JP" altLang="en-US" sz="1600" dirty="0"/>
          </a:p>
        </p:txBody>
      </p:sp>
    </p:spTree>
    <p:extLst>
      <p:ext uri="{BB962C8B-B14F-4D97-AF65-F5344CB8AC3E}">
        <p14:creationId xmlns:p14="http://schemas.microsoft.com/office/powerpoint/2010/main" val="14863120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object 9"/>
          <p:cNvSpPr txBox="1">
            <a:spLocks/>
          </p:cNvSpPr>
          <p:nvPr/>
        </p:nvSpPr>
        <p:spPr>
          <a:xfrm>
            <a:off x="3928224" y="8448"/>
            <a:ext cx="4389120" cy="505267"/>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100"/>
              </a:spcBef>
            </a:pPr>
            <a:r>
              <a:rPr lang="ja-JP" altLang="en-US" sz="3200" b="1" spc="-40" dirty="0">
                <a:latin typeface="Meiryo UI" panose="020B0604030504040204" pitchFamily="50" charset="-128"/>
                <a:ea typeface="Meiryo UI" panose="020B0604030504040204" pitchFamily="50" charset="-128"/>
              </a:rPr>
              <a:t>脳機能研究</a:t>
            </a:r>
            <a:r>
              <a:rPr lang="ja-JP" altLang="en-US" sz="3200" b="1" spc="-45" dirty="0">
                <a:latin typeface="Meiryo UI" panose="020B0604030504040204" pitchFamily="50" charset="-128"/>
                <a:ea typeface="Meiryo UI" panose="020B0604030504040204" pitchFamily="50" charset="-128"/>
              </a:rPr>
              <a:t>の</a:t>
            </a:r>
            <a:r>
              <a:rPr lang="ja-JP" altLang="en-US" sz="3200" b="1" spc="-215" dirty="0">
                <a:latin typeface="Meiryo UI" panose="020B0604030504040204" pitchFamily="50" charset="-128"/>
                <a:ea typeface="Meiryo UI" panose="020B0604030504040204" pitchFamily="50" charset="-128"/>
              </a:rPr>
              <a:t>現状と</a:t>
            </a:r>
            <a:r>
              <a:rPr lang="ja-JP" altLang="en-US" sz="3200" b="1" dirty="0">
                <a:latin typeface="Meiryo UI" panose="020B0604030504040204" pitchFamily="50" charset="-128"/>
                <a:ea typeface="Meiryo UI" panose="020B0604030504040204" pitchFamily="50" charset="-128"/>
              </a:rPr>
              <a:t>動向</a:t>
            </a:r>
          </a:p>
        </p:txBody>
      </p:sp>
      <p:sp>
        <p:nvSpPr>
          <p:cNvPr id="8" name="object 2"/>
          <p:cNvSpPr txBox="1"/>
          <p:nvPr/>
        </p:nvSpPr>
        <p:spPr>
          <a:xfrm>
            <a:off x="9222791" y="1109433"/>
            <a:ext cx="531495"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Arial"/>
                <a:cs typeface="Arial"/>
              </a:rPr>
              <a:t>2020</a:t>
            </a:r>
            <a:endParaRPr sz="1800" dirty="0">
              <a:latin typeface="Arial"/>
              <a:cs typeface="Arial"/>
            </a:endParaRPr>
          </a:p>
        </p:txBody>
      </p:sp>
      <p:sp>
        <p:nvSpPr>
          <p:cNvPr id="9" name="object 3"/>
          <p:cNvSpPr txBox="1"/>
          <p:nvPr/>
        </p:nvSpPr>
        <p:spPr>
          <a:xfrm>
            <a:off x="6827063" y="1109433"/>
            <a:ext cx="531495"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Arial"/>
                <a:cs typeface="Arial"/>
              </a:rPr>
              <a:t>2015</a:t>
            </a:r>
            <a:endParaRPr sz="1800">
              <a:latin typeface="Arial"/>
              <a:cs typeface="Arial"/>
            </a:endParaRPr>
          </a:p>
        </p:txBody>
      </p:sp>
      <p:sp>
        <p:nvSpPr>
          <p:cNvPr id="10" name="object 4"/>
          <p:cNvSpPr/>
          <p:nvPr/>
        </p:nvSpPr>
        <p:spPr>
          <a:xfrm>
            <a:off x="2154872" y="1482344"/>
            <a:ext cx="7825740" cy="158495"/>
          </a:xfrm>
          <a:prstGeom prst="rect">
            <a:avLst/>
          </a:prstGeom>
          <a:blipFill>
            <a:blip r:embed="rId3" cstate="print"/>
            <a:stretch>
              <a:fillRect/>
            </a:stretch>
          </a:blipFill>
        </p:spPr>
        <p:txBody>
          <a:bodyPr wrap="square" lIns="0" tIns="0" rIns="0" bIns="0" rtlCol="0"/>
          <a:lstStyle/>
          <a:p>
            <a:endParaRPr/>
          </a:p>
        </p:txBody>
      </p:sp>
      <p:sp>
        <p:nvSpPr>
          <p:cNvPr id="11" name="object 5"/>
          <p:cNvSpPr/>
          <p:nvPr/>
        </p:nvSpPr>
        <p:spPr>
          <a:xfrm>
            <a:off x="2198306" y="1524254"/>
            <a:ext cx="9028493" cy="45719"/>
          </a:xfrm>
          <a:custGeom>
            <a:avLst/>
            <a:gdLst/>
            <a:ahLst/>
            <a:cxnLst/>
            <a:rect l="l" t="t" r="r" b="b"/>
            <a:pathLst>
              <a:path w="7720330" h="34925">
                <a:moveTo>
                  <a:pt x="0" y="0"/>
                </a:moveTo>
                <a:lnTo>
                  <a:pt x="7720164" y="34810"/>
                </a:lnTo>
              </a:path>
            </a:pathLst>
          </a:custGeom>
          <a:ln w="38100">
            <a:solidFill>
              <a:srgbClr val="17375E"/>
            </a:solidFill>
          </a:ln>
        </p:spPr>
        <p:txBody>
          <a:bodyPr wrap="square" lIns="0" tIns="0" rIns="0" bIns="0" rtlCol="0"/>
          <a:lstStyle/>
          <a:p>
            <a:endParaRPr/>
          </a:p>
        </p:txBody>
      </p:sp>
      <p:sp>
        <p:nvSpPr>
          <p:cNvPr id="12" name="object 6"/>
          <p:cNvSpPr/>
          <p:nvPr/>
        </p:nvSpPr>
        <p:spPr>
          <a:xfrm>
            <a:off x="2241741" y="1374139"/>
            <a:ext cx="143256" cy="368808"/>
          </a:xfrm>
          <a:prstGeom prst="rect">
            <a:avLst/>
          </a:prstGeom>
          <a:blipFill>
            <a:blip r:embed="rId4" cstate="print"/>
            <a:stretch>
              <a:fillRect/>
            </a:stretch>
          </a:blipFill>
        </p:spPr>
        <p:txBody>
          <a:bodyPr wrap="square" lIns="0" tIns="0" rIns="0" bIns="0" rtlCol="0"/>
          <a:lstStyle/>
          <a:p>
            <a:endParaRPr/>
          </a:p>
        </p:txBody>
      </p:sp>
      <p:sp>
        <p:nvSpPr>
          <p:cNvPr id="13" name="object 7"/>
          <p:cNvSpPr/>
          <p:nvPr/>
        </p:nvSpPr>
        <p:spPr>
          <a:xfrm>
            <a:off x="2313369" y="1397000"/>
            <a:ext cx="0" cy="254635"/>
          </a:xfrm>
          <a:custGeom>
            <a:avLst/>
            <a:gdLst/>
            <a:ahLst/>
            <a:cxnLst/>
            <a:rect l="l" t="t" r="r" b="b"/>
            <a:pathLst>
              <a:path h="254635">
                <a:moveTo>
                  <a:pt x="0" y="0"/>
                </a:moveTo>
                <a:lnTo>
                  <a:pt x="0" y="254203"/>
                </a:lnTo>
              </a:path>
            </a:pathLst>
          </a:custGeom>
          <a:ln w="57912">
            <a:solidFill>
              <a:srgbClr val="17375E"/>
            </a:solidFill>
          </a:ln>
        </p:spPr>
        <p:txBody>
          <a:bodyPr wrap="square" lIns="0" tIns="0" rIns="0" bIns="0" rtlCol="0"/>
          <a:lstStyle/>
          <a:p>
            <a:endParaRPr/>
          </a:p>
        </p:txBody>
      </p:sp>
      <p:sp>
        <p:nvSpPr>
          <p:cNvPr id="14" name="object 8"/>
          <p:cNvSpPr/>
          <p:nvPr/>
        </p:nvSpPr>
        <p:spPr>
          <a:xfrm>
            <a:off x="3433508" y="1374139"/>
            <a:ext cx="143256" cy="368808"/>
          </a:xfrm>
          <a:prstGeom prst="rect">
            <a:avLst/>
          </a:prstGeom>
          <a:blipFill>
            <a:blip r:embed="rId4" cstate="print"/>
            <a:stretch>
              <a:fillRect/>
            </a:stretch>
          </a:blipFill>
        </p:spPr>
        <p:txBody>
          <a:bodyPr wrap="square" lIns="0" tIns="0" rIns="0" bIns="0" rtlCol="0"/>
          <a:lstStyle/>
          <a:p>
            <a:endParaRPr/>
          </a:p>
        </p:txBody>
      </p:sp>
      <p:sp>
        <p:nvSpPr>
          <p:cNvPr id="15" name="object 9"/>
          <p:cNvSpPr/>
          <p:nvPr/>
        </p:nvSpPr>
        <p:spPr>
          <a:xfrm>
            <a:off x="3505136" y="1397000"/>
            <a:ext cx="0" cy="254635"/>
          </a:xfrm>
          <a:custGeom>
            <a:avLst/>
            <a:gdLst/>
            <a:ahLst/>
            <a:cxnLst/>
            <a:rect l="l" t="t" r="r" b="b"/>
            <a:pathLst>
              <a:path h="254635">
                <a:moveTo>
                  <a:pt x="0" y="0"/>
                </a:moveTo>
                <a:lnTo>
                  <a:pt x="0" y="254203"/>
                </a:lnTo>
              </a:path>
            </a:pathLst>
          </a:custGeom>
          <a:ln w="57912">
            <a:solidFill>
              <a:srgbClr val="17375E"/>
            </a:solidFill>
          </a:ln>
        </p:spPr>
        <p:txBody>
          <a:bodyPr wrap="square" lIns="0" tIns="0" rIns="0" bIns="0" rtlCol="0"/>
          <a:lstStyle/>
          <a:p>
            <a:endParaRPr/>
          </a:p>
        </p:txBody>
      </p:sp>
      <p:sp>
        <p:nvSpPr>
          <p:cNvPr id="16" name="object 10"/>
          <p:cNvSpPr/>
          <p:nvPr/>
        </p:nvSpPr>
        <p:spPr>
          <a:xfrm>
            <a:off x="4626801" y="1374139"/>
            <a:ext cx="143255" cy="368808"/>
          </a:xfrm>
          <a:prstGeom prst="rect">
            <a:avLst/>
          </a:prstGeom>
          <a:blipFill>
            <a:blip r:embed="rId4" cstate="print"/>
            <a:stretch>
              <a:fillRect/>
            </a:stretch>
          </a:blipFill>
        </p:spPr>
        <p:txBody>
          <a:bodyPr wrap="square" lIns="0" tIns="0" rIns="0" bIns="0" rtlCol="0"/>
          <a:lstStyle/>
          <a:p>
            <a:endParaRPr/>
          </a:p>
        </p:txBody>
      </p:sp>
      <p:sp>
        <p:nvSpPr>
          <p:cNvPr id="17" name="object 11"/>
          <p:cNvSpPr/>
          <p:nvPr/>
        </p:nvSpPr>
        <p:spPr>
          <a:xfrm>
            <a:off x="4698428" y="1397000"/>
            <a:ext cx="0" cy="254635"/>
          </a:xfrm>
          <a:custGeom>
            <a:avLst/>
            <a:gdLst/>
            <a:ahLst/>
            <a:cxnLst/>
            <a:rect l="l" t="t" r="r" b="b"/>
            <a:pathLst>
              <a:path h="254635">
                <a:moveTo>
                  <a:pt x="0" y="0"/>
                </a:moveTo>
                <a:lnTo>
                  <a:pt x="0" y="254203"/>
                </a:lnTo>
              </a:path>
            </a:pathLst>
          </a:custGeom>
          <a:ln w="57912">
            <a:solidFill>
              <a:srgbClr val="17375E"/>
            </a:solidFill>
          </a:ln>
        </p:spPr>
        <p:txBody>
          <a:bodyPr wrap="square" lIns="0" tIns="0" rIns="0" bIns="0" rtlCol="0"/>
          <a:lstStyle/>
          <a:p>
            <a:endParaRPr/>
          </a:p>
        </p:txBody>
      </p:sp>
      <p:sp>
        <p:nvSpPr>
          <p:cNvPr id="18" name="object 12"/>
          <p:cNvSpPr/>
          <p:nvPr/>
        </p:nvSpPr>
        <p:spPr>
          <a:xfrm>
            <a:off x="7011860" y="1374139"/>
            <a:ext cx="143255" cy="368808"/>
          </a:xfrm>
          <a:prstGeom prst="rect">
            <a:avLst/>
          </a:prstGeom>
          <a:blipFill>
            <a:blip r:embed="rId4" cstate="print"/>
            <a:stretch>
              <a:fillRect/>
            </a:stretch>
          </a:blipFill>
        </p:spPr>
        <p:txBody>
          <a:bodyPr wrap="square" lIns="0" tIns="0" rIns="0" bIns="0" rtlCol="0"/>
          <a:lstStyle/>
          <a:p>
            <a:endParaRPr/>
          </a:p>
        </p:txBody>
      </p:sp>
      <p:sp>
        <p:nvSpPr>
          <p:cNvPr id="19" name="object 13"/>
          <p:cNvSpPr/>
          <p:nvPr/>
        </p:nvSpPr>
        <p:spPr>
          <a:xfrm>
            <a:off x="7083489" y="1397000"/>
            <a:ext cx="0" cy="254635"/>
          </a:xfrm>
          <a:custGeom>
            <a:avLst/>
            <a:gdLst/>
            <a:ahLst/>
            <a:cxnLst/>
            <a:rect l="l" t="t" r="r" b="b"/>
            <a:pathLst>
              <a:path h="254635">
                <a:moveTo>
                  <a:pt x="0" y="0"/>
                </a:moveTo>
                <a:lnTo>
                  <a:pt x="0" y="254203"/>
                </a:lnTo>
              </a:path>
            </a:pathLst>
          </a:custGeom>
          <a:ln w="57912">
            <a:solidFill>
              <a:srgbClr val="17375E"/>
            </a:solidFill>
          </a:ln>
        </p:spPr>
        <p:txBody>
          <a:bodyPr wrap="square" lIns="0" tIns="0" rIns="0" bIns="0" rtlCol="0"/>
          <a:lstStyle/>
          <a:p>
            <a:endParaRPr/>
          </a:p>
        </p:txBody>
      </p:sp>
      <p:sp>
        <p:nvSpPr>
          <p:cNvPr id="20" name="object 14"/>
          <p:cNvSpPr/>
          <p:nvPr/>
        </p:nvSpPr>
        <p:spPr>
          <a:xfrm>
            <a:off x="9396921" y="1374139"/>
            <a:ext cx="143255" cy="368808"/>
          </a:xfrm>
          <a:prstGeom prst="rect">
            <a:avLst/>
          </a:prstGeom>
          <a:blipFill>
            <a:blip r:embed="rId4" cstate="print"/>
            <a:stretch>
              <a:fillRect/>
            </a:stretch>
          </a:blipFill>
        </p:spPr>
        <p:txBody>
          <a:bodyPr wrap="square" lIns="0" tIns="0" rIns="0" bIns="0" rtlCol="0"/>
          <a:lstStyle/>
          <a:p>
            <a:endParaRPr/>
          </a:p>
        </p:txBody>
      </p:sp>
      <p:sp>
        <p:nvSpPr>
          <p:cNvPr id="21" name="object 15"/>
          <p:cNvSpPr/>
          <p:nvPr/>
        </p:nvSpPr>
        <p:spPr>
          <a:xfrm>
            <a:off x="9468549" y="1397000"/>
            <a:ext cx="0" cy="254635"/>
          </a:xfrm>
          <a:custGeom>
            <a:avLst/>
            <a:gdLst/>
            <a:ahLst/>
            <a:cxnLst/>
            <a:rect l="l" t="t" r="r" b="b"/>
            <a:pathLst>
              <a:path h="254635">
                <a:moveTo>
                  <a:pt x="0" y="0"/>
                </a:moveTo>
                <a:lnTo>
                  <a:pt x="0" y="254203"/>
                </a:lnTo>
              </a:path>
            </a:pathLst>
          </a:custGeom>
          <a:ln w="57912">
            <a:solidFill>
              <a:srgbClr val="17375E"/>
            </a:solidFill>
          </a:ln>
        </p:spPr>
        <p:txBody>
          <a:bodyPr wrap="square" lIns="0" tIns="0" rIns="0" bIns="0" rtlCol="0"/>
          <a:lstStyle/>
          <a:p>
            <a:endParaRPr/>
          </a:p>
        </p:txBody>
      </p:sp>
      <p:sp>
        <p:nvSpPr>
          <p:cNvPr id="22" name="object 16"/>
          <p:cNvSpPr/>
          <p:nvPr/>
        </p:nvSpPr>
        <p:spPr>
          <a:xfrm>
            <a:off x="2729421" y="1364996"/>
            <a:ext cx="338328" cy="350519"/>
          </a:xfrm>
          <a:prstGeom prst="rect">
            <a:avLst/>
          </a:prstGeom>
          <a:blipFill>
            <a:blip r:embed="rId5" cstate="print"/>
            <a:stretch>
              <a:fillRect/>
            </a:stretch>
          </a:blipFill>
        </p:spPr>
        <p:txBody>
          <a:bodyPr wrap="square" lIns="0" tIns="0" rIns="0" bIns="0" rtlCol="0"/>
          <a:lstStyle/>
          <a:p>
            <a:endParaRPr/>
          </a:p>
        </p:txBody>
      </p:sp>
      <p:sp>
        <p:nvSpPr>
          <p:cNvPr id="23" name="object 17"/>
          <p:cNvSpPr/>
          <p:nvPr/>
        </p:nvSpPr>
        <p:spPr>
          <a:xfrm>
            <a:off x="2789619" y="1403870"/>
            <a:ext cx="218440" cy="227329"/>
          </a:xfrm>
          <a:custGeom>
            <a:avLst/>
            <a:gdLst/>
            <a:ahLst/>
            <a:cxnLst/>
            <a:rect l="l" t="t" r="r" b="b"/>
            <a:pathLst>
              <a:path w="218439" h="227330">
                <a:moveTo>
                  <a:pt x="0" y="134048"/>
                </a:moveTo>
                <a:lnTo>
                  <a:pt x="65379" y="0"/>
                </a:lnTo>
                <a:lnTo>
                  <a:pt x="152552" y="227076"/>
                </a:lnTo>
                <a:lnTo>
                  <a:pt x="217932" y="103797"/>
                </a:lnTo>
              </a:path>
            </a:pathLst>
          </a:custGeom>
          <a:ln w="38100">
            <a:solidFill>
              <a:srgbClr val="17375E"/>
            </a:solidFill>
          </a:ln>
        </p:spPr>
        <p:txBody>
          <a:bodyPr wrap="square" lIns="0" tIns="0" rIns="0" bIns="0" rtlCol="0"/>
          <a:lstStyle/>
          <a:p>
            <a:endParaRPr/>
          </a:p>
        </p:txBody>
      </p:sp>
      <p:sp>
        <p:nvSpPr>
          <p:cNvPr id="24" name="object 18"/>
          <p:cNvSpPr/>
          <p:nvPr/>
        </p:nvSpPr>
        <p:spPr>
          <a:xfrm>
            <a:off x="3913569" y="1364996"/>
            <a:ext cx="338327" cy="350519"/>
          </a:xfrm>
          <a:prstGeom prst="rect">
            <a:avLst/>
          </a:prstGeom>
          <a:blipFill>
            <a:blip r:embed="rId5" cstate="print"/>
            <a:stretch>
              <a:fillRect/>
            </a:stretch>
          </a:blipFill>
        </p:spPr>
        <p:txBody>
          <a:bodyPr wrap="square" lIns="0" tIns="0" rIns="0" bIns="0" rtlCol="0"/>
          <a:lstStyle/>
          <a:p>
            <a:endParaRPr/>
          </a:p>
        </p:txBody>
      </p:sp>
      <p:sp>
        <p:nvSpPr>
          <p:cNvPr id="25" name="object 19"/>
          <p:cNvSpPr/>
          <p:nvPr/>
        </p:nvSpPr>
        <p:spPr>
          <a:xfrm>
            <a:off x="3973767" y="1403870"/>
            <a:ext cx="218440" cy="227329"/>
          </a:xfrm>
          <a:custGeom>
            <a:avLst/>
            <a:gdLst/>
            <a:ahLst/>
            <a:cxnLst/>
            <a:rect l="l" t="t" r="r" b="b"/>
            <a:pathLst>
              <a:path w="218439" h="227330">
                <a:moveTo>
                  <a:pt x="0" y="134048"/>
                </a:moveTo>
                <a:lnTo>
                  <a:pt x="65379" y="0"/>
                </a:lnTo>
                <a:lnTo>
                  <a:pt x="152552" y="227076"/>
                </a:lnTo>
                <a:lnTo>
                  <a:pt x="217932" y="103797"/>
                </a:lnTo>
              </a:path>
            </a:pathLst>
          </a:custGeom>
          <a:ln w="38100">
            <a:solidFill>
              <a:srgbClr val="17375E"/>
            </a:solidFill>
          </a:ln>
        </p:spPr>
        <p:txBody>
          <a:bodyPr wrap="square" lIns="0" tIns="0" rIns="0" bIns="0" rtlCol="0"/>
          <a:lstStyle/>
          <a:p>
            <a:endParaRPr/>
          </a:p>
        </p:txBody>
      </p:sp>
      <p:sp>
        <p:nvSpPr>
          <p:cNvPr id="26" name="object 21"/>
          <p:cNvSpPr/>
          <p:nvPr/>
        </p:nvSpPr>
        <p:spPr>
          <a:xfrm>
            <a:off x="1558227" y="684530"/>
            <a:ext cx="1628139" cy="469900"/>
          </a:xfrm>
          <a:custGeom>
            <a:avLst/>
            <a:gdLst/>
            <a:ahLst/>
            <a:cxnLst/>
            <a:rect l="l" t="t" r="r" b="b"/>
            <a:pathLst>
              <a:path w="1628139" h="469900">
                <a:moveTo>
                  <a:pt x="678180" y="335280"/>
                </a:moveTo>
                <a:lnTo>
                  <a:pt x="271272" y="335280"/>
                </a:lnTo>
                <a:lnTo>
                  <a:pt x="759040" y="469544"/>
                </a:lnTo>
                <a:lnTo>
                  <a:pt x="678180" y="335280"/>
                </a:lnTo>
                <a:close/>
              </a:path>
              <a:path w="1628139" h="469900">
                <a:moveTo>
                  <a:pt x="1627632" y="0"/>
                </a:moveTo>
                <a:lnTo>
                  <a:pt x="0" y="0"/>
                </a:lnTo>
                <a:lnTo>
                  <a:pt x="0" y="335280"/>
                </a:lnTo>
                <a:lnTo>
                  <a:pt x="1627632" y="335280"/>
                </a:lnTo>
                <a:lnTo>
                  <a:pt x="1627632" y="0"/>
                </a:lnTo>
                <a:close/>
              </a:path>
            </a:pathLst>
          </a:custGeom>
          <a:solidFill>
            <a:srgbClr val="FFFFFF"/>
          </a:solidFill>
        </p:spPr>
        <p:txBody>
          <a:bodyPr wrap="square" lIns="0" tIns="0" rIns="0" bIns="0" rtlCol="0"/>
          <a:lstStyle/>
          <a:p>
            <a:endParaRPr/>
          </a:p>
        </p:txBody>
      </p:sp>
      <p:sp>
        <p:nvSpPr>
          <p:cNvPr id="27" name="object 22"/>
          <p:cNvSpPr/>
          <p:nvPr/>
        </p:nvSpPr>
        <p:spPr>
          <a:xfrm>
            <a:off x="1558227" y="684530"/>
            <a:ext cx="1628139" cy="469900"/>
          </a:xfrm>
          <a:custGeom>
            <a:avLst/>
            <a:gdLst/>
            <a:ahLst/>
            <a:cxnLst/>
            <a:rect l="l" t="t" r="r" b="b"/>
            <a:pathLst>
              <a:path w="1628139" h="469900">
                <a:moveTo>
                  <a:pt x="0" y="0"/>
                </a:moveTo>
                <a:lnTo>
                  <a:pt x="271272" y="0"/>
                </a:lnTo>
                <a:lnTo>
                  <a:pt x="678180" y="0"/>
                </a:lnTo>
                <a:lnTo>
                  <a:pt x="1627632" y="0"/>
                </a:lnTo>
                <a:lnTo>
                  <a:pt x="1627632" y="195580"/>
                </a:lnTo>
                <a:lnTo>
                  <a:pt x="1627632" y="279400"/>
                </a:lnTo>
                <a:lnTo>
                  <a:pt x="1627632" y="335280"/>
                </a:lnTo>
                <a:lnTo>
                  <a:pt x="678180" y="335280"/>
                </a:lnTo>
                <a:lnTo>
                  <a:pt x="759040" y="469544"/>
                </a:lnTo>
                <a:lnTo>
                  <a:pt x="271272" y="335280"/>
                </a:lnTo>
                <a:lnTo>
                  <a:pt x="0" y="335280"/>
                </a:lnTo>
                <a:lnTo>
                  <a:pt x="0" y="279400"/>
                </a:lnTo>
                <a:lnTo>
                  <a:pt x="0" y="195580"/>
                </a:lnTo>
                <a:lnTo>
                  <a:pt x="0" y="0"/>
                </a:lnTo>
                <a:close/>
              </a:path>
            </a:pathLst>
          </a:custGeom>
          <a:ln w="25908">
            <a:solidFill>
              <a:srgbClr val="4F81BD"/>
            </a:solidFill>
          </a:ln>
        </p:spPr>
        <p:txBody>
          <a:bodyPr wrap="square" lIns="0" tIns="0" rIns="0" bIns="0" rtlCol="0"/>
          <a:lstStyle/>
          <a:p>
            <a:endParaRPr/>
          </a:p>
        </p:txBody>
      </p:sp>
      <p:sp>
        <p:nvSpPr>
          <p:cNvPr id="28" name="object 23"/>
          <p:cNvSpPr/>
          <p:nvPr/>
        </p:nvSpPr>
        <p:spPr>
          <a:xfrm>
            <a:off x="3239198" y="687577"/>
            <a:ext cx="1607820" cy="437515"/>
          </a:xfrm>
          <a:custGeom>
            <a:avLst/>
            <a:gdLst/>
            <a:ahLst/>
            <a:cxnLst/>
            <a:rect l="l" t="t" r="r" b="b"/>
            <a:pathLst>
              <a:path w="1607820" h="437515">
                <a:moveTo>
                  <a:pt x="0" y="0"/>
                </a:moveTo>
                <a:lnTo>
                  <a:pt x="267970" y="0"/>
                </a:lnTo>
                <a:lnTo>
                  <a:pt x="669925" y="0"/>
                </a:lnTo>
                <a:lnTo>
                  <a:pt x="1607820" y="0"/>
                </a:lnTo>
                <a:lnTo>
                  <a:pt x="1607820" y="203581"/>
                </a:lnTo>
                <a:lnTo>
                  <a:pt x="1607820" y="290830"/>
                </a:lnTo>
                <a:lnTo>
                  <a:pt x="1607820" y="348996"/>
                </a:lnTo>
                <a:lnTo>
                  <a:pt x="669925" y="348996"/>
                </a:lnTo>
                <a:lnTo>
                  <a:pt x="468947" y="437083"/>
                </a:lnTo>
                <a:lnTo>
                  <a:pt x="267970" y="348996"/>
                </a:lnTo>
                <a:lnTo>
                  <a:pt x="0" y="348996"/>
                </a:lnTo>
                <a:lnTo>
                  <a:pt x="0" y="290830"/>
                </a:lnTo>
                <a:lnTo>
                  <a:pt x="0" y="203581"/>
                </a:lnTo>
                <a:lnTo>
                  <a:pt x="0" y="0"/>
                </a:lnTo>
                <a:close/>
              </a:path>
            </a:pathLst>
          </a:custGeom>
          <a:ln w="25908">
            <a:solidFill>
              <a:srgbClr val="4F81BD"/>
            </a:solidFill>
          </a:ln>
        </p:spPr>
        <p:txBody>
          <a:bodyPr wrap="square" lIns="0" tIns="0" rIns="0" bIns="0" rtlCol="0"/>
          <a:lstStyle/>
          <a:p>
            <a:endParaRPr/>
          </a:p>
        </p:txBody>
      </p:sp>
      <p:sp>
        <p:nvSpPr>
          <p:cNvPr id="29" name="object 24"/>
          <p:cNvSpPr txBox="1"/>
          <p:nvPr/>
        </p:nvSpPr>
        <p:spPr>
          <a:xfrm>
            <a:off x="1670379" y="753567"/>
            <a:ext cx="3319779" cy="655955"/>
          </a:xfrm>
          <a:prstGeom prst="rect">
            <a:avLst/>
          </a:prstGeom>
        </p:spPr>
        <p:txBody>
          <a:bodyPr vert="horz" wrap="square" lIns="0" tIns="12700" rIns="0" bIns="0" rtlCol="0">
            <a:spAutoFit/>
          </a:bodyPr>
          <a:lstStyle/>
          <a:p>
            <a:pPr marL="12700">
              <a:lnSpc>
                <a:spcPct val="100000"/>
              </a:lnSpc>
              <a:spcBef>
                <a:spcPts val="100"/>
              </a:spcBef>
              <a:tabLst>
                <a:tab pos="1904364" algn="l"/>
              </a:tabLst>
            </a:pPr>
            <a:r>
              <a:rPr sz="1800" baseline="2314" dirty="0">
                <a:latin typeface="Arial"/>
                <a:cs typeface="Arial"/>
              </a:rPr>
              <a:t>fMRI</a:t>
            </a:r>
            <a:r>
              <a:rPr sz="1800" baseline="2314" dirty="0">
                <a:latin typeface="Noto Sans CJK JP Regular"/>
                <a:cs typeface="Noto Sans CJK JP Regular"/>
              </a:rPr>
              <a:t>原理発見</a:t>
            </a:r>
            <a:r>
              <a:rPr sz="1800" spc="-7" baseline="2314" dirty="0">
                <a:latin typeface="Arial"/>
                <a:cs typeface="Arial"/>
              </a:rPr>
              <a:t>(1989)	</a:t>
            </a:r>
            <a:r>
              <a:rPr sz="1200" dirty="0">
                <a:latin typeface="Arial"/>
                <a:cs typeface="Arial"/>
              </a:rPr>
              <a:t>fMRI</a:t>
            </a:r>
            <a:r>
              <a:rPr sz="1200" dirty="0">
                <a:latin typeface="Noto Sans CJK JP Regular"/>
                <a:cs typeface="Noto Sans CJK JP Regular"/>
              </a:rPr>
              <a:t>強磁場化</a:t>
            </a:r>
          </a:p>
          <a:p>
            <a:pPr>
              <a:lnSpc>
                <a:spcPct val="100000"/>
              </a:lnSpc>
              <a:spcBef>
                <a:spcPts val="35"/>
              </a:spcBef>
            </a:pPr>
            <a:endParaRPr sz="1150" dirty="0">
              <a:latin typeface="Times New Roman"/>
              <a:cs typeface="Times New Roman"/>
            </a:endParaRPr>
          </a:p>
          <a:p>
            <a:pPr marL="412750">
              <a:lnSpc>
                <a:spcPct val="100000"/>
              </a:lnSpc>
              <a:spcBef>
                <a:spcPts val="5"/>
              </a:spcBef>
              <a:tabLst>
                <a:tab pos="1605280" algn="l"/>
                <a:tab pos="2800985" algn="l"/>
              </a:tabLst>
            </a:pPr>
            <a:r>
              <a:rPr sz="1800" spc="-10" dirty="0">
                <a:latin typeface="Arial"/>
                <a:cs typeface="Arial"/>
              </a:rPr>
              <a:t>1990	2000	</a:t>
            </a:r>
            <a:r>
              <a:rPr sz="1800" spc="-15" dirty="0">
                <a:latin typeface="Arial"/>
                <a:cs typeface="Arial"/>
              </a:rPr>
              <a:t>2010</a:t>
            </a:r>
            <a:endParaRPr sz="1800" dirty="0">
              <a:latin typeface="Arial"/>
              <a:cs typeface="Arial"/>
            </a:endParaRPr>
          </a:p>
        </p:txBody>
      </p:sp>
      <p:sp>
        <p:nvSpPr>
          <p:cNvPr id="33" name="object 28"/>
          <p:cNvSpPr/>
          <p:nvPr/>
        </p:nvSpPr>
        <p:spPr>
          <a:xfrm>
            <a:off x="2292032" y="3055111"/>
            <a:ext cx="1958339" cy="693419"/>
          </a:xfrm>
          <a:prstGeom prst="rect">
            <a:avLst/>
          </a:prstGeom>
          <a:blipFill>
            <a:blip r:embed="rId6" cstate="print"/>
            <a:stretch>
              <a:fillRect/>
            </a:stretch>
          </a:blipFill>
        </p:spPr>
        <p:txBody>
          <a:bodyPr wrap="square" lIns="0" tIns="0" rIns="0" bIns="0" rtlCol="0"/>
          <a:lstStyle/>
          <a:p>
            <a:endParaRPr/>
          </a:p>
        </p:txBody>
      </p:sp>
      <p:sp>
        <p:nvSpPr>
          <p:cNvPr id="34" name="object 29"/>
          <p:cNvSpPr/>
          <p:nvPr/>
        </p:nvSpPr>
        <p:spPr>
          <a:xfrm>
            <a:off x="4146741" y="3018535"/>
            <a:ext cx="1534668" cy="691895"/>
          </a:xfrm>
          <a:prstGeom prst="rect">
            <a:avLst/>
          </a:prstGeom>
          <a:blipFill>
            <a:blip r:embed="rId7" cstate="print"/>
            <a:stretch>
              <a:fillRect/>
            </a:stretch>
          </a:blipFill>
        </p:spPr>
        <p:txBody>
          <a:bodyPr wrap="square" lIns="0" tIns="0" rIns="0" bIns="0" rtlCol="0"/>
          <a:lstStyle/>
          <a:p>
            <a:endParaRPr/>
          </a:p>
        </p:txBody>
      </p:sp>
      <p:sp>
        <p:nvSpPr>
          <p:cNvPr id="35" name="object 30"/>
          <p:cNvSpPr txBox="1"/>
          <p:nvPr/>
        </p:nvSpPr>
        <p:spPr>
          <a:xfrm>
            <a:off x="1532637" y="3607511"/>
            <a:ext cx="3435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Meiryo UI" panose="020B0604030504040204" pitchFamily="50" charset="-128"/>
                <a:ea typeface="Meiryo UI" panose="020B0604030504040204" pitchFamily="50" charset="-128"/>
                <a:cs typeface="Arial"/>
              </a:rPr>
              <a:t>EU</a:t>
            </a:r>
            <a:endParaRPr sz="1800" dirty="0">
              <a:latin typeface="Meiryo UI" panose="020B0604030504040204" pitchFamily="50" charset="-128"/>
              <a:ea typeface="Meiryo UI" panose="020B0604030504040204" pitchFamily="50" charset="-128"/>
              <a:cs typeface="Arial"/>
            </a:endParaRPr>
          </a:p>
        </p:txBody>
      </p:sp>
      <p:sp>
        <p:nvSpPr>
          <p:cNvPr id="36" name="object 31"/>
          <p:cNvSpPr/>
          <p:nvPr/>
        </p:nvSpPr>
        <p:spPr>
          <a:xfrm>
            <a:off x="6987477" y="3150386"/>
            <a:ext cx="4550664" cy="382523"/>
          </a:xfrm>
          <a:prstGeom prst="rect">
            <a:avLst/>
          </a:prstGeom>
          <a:blipFill>
            <a:blip r:embed="rId8" cstate="print"/>
            <a:stretch>
              <a:fillRect/>
            </a:stretch>
          </a:blipFill>
        </p:spPr>
        <p:txBody>
          <a:bodyPr wrap="square" lIns="0" tIns="0" rIns="0" bIns="0" rtlCol="0"/>
          <a:lstStyle/>
          <a:p>
            <a:endParaRPr/>
          </a:p>
        </p:txBody>
      </p:sp>
      <p:sp>
        <p:nvSpPr>
          <p:cNvPr id="37" name="object 32"/>
          <p:cNvSpPr/>
          <p:nvPr/>
        </p:nvSpPr>
        <p:spPr>
          <a:xfrm>
            <a:off x="6211760" y="4124959"/>
            <a:ext cx="3485388" cy="571500"/>
          </a:xfrm>
          <a:prstGeom prst="rect">
            <a:avLst/>
          </a:prstGeom>
          <a:blipFill>
            <a:blip r:embed="rId9" cstate="print"/>
            <a:stretch>
              <a:fillRect/>
            </a:stretch>
          </a:blipFill>
        </p:spPr>
        <p:txBody>
          <a:bodyPr wrap="square" lIns="0" tIns="0" rIns="0" bIns="0" rtlCol="0"/>
          <a:lstStyle/>
          <a:p>
            <a:endParaRPr/>
          </a:p>
        </p:txBody>
      </p:sp>
      <p:sp>
        <p:nvSpPr>
          <p:cNvPr id="38" name="object 33"/>
          <p:cNvSpPr/>
          <p:nvPr/>
        </p:nvSpPr>
        <p:spPr>
          <a:xfrm>
            <a:off x="7566598" y="3048279"/>
            <a:ext cx="3454908" cy="541019"/>
          </a:xfrm>
          <a:prstGeom prst="rect">
            <a:avLst/>
          </a:prstGeom>
          <a:blipFill>
            <a:blip r:embed="rId10" cstate="print"/>
            <a:stretch>
              <a:fillRect/>
            </a:stretch>
          </a:blipFill>
        </p:spPr>
        <p:txBody>
          <a:bodyPr wrap="square" lIns="0" tIns="0" rIns="0" bIns="0" rtlCol="0"/>
          <a:lstStyle/>
          <a:p>
            <a:endParaRPr/>
          </a:p>
        </p:txBody>
      </p:sp>
      <p:sp>
        <p:nvSpPr>
          <p:cNvPr id="39" name="object 34"/>
          <p:cNvSpPr/>
          <p:nvPr/>
        </p:nvSpPr>
        <p:spPr>
          <a:xfrm>
            <a:off x="4904169" y="3180079"/>
            <a:ext cx="2130552" cy="335279"/>
          </a:xfrm>
          <a:prstGeom prst="rect">
            <a:avLst/>
          </a:prstGeom>
          <a:blipFill>
            <a:blip r:embed="rId11" cstate="print"/>
            <a:stretch>
              <a:fillRect/>
            </a:stretch>
          </a:blipFill>
        </p:spPr>
        <p:txBody>
          <a:bodyPr wrap="square" lIns="0" tIns="0" rIns="0" bIns="0" rtlCol="0"/>
          <a:lstStyle/>
          <a:p>
            <a:endParaRPr/>
          </a:p>
        </p:txBody>
      </p:sp>
      <p:sp>
        <p:nvSpPr>
          <p:cNvPr id="40" name="object 35"/>
          <p:cNvSpPr/>
          <p:nvPr/>
        </p:nvSpPr>
        <p:spPr>
          <a:xfrm>
            <a:off x="4951413" y="3204464"/>
            <a:ext cx="2036064" cy="240791"/>
          </a:xfrm>
          <a:prstGeom prst="rect">
            <a:avLst/>
          </a:prstGeom>
          <a:blipFill>
            <a:blip r:embed="rId12" cstate="print"/>
            <a:stretch>
              <a:fillRect/>
            </a:stretch>
          </a:blipFill>
        </p:spPr>
        <p:txBody>
          <a:bodyPr wrap="square" lIns="0" tIns="0" rIns="0" bIns="0" rtlCol="0"/>
          <a:lstStyle/>
          <a:p>
            <a:endParaRPr/>
          </a:p>
        </p:txBody>
      </p:sp>
      <p:sp>
        <p:nvSpPr>
          <p:cNvPr id="41" name="object 36"/>
          <p:cNvSpPr/>
          <p:nvPr/>
        </p:nvSpPr>
        <p:spPr>
          <a:xfrm>
            <a:off x="4951413" y="3204464"/>
            <a:ext cx="2036445" cy="241300"/>
          </a:xfrm>
          <a:custGeom>
            <a:avLst/>
            <a:gdLst/>
            <a:ahLst/>
            <a:cxnLst/>
            <a:rect l="l" t="t" r="r" b="b"/>
            <a:pathLst>
              <a:path w="2036445" h="241300">
                <a:moveTo>
                  <a:pt x="0" y="0"/>
                </a:moveTo>
                <a:lnTo>
                  <a:pt x="1915668" y="0"/>
                </a:lnTo>
                <a:lnTo>
                  <a:pt x="2036064" y="120396"/>
                </a:lnTo>
                <a:lnTo>
                  <a:pt x="1915668" y="240792"/>
                </a:lnTo>
                <a:lnTo>
                  <a:pt x="0" y="240792"/>
                </a:lnTo>
                <a:lnTo>
                  <a:pt x="0" y="0"/>
                </a:lnTo>
                <a:close/>
              </a:path>
            </a:pathLst>
          </a:custGeom>
          <a:ln w="9144">
            <a:solidFill>
              <a:srgbClr val="4A7EBB"/>
            </a:solidFill>
          </a:ln>
        </p:spPr>
        <p:txBody>
          <a:bodyPr wrap="square" lIns="0" tIns="0" rIns="0" bIns="0" rtlCol="0"/>
          <a:lstStyle/>
          <a:p>
            <a:endParaRPr/>
          </a:p>
        </p:txBody>
      </p:sp>
      <p:sp>
        <p:nvSpPr>
          <p:cNvPr id="42" name="object 37"/>
          <p:cNvSpPr/>
          <p:nvPr/>
        </p:nvSpPr>
        <p:spPr>
          <a:xfrm>
            <a:off x="4937570" y="2947669"/>
            <a:ext cx="1053084" cy="530351"/>
          </a:xfrm>
          <a:prstGeom prst="rect">
            <a:avLst/>
          </a:prstGeom>
          <a:blipFill>
            <a:blip r:embed="rId13" cstate="print"/>
            <a:stretch>
              <a:fillRect/>
            </a:stretch>
          </a:blipFill>
        </p:spPr>
        <p:txBody>
          <a:bodyPr wrap="square" lIns="0" tIns="0" rIns="0" bIns="0" rtlCol="0"/>
          <a:lstStyle/>
          <a:p>
            <a:endParaRPr/>
          </a:p>
        </p:txBody>
      </p:sp>
      <p:sp>
        <p:nvSpPr>
          <p:cNvPr id="43" name="object 38"/>
          <p:cNvSpPr txBox="1"/>
          <p:nvPr/>
        </p:nvSpPr>
        <p:spPr>
          <a:xfrm>
            <a:off x="6138101" y="3201644"/>
            <a:ext cx="863600" cy="239395"/>
          </a:xfrm>
          <a:prstGeom prst="rect">
            <a:avLst/>
          </a:prstGeom>
        </p:spPr>
        <p:txBody>
          <a:bodyPr vert="horz" wrap="square" lIns="0" tIns="13335" rIns="0" bIns="0" rtlCol="0">
            <a:spAutoFit/>
          </a:bodyPr>
          <a:lstStyle/>
          <a:p>
            <a:pPr marL="12700">
              <a:lnSpc>
                <a:spcPct val="100000"/>
              </a:lnSpc>
              <a:spcBef>
                <a:spcPts val="105"/>
              </a:spcBef>
            </a:pPr>
            <a:r>
              <a:rPr sz="1400" spc="-5" dirty="0">
                <a:latin typeface="Arial"/>
                <a:cs typeface="Arial"/>
              </a:rPr>
              <a:t>20</a:t>
            </a:r>
            <a:r>
              <a:rPr sz="1400" spc="-110" dirty="0">
                <a:latin typeface="Arial"/>
                <a:cs typeface="Arial"/>
              </a:rPr>
              <a:t>1</a:t>
            </a:r>
            <a:r>
              <a:rPr sz="1400" spc="-5" dirty="0">
                <a:latin typeface="Arial"/>
                <a:cs typeface="Arial"/>
              </a:rPr>
              <a:t>1</a:t>
            </a:r>
            <a:r>
              <a:rPr sz="1400" dirty="0">
                <a:latin typeface="Arial"/>
                <a:cs typeface="Arial"/>
              </a:rPr>
              <a:t>-</a:t>
            </a:r>
            <a:r>
              <a:rPr sz="1400" spc="-5" dirty="0">
                <a:latin typeface="Arial"/>
                <a:cs typeface="Arial"/>
              </a:rPr>
              <a:t>2015</a:t>
            </a:r>
            <a:endParaRPr sz="1400">
              <a:latin typeface="Arial"/>
              <a:cs typeface="Arial"/>
            </a:endParaRPr>
          </a:p>
        </p:txBody>
      </p:sp>
      <p:sp>
        <p:nvSpPr>
          <p:cNvPr id="44" name="object 39"/>
          <p:cNvSpPr txBox="1"/>
          <p:nvPr/>
        </p:nvSpPr>
        <p:spPr>
          <a:xfrm>
            <a:off x="4269956" y="3066491"/>
            <a:ext cx="445134" cy="63754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F</a:t>
            </a:r>
            <a:r>
              <a:rPr sz="1800" spc="-5" dirty="0">
                <a:latin typeface="Arial"/>
                <a:cs typeface="Arial"/>
              </a:rPr>
              <a:t>P7</a:t>
            </a:r>
            <a:endParaRPr sz="1800">
              <a:latin typeface="Arial"/>
              <a:cs typeface="Arial"/>
            </a:endParaRPr>
          </a:p>
          <a:p>
            <a:pPr marL="12700">
              <a:lnSpc>
                <a:spcPct val="100000"/>
              </a:lnSpc>
              <a:spcBef>
                <a:spcPts val="15"/>
              </a:spcBef>
            </a:pPr>
            <a:r>
              <a:rPr sz="1100" spc="-5" dirty="0">
                <a:latin typeface="Arial"/>
                <a:cs typeface="Arial"/>
              </a:rPr>
              <a:t>(2008-</a:t>
            </a:r>
            <a:endParaRPr sz="1100">
              <a:latin typeface="Arial"/>
              <a:cs typeface="Arial"/>
            </a:endParaRPr>
          </a:p>
          <a:p>
            <a:pPr marL="12700">
              <a:lnSpc>
                <a:spcPct val="100000"/>
              </a:lnSpc>
            </a:pPr>
            <a:r>
              <a:rPr sz="1100" spc="-5" dirty="0">
                <a:latin typeface="Arial"/>
                <a:cs typeface="Arial"/>
              </a:rPr>
              <a:t>2013)</a:t>
            </a:r>
            <a:endParaRPr sz="1100">
              <a:latin typeface="Arial"/>
              <a:cs typeface="Arial"/>
            </a:endParaRPr>
          </a:p>
        </p:txBody>
      </p:sp>
      <p:sp>
        <p:nvSpPr>
          <p:cNvPr id="45" name="object 40"/>
          <p:cNvSpPr/>
          <p:nvPr/>
        </p:nvSpPr>
        <p:spPr>
          <a:xfrm>
            <a:off x="3599624" y="3516896"/>
            <a:ext cx="1379220" cy="1121651"/>
          </a:xfrm>
          <a:prstGeom prst="rect">
            <a:avLst/>
          </a:prstGeom>
          <a:blipFill>
            <a:blip r:embed="rId14" cstate="print"/>
            <a:stretch>
              <a:fillRect/>
            </a:stretch>
          </a:blipFill>
        </p:spPr>
        <p:txBody>
          <a:bodyPr wrap="square" lIns="0" tIns="0" rIns="0" bIns="0" rtlCol="0"/>
          <a:lstStyle/>
          <a:p>
            <a:endParaRPr/>
          </a:p>
        </p:txBody>
      </p:sp>
      <p:sp>
        <p:nvSpPr>
          <p:cNvPr id="46" name="object 41"/>
          <p:cNvSpPr/>
          <p:nvPr/>
        </p:nvSpPr>
        <p:spPr>
          <a:xfrm>
            <a:off x="3794696" y="3711955"/>
            <a:ext cx="790955" cy="533400"/>
          </a:xfrm>
          <a:prstGeom prst="rect">
            <a:avLst/>
          </a:prstGeom>
          <a:blipFill>
            <a:blip r:embed="rId15" cstate="print"/>
            <a:stretch>
              <a:fillRect/>
            </a:stretch>
          </a:blipFill>
        </p:spPr>
        <p:txBody>
          <a:bodyPr wrap="square" lIns="0" tIns="0" rIns="0" bIns="0" rtlCol="0"/>
          <a:lstStyle/>
          <a:p>
            <a:endParaRPr/>
          </a:p>
        </p:txBody>
      </p:sp>
      <p:sp>
        <p:nvSpPr>
          <p:cNvPr id="47" name="object 42"/>
          <p:cNvSpPr txBox="1"/>
          <p:nvPr/>
        </p:nvSpPr>
        <p:spPr>
          <a:xfrm>
            <a:off x="4015562" y="4251782"/>
            <a:ext cx="41783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2005-</a:t>
            </a:r>
            <a:endParaRPr sz="1200">
              <a:latin typeface="Arial"/>
              <a:cs typeface="Arial"/>
            </a:endParaRPr>
          </a:p>
        </p:txBody>
      </p:sp>
      <p:sp>
        <p:nvSpPr>
          <p:cNvPr id="48" name="object 43"/>
          <p:cNvSpPr txBox="1"/>
          <p:nvPr/>
        </p:nvSpPr>
        <p:spPr>
          <a:xfrm>
            <a:off x="3491509" y="3089262"/>
            <a:ext cx="631190" cy="437515"/>
          </a:xfrm>
          <a:prstGeom prst="rect">
            <a:avLst/>
          </a:prstGeom>
        </p:spPr>
        <p:txBody>
          <a:bodyPr vert="horz" wrap="square" lIns="0" tIns="12065" rIns="0" bIns="0" rtlCol="0">
            <a:spAutoFit/>
          </a:bodyPr>
          <a:lstStyle/>
          <a:p>
            <a:pPr algn="ctr">
              <a:lnSpc>
                <a:spcPct val="100000"/>
              </a:lnSpc>
              <a:spcBef>
                <a:spcPts val="95"/>
              </a:spcBef>
            </a:pPr>
            <a:r>
              <a:rPr sz="1600" spc="-5" dirty="0">
                <a:latin typeface="Arial"/>
                <a:cs typeface="Arial"/>
              </a:rPr>
              <a:t>FP6</a:t>
            </a:r>
            <a:endParaRPr sz="1600">
              <a:latin typeface="Arial"/>
              <a:cs typeface="Arial"/>
            </a:endParaRPr>
          </a:p>
          <a:p>
            <a:pPr algn="ctr">
              <a:lnSpc>
                <a:spcPct val="100000"/>
              </a:lnSpc>
              <a:spcBef>
                <a:spcPts val="5"/>
              </a:spcBef>
            </a:pPr>
            <a:r>
              <a:rPr sz="1100" spc="-10" dirty="0">
                <a:latin typeface="Arial"/>
                <a:cs typeface="Arial"/>
              </a:rPr>
              <a:t>N</a:t>
            </a:r>
            <a:r>
              <a:rPr sz="1100" spc="-5" dirty="0">
                <a:latin typeface="Arial"/>
                <a:cs typeface="Arial"/>
              </a:rPr>
              <a:t>E</a:t>
            </a:r>
            <a:r>
              <a:rPr sz="1100" spc="-10" dirty="0">
                <a:latin typeface="Arial"/>
                <a:cs typeface="Arial"/>
              </a:rPr>
              <a:t>UR</a:t>
            </a:r>
            <a:r>
              <a:rPr sz="1100" spc="5" dirty="0">
                <a:latin typeface="Arial"/>
                <a:cs typeface="Arial"/>
              </a:rPr>
              <a:t>O</a:t>
            </a:r>
            <a:r>
              <a:rPr sz="1100" dirty="0">
                <a:latin typeface="Arial"/>
                <a:cs typeface="Arial"/>
              </a:rPr>
              <a:t>N</a:t>
            </a:r>
            <a:endParaRPr sz="1100">
              <a:latin typeface="Arial"/>
              <a:cs typeface="Arial"/>
            </a:endParaRPr>
          </a:p>
        </p:txBody>
      </p:sp>
      <p:sp>
        <p:nvSpPr>
          <p:cNvPr id="49" name="object 44"/>
          <p:cNvSpPr txBox="1"/>
          <p:nvPr/>
        </p:nvSpPr>
        <p:spPr>
          <a:xfrm>
            <a:off x="2519393" y="3257829"/>
            <a:ext cx="397510" cy="269240"/>
          </a:xfrm>
          <a:prstGeom prst="rect">
            <a:avLst/>
          </a:prstGeom>
        </p:spPr>
        <p:txBody>
          <a:bodyPr vert="horz" wrap="square" lIns="0" tIns="12065" rIns="0" bIns="0" rtlCol="0">
            <a:spAutoFit/>
          </a:bodyPr>
          <a:lstStyle/>
          <a:p>
            <a:pPr marL="12700">
              <a:lnSpc>
                <a:spcPct val="100000"/>
              </a:lnSpc>
              <a:spcBef>
                <a:spcPts val="95"/>
              </a:spcBef>
            </a:pPr>
            <a:r>
              <a:rPr sz="1600" spc="-10" dirty="0">
                <a:latin typeface="Arial"/>
                <a:cs typeface="Arial"/>
              </a:rPr>
              <a:t>F</a:t>
            </a:r>
            <a:r>
              <a:rPr sz="1600" spc="-5" dirty="0">
                <a:latin typeface="Arial"/>
                <a:cs typeface="Arial"/>
              </a:rPr>
              <a:t>P4</a:t>
            </a:r>
            <a:endParaRPr sz="1600">
              <a:latin typeface="Arial"/>
              <a:cs typeface="Arial"/>
            </a:endParaRPr>
          </a:p>
        </p:txBody>
      </p:sp>
      <p:sp>
        <p:nvSpPr>
          <p:cNvPr id="50" name="object 45"/>
          <p:cNvSpPr txBox="1"/>
          <p:nvPr/>
        </p:nvSpPr>
        <p:spPr>
          <a:xfrm>
            <a:off x="3026123" y="3245465"/>
            <a:ext cx="397510" cy="269240"/>
          </a:xfrm>
          <a:prstGeom prst="rect">
            <a:avLst/>
          </a:prstGeom>
        </p:spPr>
        <p:txBody>
          <a:bodyPr vert="horz" wrap="square" lIns="0" tIns="12065" rIns="0" bIns="0" rtlCol="0">
            <a:spAutoFit/>
          </a:bodyPr>
          <a:lstStyle/>
          <a:p>
            <a:pPr marL="12700">
              <a:lnSpc>
                <a:spcPct val="100000"/>
              </a:lnSpc>
              <a:spcBef>
                <a:spcPts val="95"/>
              </a:spcBef>
            </a:pPr>
            <a:r>
              <a:rPr sz="1600" spc="-10" dirty="0">
                <a:latin typeface="Arial"/>
                <a:cs typeface="Arial"/>
              </a:rPr>
              <a:t>F</a:t>
            </a:r>
            <a:r>
              <a:rPr sz="1600" spc="-5" dirty="0">
                <a:latin typeface="Arial"/>
                <a:cs typeface="Arial"/>
              </a:rPr>
              <a:t>P5</a:t>
            </a:r>
            <a:endParaRPr sz="1600">
              <a:latin typeface="Arial"/>
              <a:cs typeface="Arial"/>
            </a:endParaRPr>
          </a:p>
        </p:txBody>
      </p:sp>
      <p:sp>
        <p:nvSpPr>
          <p:cNvPr id="51" name="object 46"/>
          <p:cNvSpPr txBox="1"/>
          <p:nvPr/>
        </p:nvSpPr>
        <p:spPr>
          <a:xfrm>
            <a:off x="1493223" y="5762936"/>
            <a:ext cx="645795" cy="299720"/>
          </a:xfrm>
          <a:prstGeom prst="rect">
            <a:avLst/>
          </a:prstGeom>
        </p:spPr>
        <p:txBody>
          <a:bodyPr vert="horz" wrap="square" lIns="0" tIns="12700" rIns="0" bIns="0" rtlCol="0">
            <a:spAutoFit/>
          </a:bodyPr>
          <a:lstStyle/>
          <a:p>
            <a:pPr marL="12700">
              <a:lnSpc>
                <a:spcPct val="100000"/>
              </a:lnSpc>
              <a:spcBef>
                <a:spcPts val="100"/>
              </a:spcBef>
            </a:pPr>
            <a:r>
              <a:rPr lang="ja-JP" altLang="en-US" sz="1800" dirty="0">
                <a:latin typeface="Meiryo UI" panose="020B0604030504040204" pitchFamily="50" charset="-128"/>
                <a:ea typeface="Meiryo UI" panose="020B0604030504040204" pitchFamily="50" charset="-128"/>
                <a:cs typeface="Arial"/>
              </a:rPr>
              <a:t>日本</a:t>
            </a:r>
            <a:endParaRPr sz="1800" dirty="0">
              <a:latin typeface="Meiryo UI" panose="020B0604030504040204" pitchFamily="50" charset="-128"/>
              <a:ea typeface="Meiryo UI" panose="020B0604030504040204" pitchFamily="50" charset="-128"/>
              <a:cs typeface="Arial"/>
            </a:endParaRPr>
          </a:p>
        </p:txBody>
      </p:sp>
      <p:sp>
        <p:nvSpPr>
          <p:cNvPr id="52" name="object 47"/>
          <p:cNvSpPr/>
          <p:nvPr/>
        </p:nvSpPr>
        <p:spPr>
          <a:xfrm>
            <a:off x="3985196" y="5440171"/>
            <a:ext cx="6213348" cy="388619"/>
          </a:xfrm>
          <a:prstGeom prst="rect">
            <a:avLst/>
          </a:prstGeom>
          <a:blipFill>
            <a:blip r:embed="rId16" cstate="print"/>
            <a:stretch>
              <a:fillRect/>
            </a:stretch>
          </a:blipFill>
        </p:spPr>
        <p:txBody>
          <a:bodyPr wrap="square" lIns="0" tIns="0" rIns="0" bIns="0" rtlCol="0"/>
          <a:lstStyle/>
          <a:p>
            <a:endParaRPr/>
          </a:p>
        </p:txBody>
      </p:sp>
      <p:sp>
        <p:nvSpPr>
          <p:cNvPr id="53" name="object 48"/>
          <p:cNvSpPr/>
          <p:nvPr/>
        </p:nvSpPr>
        <p:spPr>
          <a:xfrm>
            <a:off x="2887916" y="6154928"/>
            <a:ext cx="2575560" cy="321564"/>
          </a:xfrm>
          <a:prstGeom prst="rect">
            <a:avLst/>
          </a:prstGeom>
          <a:blipFill>
            <a:blip r:embed="rId17" cstate="print"/>
            <a:stretch>
              <a:fillRect/>
            </a:stretch>
          </a:blipFill>
        </p:spPr>
        <p:txBody>
          <a:bodyPr wrap="square" lIns="0" tIns="0" rIns="0" bIns="0" rtlCol="0"/>
          <a:lstStyle/>
          <a:p>
            <a:endParaRPr/>
          </a:p>
        </p:txBody>
      </p:sp>
      <p:sp>
        <p:nvSpPr>
          <p:cNvPr id="54" name="object 49"/>
          <p:cNvSpPr/>
          <p:nvPr/>
        </p:nvSpPr>
        <p:spPr>
          <a:xfrm>
            <a:off x="5419280" y="6033008"/>
            <a:ext cx="4779264" cy="478536"/>
          </a:xfrm>
          <a:prstGeom prst="rect">
            <a:avLst/>
          </a:prstGeom>
          <a:blipFill>
            <a:blip r:embed="rId18" cstate="print"/>
            <a:stretch>
              <a:fillRect/>
            </a:stretch>
          </a:blipFill>
        </p:spPr>
        <p:txBody>
          <a:bodyPr wrap="square" lIns="0" tIns="0" rIns="0" bIns="0" rtlCol="0"/>
          <a:lstStyle/>
          <a:p>
            <a:endParaRPr/>
          </a:p>
        </p:txBody>
      </p:sp>
      <p:sp>
        <p:nvSpPr>
          <p:cNvPr id="55" name="object 50"/>
          <p:cNvSpPr/>
          <p:nvPr/>
        </p:nvSpPr>
        <p:spPr>
          <a:xfrm>
            <a:off x="5730177" y="5959855"/>
            <a:ext cx="1519427" cy="771144"/>
          </a:xfrm>
          <a:prstGeom prst="rect">
            <a:avLst/>
          </a:prstGeom>
          <a:blipFill>
            <a:blip r:embed="rId19" cstate="print"/>
            <a:stretch>
              <a:fillRect/>
            </a:stretch>
          </a:blipFill>
        </p:spPr>
        <p:txBody>
          <a:bodyPr wrap="square" lIns="0" tIns="0" rIns="0" bIns="0" rtlCol="0"/>
          <a:lstStyle/>
          <a:p>
            <a:endParaRPr/>
          </a:p>
        </p:txBody>
      </p:sp>
      <p:sp>
        <p:nvSpPr>
          <p:cNvPr id="56" name="object 51"/>
          <p:cNvSpPr/>
          <p:nvPr/>
        </p:nvSpPr>
        <p:spPr>
          <a:xfrm>
            <a:off x="5925248" y="6154928"/>
            <a:ext cx="931163" cy="384048"/>
          </a:xfrm>
          <a:prstGeom prst="rect">
            <a:avLst/>
          </a:prstGeom>
          <a:blipFill>
            <a:blip r:embed="rId20" cstate="print"/>
            <a:stretch>
              <a:fillRect/>
            </a:stretch>
          </a:blipFill>
        </p:spPr>
        <p:txBody>
          <a:bodyPr wrap="square" lIns="0" tIns="0" rIns="0" bIns="0" rtlCol="0"/>
          <a:lstStyle/>
          <a:p>
            <a:endParaRPr/>
          </a:p>
        </p:txBody>
      </p:sp>
      <p:sp>
        <p:nvSpPr>
          <p:cNvPr id="57" name="object 52"/>
          <p:cNvSpPr/>
          <p:nvPr/>
        </p:nvSpPr>
        <p:spPr>
          <a:xfrm>
            <a:off x="2540444" y="5973584"/>
            <a:ext cx="1376159" cy="757415"/>
          </a:xfrm>
          <a:prstGeom prst="rect">
            <a:avLst/>
          </a:prstGeom>
          <a:blipFill>
            <a:blip r:embed="rId21" cstate="print"/>
            <a:stretch>
              <a:fillRect/>
            </a:stretch>
          </a:blipFill>
        </p:spPr>
        <p:txBody>
          <a:bodyPr wrap="square" lIns="0" tIns="0" rIns="0" bIns="0" rtlCol="0"/>
          <a:lstStyle/>
          <a:p>
            <a:endParaRPr/>
          </a:p>
        </p:txBody>
      </p:sp>
      <p:sp>
        <p:nvSpPr>
          <p:cNvPr id="58" name="object 53"/>
          <p:cNvSpPr/>
          <p:nvPr/>
        </p:nvSpPr>
        <p:spPr>
          <a:xfrm>
            <a:off x="2735516" y="6168644"/>
            <a:ext cx="787908" cy="243840"/>
          </a:xfrm>
          <a:prstGeom prst="rect">
            <a:avLst/>
          </a:prstGeom>
          <a:blipFill>
            <a:blip r:embed="rId22" cstate="print"/>
            <a:stretch>
              <a:fillRect/>
            </a:stretch>
          </a:blipFill>
        </p:spPr>
        <p:txBody>
          <a:bodyPr wrap="square" lIns="0" tIns="0" rIns="0" bIns="0" rtlCol="0"/>
          <a:lstStyle/>
          <a:p>
            <a:endParaRPr/>
          </a:p>
        </p:txBody>
      </p:sp>
      <p:sp>
        <p:nvSpPr>
          <p:cNvPr id="59" name="object 54"/>
          <p:cNvSpPr/>
          <p:nvPr/>
        </p:nvSpPr>
        <p:spPr>
          <a:xfrm>
            <a:off x="4069017" y="5103367"/>
            <a:ext cx="1338072" cy="1207008"/>
          </a:xfrm>
          <a:prstGeom prst="rect">
            <a:avLst/>
          </a:prstGeom>
          <a:blipFill>
            <a:blip r:embed="rId23" cstate="print"/>
            <a:stretch>
              <a:fillRect/>
            </a:stretch>
          </a:blipFill>
        </p:spPr>
        <p:txBody>
          <a:bodyPr wrap="square" lIns="0" tIns="0" rIns="0" bIns="0" rtlCol="0"/>
          <a:lstStyle/>
          <a:p>
            <a:endParaRPr/>
          </a:p>
        </p:txBody>
      </p:sp>
      <p:sp>
        <p:nvSpPr>
          <p:cNvPr id="60" name="object 55"/>
          <p:cNvSpPr/>
          <p:nvPr/>
        </p:nvSpPr>
        <p:spPr>
          <a:xfrm>
            <a:off x="4264089" y="5298440"/>
            <a:ext cx="743280" cy="618744"/>
          </a:xfrm>
          <a:prstGeom prst="rect">
            <a:avLst/>
          </a:prstGeom>
          <a:blipFill>
            <a:blip r:embed="rId24" cstate="print"/>
            <a:stretch>
              <a:fillRect/>
            </a:stretch>
          </a:blipFill>
        </p:spPr>
        <p:txBody>
          <a:bodyPr wrap="square" lIns="0" tIns="0" rIns="0" bIns="0" rtlCol="0"/>
          <a:lstStyle/>
          <a:p>
            <a:endParaRPr/>
          </a:p>
        </p:txBody>
      </p:sp>
      <p:sp>
        <p:nvSpPr>
          <p:cNvPr id="61" name="object 56"/>
          <p:cNvSpPr/>
          <p:nvPr/>
        </p:nvSpPr>
        <p:spPr>
          <a:xfrm>
            <a:off x="2153349" y="5427979"/>
            <a:ext cx="1920239" cy="416051"/>
          </a:xfrm>
          <a:prstGeom prst="rect">
            <a:avLst/>
          </a:prstGeom>
          <a:blipFill>
            <a:blip r:embed="rId25" cstate="print"/>
            <a:stretch>
              <a:fillRect/>
            </a:stretch>
          </a:blipFill>
        </p:spPr>
        <p:txBody>
          <a:bodyPr wrap="square" lIns="0" tIns="0" rIns="0" bIns="0" rtlCol="0"/>
          <a:lstStyle/>
          <a:p>
            <a:endParaRPr/>
          </a:p>
        </p:txBody>
      </p:sp>
      <p:sp>
        <p:nvSpPr>
          <p:cNvPr id="62" name="object 57"/>
          <p:cNvSpPr txBox="1"/>
          <p:nvPr/>
        </p:nvSpPr>
        <p:spPr>
          <a:xfrm>
            <a:off x="7244474" y="5522374"/>
            <a:ext cx="2679065" cy="208279"/>
          </a:xfrm>
          <a:prstGeom prst="rect">
            <a:avLst/>
          </a:prstGeom>
        </p:spPr>
        <p:txBody>
          <a:bodyPr vert="horz" wrap="square" lIns="0" tIns="12700" rIns="0" bIns="0" rtlCol="0">
            <a:spAutoFit/>
          </a:bodyPr>
          <a:lstStyle/>
          <a:p>
            <a:pPr marL="12700">
              <a:lnSpc>
                <a:spcPct val="100000"/>
              </a:lnSpc>
              <a:spcBef>
                <a:spcPts val="100"/>
              </a:spcBef>
            </a:pPr>
            <a:r>
              <a:rPr sz="1200" spc="-50" dirty="0">
                <a:latin typeface="Noto Sans CJK JP Regular"/>
                <a:cs typeface="Noto Sans CJK JP Regular"/>
              </a:rPr>
              <a:t>脳機能</a:t>
            </a:r>
            <a:r>
              <a:rPr sz="1200" spc="-55" dirty="0">
                <a:latin typeface="Noto Sans CJK JP Regular"/>
                <a:cs typeface="Noto Sans CJK JP Regular"/>
              </a:rPr>
              <a:t>ネ</a:t>
            </a:r>
            <a:r>
              <a:rPr sz="1200" spc="-295" dirty="0">
                <a:latin typeface="Noto Sans CJK JP Regular"/>
                <a:cs typeface="Noto Sans CJK JP Regular"/>
              </a:rPr>
              <a:t>ッ</a:t>
            </a:r>
            <a:r>
              <a:rPr sz="1200" spc="-459" dirty="0">
                <a:latin typeface="Noto Sans CJK JP Regular"/>
                <a:cs typeface="Noto Sans CJK JP Regular"/>
              </a:rPr>
              <a:t>ト</a:t>
            </a:r>
            <a:r>
              <a:rPr sz="1200" spc="-185" dirty="0">
                <a:latin typeface="Noto Sans CJK JP Regular"/>
                <a:cs typeface="Noto Sans CJK JP Regular"/>
              </a:rPr>
              <a:t>ワー</a:t>
            </a:r>
            <a:r>
              <a:rPr sz="1200" spc="-210" dirty="0">
                <a:latin typeface="Noto Sans CJK JP Regular"/>
                <a:cs typeface="Noto Sans CJK JP Regular"/>
              </a:rPr>
              <a:t>ク</a:t>
            </a:r>
            <a:r>
              <a:rPr sz="1200" spc="-85" dirty="0">
                <a:latin typeface="Noto Sans CJK JP Regular"/>
                <a:cs typeface="Noto Sans CJK JP Regular"/>
              </a:rPr>
              <a:t>の</a:t>
            </a:r>
            <a:r>
              <a:rPr sz="1200" spc="-30" dirty="0">
                <a:latin typeface="Noto Sans CJK JP Regular"/>
                <a:cs typeface="Noto Sans CJK JP Regular"/>
              </a:rPr>
              <a:t>全容解明</a:t>
            </a:r>
            <a:r>
              <a:rPr sz="1200" spc="-25" dirty="0">
                <a:latin typeface="Noto Sans CJK JP Regular"/>
                <a:cs typeface="Noto Sans CJK JP Regular"/>
              </a:rPr>
              <a:t>プ</a:t>
            </a:r>
            <a:r>
              <a:rPr sz="1200" spc="-245" dirty="0">
                <a:latin typeface="Noto Sans CJK JP Regular"/>
                <a:cs typeface="Noto Sans CJK JP Regular"/>
              </a:rPr>
              <a:t>ロ</a:t>
            </a:r>
            <a:r>
              <a:rPr sz="1200" spc="-160" dirty="0">
                <a:latin typeface="Noto Sans CJK JP Regular"/>
                <a:cs typeface="Noto Sans CJK JP Regular"/>
              </a:rPr>
              <a:t>ジ</a:t>
            </a:r>
            <a:r>
              <a:rPr sz="1200" spc="-330" dirty="0">
                <a:latin typeface="Noto Sans CJK JP Regular"/>
                <a:cs typeface="Noto Sans CJK JP Regular"/>
              </a:rPr>
              <a:t>ェ</a:t>
            </a:r>
            <a:r>
              <a:rPr sz="1200" spc="-210" dirty="0">
                <a:latin typeface="Noto Sans CJK JP Regular"/>
                <a:cs typeface="Noto Sans CJK JP Regular"/>
              </a:rPr>
              <a:t>ク</a:t>
            </a:r>
            <a:r>
              <a:rPr sz="1200" spc="-455" dirty="0">
                <a:latin typeface="Noto Sans CJK JP Regular"/>
                <a:cs typeface="Noto Sans CJK JP Regular"/>
              </a:rPr>
              <a:t>ト</a:t>
            </a:r>
            <a:endParaRPr sz="1200">
              <a:latin typeface="Noto Sans CJK JP Regular"/>
              <a:cs typeface="Noto Sans CJK JP Regular"/>
            </a:endParaRPr>
          </a:p>
        </p:txBody>
      </p:sp>
      <p:sp>
        <p:nvSpPr>
          <p:cNvPr id="63" name="object 58"/>
          <p:cNvSpPr/>
          <p:nvPr/>
        </p:nvSpPr>
        <p:spPr>
          <a:xfrm>
            <a:off x="6464745" y="5112511"/>
            <a:ext cx="1077455" cy="1130808"/>
          </a:xfrm>
          <a:prstGeom prst="rect">
            <a:avLst/>
          </a:prstGeom>
          <a:blipFill>
            <a:blip r:embed="rId26" cstate="print"/>
            <a:stretch>
              <a:fillRect/>
            </a:stretch>
          </a:blipFill>
        </p:spPr>
        <p:txBody>
          <a:bodyPr wrap="square" lIns="0" tIns="0" rIns="0" bIns="0" rtlCol="0"/>
          <a:lstStyle/>
          <a:p>
            <a:endParaRPr/>
          </a:p>
        </p:txBody>
      </p:sp>
      <p:sp>
        <p:nvSpPr>
          <p:cNvPr id="64" name="object 59"/>
          <p:cNvSpPr/>
          <p:nvPr/>
        </p:nvSpPr>
        <p:spPr>
          <a:xfrm>
            <a:off x="6659816" y="5404840"/>
            <a:ext cx="488302" cy="445287"/>
          </a:xfrm>
          <a:prstGeom prst="rect">
            <a:avLst/>
          </a:prstGeom>
          <a:blipFill>
            <a:blip r:embed="rId27" cstate="print"/>
            <a:stretch>
              <a:fillRect/>
            </a:stretch>
          </a:blipFill>
        </p:spPr>
        <p:txBody>
          <a:bodyPr wrap="square" lIns="0" tIns="0" rIns="0" bIns="0" rtlCol="0"/>
          <a:lstStyle/>
          <a:p>
            <a:endParaRPr/>
          </a:p>
        </p:txBody>
      </p:sp>
      <p:sp>
        <p:nvSpPr>
          <p:cNvPr id="65" name="object 60"/>
          <p:cNvSpPr txBox="1"/>
          <p:nvPr/>
        </p:nvSpPr>
        <p:spPr>
          <a:xfrm>
            <a:off x="2523720" y="5430041"/>
            <a:ext cx="1244600" cy="391160"/>
          </a:xfrm>
          <a:prstGeom prst="rect">
            <a:avLst/>
          </a:prstGeom>
        </p:spPr>
        <p:txBody>
          <a:bodyPr vert="horz" wrap="square" lIns="0" tIns="12700" rIns="0" bIns="0" rtlCol="0">
            <a:spAutoFit/>
          </a:bodyPr>
          <a:lstStyle/>
          <a:p>
            <a:pPr marL="317500" marR="5080" indent="-304800">
              <a:lnSpc>
                <a:spcPct val="100000"/>
              </a:lnSpc>
              <a:spcBef>
                <a:spcPts val="100"/>
              </a:spcBef>
            </a:pPr>
            <a:r>
              <a:rPr sz="1200" dirty="0">
                <a:latin typeface="Noto Sans CJK JP Regular"/>
                <a:cs typeface="Noto Sans CJK JP Regular"/>
              </a:rPr>
              <a:t>科学研究費補助金 特定領域</a:t>
            </a:r>
            <a:endParaRPr sz="1200">
              <a:latin typeface="Noto Sans CJK JP Regular"/>
              <a:cs typeface="Noto Sans CJK JP Regular"/>
            </a:endParaRPr>
          </a:p>
        </p:txBody>
      </p:sp>
      <p:sp>
        <p:nvSpPr>
          <p:cNvPr id="66" name="object 61"/>
          <p:cNvSpPr txBox="1"/>
          <p:nvPr/>
        </p:nvSpPr>
        <p:spPr>
          <a:xfrm>
            <a:off x="3586862" y="6159884"/>
            <a:ext cx="10922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Noto Sans CJK JP Regular"/>
                <a:cs typeface="Noto Sans CJK JP Regular"/>
              </a:rPr>
              <a:t>脳情報通信技術</a:t>
            </a:r>
          </a:p>
        </p:txBody>
      </p:sp>
      <p:sp>
        <p:nvSpPr>
          <p:cNvPr id="67" name="object 62"/>
          <p:cNvSpPr txBox="1"/>
          <p:nvPr/>
        </p:nvSpPr>
        <p:spPr>
          <a:xfrm>
            <a:off x="4768571" y="5508962"/>
            <a:ext cx="2035175" cy="934719"/>
          </a:xfrm>
          <a:prstGeom prst="rect">
            <a:avLst/>
          </a:prstGeom>
        </p:spPr>
        <p:txBody>
          <a:bodyPr vert="horz" wrap="square" lIns="0" tIns="12700" rIns="0" bIns="0" rtlCol="0">
            <a:spAutoFit/>
          </a:bodyPr>
          <a:lstStyle/>
          <a:p>
            <a:pPr marL="653415">
              <a:lnSpc>
                <a:spcPct val="100000"/>
              </a:lnSpc>
              <a:spcBef>
                <a:spcPts val="100"/>
              </a:spcBef>
            </a:pPr>
            <a:r>
              <a:rPr sz="1200" spc="-5" dirty="0">
                <a:latin typeface="Arial"/>
                <a:cs typeface="Arial"/>
              </a:rPr>
              <a:t>2008-2024</a:t>
            </a:r>
            <a:endParaRPr sz="1200" dirty="0">
              <a:latin typeface="Arial"/>
              <a:cs typeface="Arial"/>
            </a:endParaRPr>
          </a:p>
          <a:p>
            <a:pPr marL="534035" marR="5080" indent="17780">
              <a:lnSpc>
                <a:spcPts val="1210"/>
              </a:lnSpc>
              <a:spcBef>
                <a:spcPts val="1070"/>
              </a:spcBef>
            </a:pPr>
            <a:r>
              <a:rPr sz="1050" spc="-35" dirty="0">
                <a:latin typeface="Noto Sans CJK JP Regular"/>
                <a:cs typeface="Noto Sans CJK JP Regular"/>
              </a:rPr>
              <a:t>脳</a:t>
            </a:r>
            <a:r>
              <a:rPr sz="1050" spc="-45" dirty="0">
                <a:latin typeface="Noto Sans CJK JP Regular"/>
                <a:cs typeface="Noto Sans CJK JP Regular"/>
              </a:rPr>
              <a:t>の</a:t>
            </a:r>
            <a:r>
              <a:rPr sz="1050" spc="-5" dirty="0">
                <a:latin typeface="Noto Sans CJK JP Regular"/>
                <a:cs typeface="Noto Sans CJK JP Regular"/>
              </a:rPr>
              <a:t>仕組</a:t>
            </a:r>
            <a:r>
              <a:rPr sz="1050" spc="-10" dirty="0">
                <a:latin typeface="Noto Sans CJK JP Regular"/>
                <a:cs typeface="Noto Sans CJK JP Regular"/>
              </a:rPr>
              <a:t>み</a:t>
            </a:r>
            <a:r>
              <a:rPr sz="1050" spc="-190" dirty="0">
                <a:latin typeface="Noto Sans CJK JP Regular"/>
                <a:cs typeface="Noto Sans CJK JP Regular"/>
              </a:rPr>
              <a:t>を</a:t>
            </a:r>
            <a:r>
              <a:rPr sz="1050" spc="-25" dirty="0">
                <a:latin typeface="Noto Sans CJK JP Regular"/>
                <a:cs typeface="Noto Sans CJK JP Regular"/>
              </a:rPr>
              <a:t>活</a:t>
            </a:r>
            <a:r>
              <a:rPr sz="1050" spc="-30" dirty="0">
                <a:latin typeface="Noto Sans CJK JP Regular"/>
                <a:cs typeface="Noto Sans CJK JP Regular"/>
              </a:rPr>
              <a:t>か</a:t>
            </a:r>
            <a:r>
              <a:rPr sz="1050" spc="-225" dirty="0">
                <a:latin typeface="Noto Sans CJK JP Regular"/>
                <a:cs typeface="Noto Sans CJK JP Regular"/>
              </a:rPr>
              <a:t>し</a:t>
            </a:r>
            <a:r>
              <a:rPr sz="1050" spc="-105" dirty="0">
                <a:latin typeface="Noto Sans CJK JP Regular"/>
                <a:cs typeface="Noto Sans CJK JP Regular"/>
              </a:rPr>
              <a:t>た</a:t>
            </a:r>
            <a:r>
              <a:rPr sz="1050" spc="-240" dirty="0">
                <a:latin typeface="Noto Sans CJK JP Regular"/>
                <a:cs typeface="Noto Sans CJK JP Regular"/>
              </a:rPr>
              <a:t>イ</a:t>
            </a:r>
            <a:r>
              <a:rPr sz="1050" spc="-300" dirty="0">
                <a:latin typeface="Noto Sans CJK JP Regular"/>
                <a:cs typeface="Noto Sans CJK JP Regular"/>
              </a:rPr>
              <a:t>ノ </a:t>
            </a:r>
            <a:r>
              <a:rPr sz="1050" spc="-70" dirty="0">
                <a:latin typeface="Noto Sans CJK JP Regular"/>
                <a:cs typeface="Noto Sans CJK JP Regular"/>
              </a:rPr>
              <a:t>ベ</a:t>
            </a:r>
            <a:r>
              <a:rPr sz="1050" spc="-155" dirty="0">
                <a:latin typeface="Noto Sans CJK JP Regular"/>
                <a:cs typeface="Noto Sans CJK JP Regular"/>
              </a:rPr>
              <a:t>ー</a:t>
            </a:r>
            <a:r>
              <a:rPr sz="1050" spc="-135" dirty="0">
                <a:latin typeface="Noto Sans CJK JP Regular"/>
                <a:cs typeface="Noto Sans CJK JP Regular"/>
              </a:rPr>
              <a:t>シ</a:t>
            </a:r>
            <a:r>
              <a:rPr sz="1050" spc="-420" dirty="0">
                <a:latin typeface="Noto Sans CJK JP Regular"/>
                <a:cs typeface="Noto Sans CJK JP Regular"/>
              </a:rPr>
              <a:t>ョ</a:t>
            </a:r>
            <a:r>
              <a:rPr sz="1050" spc="-140" dirty="0">
                <a:latin typeface="Noto Sans CJK JP Regular"/>
                <a:cs typeface="Noto Sans CJK JP Regular"/>
              </a:rPr>
              <a:t>ン</a:t>
            </a:r>
            <a:r>
              <a:rPr sz="1050" spc="5" dirty="0">
                <a:latin typeface="Noto Sans CJK JP Regular"/>
                <a:cs typeface="Noto Sans CJK JP Regular"/>
              </a:rPr>
              <a:t>創</a:t>
            </a:r>
            <a:r>
              <a:rPr sz="1050" spc="-10" dirty="0">
                <a:latin typeface="Noto Sans CJK JP Regular"/>
                <a:cs typeface="Noto Sans CJK JP Regular"/>
              </a:rPr>
              <a:t>成</a:t>
            </a:r>
            <a:r>
              <a:rPr sz="1050" spc="5" dirty="0">
                <a:latin typeface="Noto Sans CJK JP Regular"/>
                <a:cs typeface="Noto Sans CJK JP Regular"/>
              </a:rPr>
              <a:t>型</a:t>
            </a:r>
            <a:r>
              <a:rPr sz="1050" spc="-10" dirty="0">
                <a:latin typeface="Noto Sans CJK JP Regular"/>
                <a:cs typeface="Noto Sans CJK JP Regular"/>
              </a:rPr>
              <a:t>研</a:t>
            </a:r>
            <a:r>
              <a:rPr sz="1050" spc="5" dirty="0">
                <a:latin typeface="Noto Sans CJK JP Regular"/>
                <a:cs typeface="Noto Sans CJK JP Regular"/>
              </a:rPr>
              <a:t>究</a:t>
            </a:r>
            <a:r>
              <a:rPr sz="1050" spc="-10" dirty="0">
                <a:latin typeface="Noto Sans CJK JP Regular"/>
                <a:cs typeface="Noto Sans CJK JP Regular"/>
              </a:rPr>
              <a:t>開</a:t>
            </a:r>
            <a:r>
              <a:rPr sz="1050" spc="5" dirty="0">
                <a:latin typeface="Noto Sans CJK JP Regular"/>
                <a:cs typeface="Noto Sans CJK JP Regular"/>
              </a:rPr>
              <a:t>発</a:t>
            </a:r>
            <a:endParaRPr sz="1050" dirty="0">
              <a:latin typeface="Noto Sans CJK JP Regular"/>
              <a:cs typeface="Noto Sans CJK JP Regular"/>
            </a:endParaRPr>
          </a:p>
          <a:p>
            <a:pPr marR="1058545" algn="ctr">
              <a:lnSpc>
                <a:spcPts val="965"/>
              </a:lnSpc>
            </a:pPr>
            <a:r>
              <a:rPr sz="1050" spc="-105" dirty="0">
                <a:latin typeface="Noto Sans CJK JP Regular"/>
                <a:cs typeface="Noto Sans CJK JP Regular"/>
              </a:rPr>
              <a:t>脳</a:t>
            </a:r>
            <a:r>
              <a:rPr sz="1050" spc="-110" dirty="0">
                <a:latin typeface="Noto Sans CJK JP Regular"/>
                <a:cs typeface="Noto Sans CJK JP Regular"/>
              </a:rPr>
              <a:t>と</a:t>
            </a:r>
            <a:r>
              <a:rPr sz="1050" spc="-10" dirty="0">
                <a:latin typeface="Arial"/>
                <a:cs typeface="Arial"/>
              </a:rPr>
              <a:t>I</a:t>
            </a:r>
            <a:r>
              <a:rPr sz="1050" spc="5" dirty="0">
                <a:latin typeface="Arial"/>
                <a:cs typeface="Arial"/>
              </a:rPr>
              <a:t>C</a:t>
            </a:r>
            <a:r>
              <a:rPr sz="1050" dirty="0">
                <a:latin typeface="Arial"/>
                <a:cs typeface="Arial"/>
              </a:rPr>
              <a:t>T</a:t>
            </a:r>
            <a:r>
              <a:rPr sz="1050" spc="-85" dirty="0">
                <a:latin typeface="Noto Sans CJK JP Regular"/>
                <a:cs typeface="Noto Sans CJK JP Regular"/>
              </a:rPr>
              <a:t>に</a:t>
            </a:r>
            <a:r>
              <a:rPr sz="1050" spc="5" dirty="0">
                <a:latin typeface="Noto Sans CJK JP Regular"/>
                <a:cs typeface="Noto Sans CJK JP Regular"/>
              </a:rPr>
              <a:t>関</a:t>
            </a:r>
            <a:r>
              <a:rPr sz="1050" spc="-155" dirty="0">
                <a:latin typeface="Noto Sans CJK JP Regular"/>
                <a:cs typeface="Noto Sans CJK JP Regular"/>
              </a:rPr>
              <a:t>する</a:t>
            </a:r>
            <a:endParaRPr sz="1050" dirty="0">
              <a:latin typeface="Noto Sans CJK JP Regular"/>
              <a:cs typeface="Noto Sans CJK JP Regular"/>
            </a:endParaRPr>
          </a:p>
          <a:p>
            <a:pPr marR="1059815" algn="ctr">
              <a:lnSpc>
                <a:spcPct val="100000"/>
              </a:lnSpc>
            </a:pPr>
            <a:r>
              <a:rPr sz="1050" spc="5" dirty="0">
                <a:latin typeface="Noto Sans CJK JP Regular"/>
                <a:cs typeface="Noto Sans CJK JP Regular"/>
              </a:rPr>
              <a:t>懇談会</a:t>
            </a:r>
            <a:endParaRPr sz="1050" dirty="0">
              <a:latin typeface="Noto Sans CJK JP Regular"/>
              <a:cs typeface="Noto Sans CJK JP Regular"/>
            </a:endParaRPr>
          </a:p>
        </p:txBody>
      </p:sp>
      <p:sp>
        <p:nvSpPr>
          <p:cNvPr id="68" name="object 63"/>
          <p:cNvSpPr txBox="1"/>
          <p:nvPr/>
        </p:nvSpPr>
        <p:spPr>
          <a:xfrm>
            <a:off x="6894380" y="6098838"/>
            <a:ext cx="625475" cy="346710"/>
          </a:xfrm>
          <a:prstGeom prst="rect">
            <a:avLst/>
          </a:prstGeom>
        </p:spPr>
        <p:txBody>
          <a:bodyPr vert="horz" wrap="square" lIns="0" tIns="13335" rIns="0" bIns="0" rtlCol="0">
            <a:spAutoFit/>
          </a:bodyPr>
          <a:lstStyle/>
          <a:p>
            <a:pPr marL="12700" marR="5080" indent="51435">
              <a:lnSpc>
                <a:spcPct val="100000"/>
              </a:lnSpc>
              <a:spcBef>
                <a:spcPts val="105"/>
              </a:spcBef>
            </a:pPr>
            <a:r>
              <a:rPr sz="1050" spc="-105" dirty="0">
                <a:latin typeface="Noto Sans CJK JP Regular"/>
                <a:cs typeface="Noto Sans CJK JP Regular"/>
              </a:rPr>
              <a:t>脳</a:t>
            </a:r>
            <a:r>
              <a:rPr sz="1050" spc="-110" dirty="0">
                <a:latin typeface="Noto Sans CJK JP Regular"/>
                <a:cs typeface="Noto Sans CJK JP Regular"/>
              </a:rPr>
              <a:t>と</a:t>
            </a:r>
            <a:r>
              <a:rPr sz="1050" spc="-5" dirty="0">
                <a:latin typeface="Arial"/>
                <a:cs typeface="Arial"/>
              </a:rPr>
              <a:t>AI</a:t>
            </a:r>
            <a:r>
              <a:rPr sz="1050" spc="-80" dirty="0">
                <a:latin typeface="Noto Sans CJK JP Regular"/>
                <a:cs typeface="Noto Sans CJK JP Regular"/>
              </a:rPr>
              <a:t>に </a:t>
            </a:r>
            <a:r>
              <a:rPr sz="1050" spc="-65" dirty="0">
                <a:latin typeface="Noto Sans CJK JP Regular"/>
                <a:cs typeface="Noto Sans CJK JP Regular"/>
              </a:rPr>
              <a:t>関す</a:t>
            </a:r>
            <a:r>
              <a:rPr sz="1050" spc="-175" dirty="0">
                <a:latin typeface="Noto Sans CJK JP Regular"/>
                <a:cs typeface="Noto Sans CJK JP Regular"/>
              </a:rPr>
              <a:t>る</a:t>
            </a:r>
            <a:r>
              <a:rPr sz="1050" spc="25" dirty="0">
                <a:latin typeface="Arial"/>
                <a:cs typeface="Arial"/>
              </a:rPr>
              <a:t>WG</a:t>
            </a:r>
            <a:endParaRPr sz="1050">
              <a:latin typeface="Arial"/>
              <a:cs typeface="Arial"/>
            </a:endParaRPr>
          </a:p>
        </p:txBody>
      </p:sp>
      <p:sp>
        <p:nvSpPr>
          <p:cNvPr id="69" name="object 64"/>
          <p:cNvSpPr/>
          <p:nvPr/>
        </p:nvSpPr>
        <p:spPr>
          <a:xfrm>
            <a:off x="6562280" y="4416044"/>
            <a:ext cx="3636264" cy="298704"/>
          </a:xfrm>
          <a:prstGeom prst="rect">
            <a:avLst/>
          </a:prstGeom>
          <a:blipFill>
            <a:blip r:embed="rId28" cstate="print"/>
            <a:stretch>
              <a:fillRect/>
            </a:stretch>
          </a:blipFill>
        </p:spPr>
        <p:txBody>
          <a:bodyPr wrap="square" lIns="0" tIns="0" rIns="0" bIns="0" rtlCol="0"/>
          <a:lstStyle/>
          <a:p>
            <a:endParaRPr/>
          </a:p>
        </p:txBody>
      </p:sp>
      <p:sp>
        <p:nvSpPr>
          <p:cNvPr id="70" name="object 65"/>
          <p:cNvSpPr/>
          <p:nvPr/>
        </p:nvSpPr>
        <p:spPr>
          <a:xfrm>
            <a:off x="4335717" y="4861052"/>
            <a:ext cx="4666488" cy="371856"/>
          </a:xfrm>
          <a:prstGeom prst="rect">
            <a:avLst/>
          </a:prstGeom>
          <a:blipFill>
            <a:blip r:embed="rId29" cstate="print"/>
            <a:stretch>
              <a:fillRect/>
            </a:stretch>
          </a:blipFill>
        </p:spPr>
        <p:txBody>
          <a:bodyPr wrap="square" lIns="0" tIns="0" rIns="0" bIns="0" rtlCol="0"/>
          <a:lstStyle/>
          <a:p>
            <a:endParaRPr/>
          </a:p>
        </p:txBody>
      </p:sp>
      <p:sp>
        <p:nvSpPr>
          <p:cNvPr id="71" name="object 66"/>
          <p:cNvSpPr/>
          <p:nvPr/>
        </p:nvSpPr>
        <p:spPr>
          <a:xfrm>
            <a:off x="4757865" y="4623308"/>
            <a:ext cx="705612" cy="742187"/>
          </a:xfrm>
          <a:prstGeom prst="rect">
            <a:avLst/>
          </a:prstGeom>
          <a:blipFill>
            <a:blip r:embed="rId30" cstate="print"/>
            <a:stretch>
              <a:fillRect/>
            </a:stretch>
          </a:blipFill>
        </p:spPr>
        <p:txBody>
          <a:bodyPr wrap="square" lIns="0" tIns="0" rIns="0" bIns="0" rtlCol="0"/>
          <a:lstStyle/>
          <a:p>
            <a:endParaRPr/>
          </a:p>
        </p:txBody>
      </p:sp>
      <p:sp>
        <p:nvSpPr>
          <p:cNvPr id="72" name="object 67"/>
          <p:cNvSpPr txBox="1"/>
          <p:nvPr/>
        </p:nvSpPr>
        <p:spPr>
          <a:xfrm>
            <a:off x="5484940" y="4771517"/>
            <a:ext cx="1253490" cy="574040"/>
          </a:xfrm>
          <a:prstGeom prst="rect">
            <a:avLst/>
          </a:prstGeom>
        </p:spPr>
        <p:txBody>
          <a:bodyPr vert="horz" wrap="square" lIns="0" tIns="12700" rIns="0" bIns="0" rtlCol="0">
            <a:spAutoFit/>
          </a:bodyPr>
          <a:lstStyle/>
          <a:p>
            <a:pPr algn="ctr">
              <a:lnSpc>
                <a:spcPct val="100000"/>
              </a:lnSpc>
              <a:spcBef>
                <a:spcPts val="100"/>
              </a:spcBef>
            </a:pPr>
            <a:r>
              <a:rPr sz="1200" spc="-5" dirty="0">
                <a:latin typeface="Arial"/>
                <a:cs typeface="Arial"/>
              </a:rPr>
              <a:t>2013</a:t>
            </a:r>
            <a:endParaRPr sz="1200" dirty="0">
              <a:latin typeface="Arial"/>
              <a:cs typeface="Arial"/>
            </a:endParaRPr>
          </a:p>
          <a:p>
            <a:pPr marL="12700" marR="5080" algn="ctr">
              <a:lnSpc>
                <a:spcPct val="100000"/>
              </a:lnSpc>
            </a:pPr>
            <a:r>
              <a:rPr sz="1200" spc="-5" dirty="0">
                <a:latin typeface="Arial"/>
                <a:cs typeface="Arial"/>
              </a:rPr>
              <a:t>Korea Brain  Research</a:t>
            </a:r>
            <a:r>
              <a:rPr sz="1200" spc="-60" dirty="0">
                <a:latin typeface="Arial"/>
                <a:cs typeface="Arial"/>
              </a:rPr>
              <a:t> </a:t>
            </a:r>
            <a:r>
              <a:rPr sz="1200" spc="-5" dirty="0">
                <a:latin typeface="Arial"/>
                <a:cs typeface="Arial"/>
              </a:rPr>
              <a:t>Institute</a:t>
            </a:r>
            <a:endParaRPr sz="1200" dirty="0">
              <a:latin typeface="Arial"/>
              <a:cs typeface="Arial"/>
            </a:endParaRPr>
          </a:p>
        </p:txBody>
      </p:sp>
      <p:sp>
        <p:nvSpPr>
          <p:cNvPr id="73" name="object 68"/>
          <p:cNvSpPr/>
          <p:nvPr/>
        </p:nvSpPr>
        <p:spPr>
          <a:xfrm>
            <a:off x="6633909" y="4245355"/>
            <a:ext cx="1071372" cy="591312"/>
          </a:xfrm>
          <a:prstGeom prst="rect">
            <a:avLst/>
          </a:prstGeom>
          <a:blipFill>
            <a:blip r:embed="rId31" cstate="print"/>
            <a:stretch>
              <a:fillRect/>
            </a:stretch>
          </a:blipFill>
        </p:spPr>
        <p:txBody>
          <a:bodyPr wrap="square" lIns="0" tIns="0" rIns="0" bIns="0" rtlCol="0"/>
          <a:lstStyle/>
          <a:p>
            <a:endParaRPr/>
          </a:p>
        </p:txBody>
      </p:sp>
      <p:sp>
        <p:nvSpPr>
          <p:cNvPr id="74" name="object 69"/>
          <p:cNvSpPr txBox="1"/>
          <p:nvPr/>
        </p:nvSpPr>
        <p:spPr>
          <a:xfrm>
            <a:off x="1493222" y="4662601"/>
            <a:ext cx="469900" cy="289823"/>
          </a:xfrm>
          <a:prstGeom prst="rect">
            <a:avLst/>
          </a:prstGeom>
        </p:spPr>
        <p:txBody>
          <a:bodyPr vert="horz" wrap="square" lIns="0" tIns="12700" rIns="0" bIns="0" rtlCol="0">
            <a:spAutoFit/>
          </a:bodyPr>
          <a:lstStyle/>
          <a:p>
            <a:pPr marL="12700">
              <a:lnSpc>
                <a:spcPct val="100000"/>
              </a:lnSpc>
              <a:spcBef>
                <a:spcPts val="100"/>
              </a:spcBef>
            </a:pPr>
            <a:r>
              <a:rPr lang="ja-JP" altLang="en-US" sz="1800" dirty="0">
                <a:latin typeface="Meiryo UI" panose="020B0604030504040204" pitchFamily="50" charset="-128"/>
                <a:ea typeface="Meiryo UI" panose="020B0604030504040204" pitchFamily="50" charset="-128"/>
                <a:cs typeface="Arial"/>
              </a:rPr>
              <a:t>韓国</a:t>
            </a:r>
            <a:endParaRPr sz="1800" dirty="0">
              <a:latin typeface="Meiryo UI" panose="020B0604030504040204" pitchFamily="50" charset="-128"/>
              <a:ea typeface="Meiryo UI" panose="020B0604030504040204" pitchFamily="50" charset="-128"/>
              <a:cs typeface="Arial"/>
            </a:endParaRPr>
          </a:p>
        </p:txBody>
      </p:sp>
      <p:sp>
        <p:nvSpPr>
          <p:cNvPr id="75" name="object 70"/>
          <p:cNvSpPr txBox="1"/>
          <p:nvPr/>
        </p:nvSpPr>
        <p:spPr>
          <a:xfrm>
            <a:off x="6796761" y="4930711"/>
            <a:ext cx="1816100" cy="389890"/>
          </a:xfrm>
          <a:prstGeom prst="rect">
            <a:avLst/>
          </a:prstGeom>
        </p:spPr>
        <p:txBody>
          <a:bodyPr vert="horz" wrap="square" lIns="0" tIns="12700" rIns="0" bIns="0" rtlCol="0">
            <a:spAutoFit/>
          </a:bodyPr>
          <a:lstStyle/>
          <a:p>
            <a:pPr algn="ctr">
              <a:lnSpc>
                <a:spcPts val="1435"/>
              </a:lnSpc>
              <a:spcBef>
                <a:spcPts val="100"/>
              </a:spcBef>
            </a:pPr>
            <a:r>
              <a:rPr sz="1200" spc="-25" dirty="0">
                <a:latin typeface="Noto Sans CJK JP Regular"/>
                <a:cs typeface="Noto Sans CJK JP Regular"/>
              </a:rPr>
              <a:t>第２次脳研究促進基本計画</a:t>
            </a:r>
            <a:endParaRPr sz="1200" dirty="0">
              <a:latin typeface="Noto Sans CJK JP Regular"/>
              <a:cs typeface="Noto Sans CJK JP Regular"/>
            </a:endParaRPr>
          </a:p>
          <a:p>
            <a:pPr algn="ctr">
              <a:lnSpc>
                <a:spcPts val="1435"/>
              </a:lnSpc>
            </a:pPr>
            <a:r>
              <a:rPr sz="1200" spc="-5" dirty="0">
                <a:latin typeface="Arial"/>
                <a:cs typeface="Arial"/>
              </a:rPr>
              <a:t>(2008-2017)</a:t>
            </a:r>
            <a:endParaRPr sz="1200" dirty="0">
              <a:latin typeface="Arial"/>
              <a:cs typeface="Arial"/>
            </a:endParaRPr>
          </a:p>
        </p:txBody>
      </p:sp>
      <p:sp>
        <p:nvSpPr>
          <p:cNvPr id="76" name="object 71"/>
          <p:cNvSpPr/>
          <p:nvPr/>
        </p:nvSpPr>
        <p:spPr>
          <a:xfrm>
            <a:off x="3140901" y="4861052"/>
            <a:ext cx="1549908" cy="371856"/>
          </a:xfrm>
          <a:prstGeom prst="rect">
            <a:avLst/>
          </a:prstGeom>
          <a:blipFill>
            <a:blip r:embed="rId32" cstate="print"/>
            <a:stretch>
              <a:fillRect/>
            </a:stretch>
          </a:blipFill>
        </p:spPr>
        <p:txBody>
          <a:bodyPr wrap="square" lIns="0" tIns="0" rIns="0" bIns="0" rtlCol="0"/>
          <a:lstStyle/>
          <a:p>
            <a:endParaRPr/>
          </a:p>
        </p:txBody>
      </p:sp>
      <p:sp>
        <p:nvSpPr>
          <p:cNvPr id="77" name="object 72"/>
          <p:cNvSpPr txBox="1"/>
          <p:nvPr/>
        </p:nvSpPr>
        <p:spPr>
          <a:xfrm>
            <a:off x="3228302" y="4911090"/>
            <a:ext cx="939800" cy="389890"/>
          </a:xfrm>
          <a:prstGeom prst="rect">
            <a:avLst/>
          </a:prstGeom>
        </p:spPr>
        <p:txBody>
          <a:bodyPr vert="horz" wrap="square" lIns="0" tIns="12700" rIns="0" bIns="0" rtlCol="0">
            <a:spAutoFit/>
          </a:bodyPr>
          <a:lstStyle/>
          <a:p>
            <a:pPr algn="ctr">
              <a:lnSpc>
                <a:spcPts val="1435"/>
              </a:lnSpc>
              <a:spcBef>
                <a:spcPts val="100"/>
              </a:spcBef>
            </a:pPr>
            <a:r>
              <a:rPr sz="1200" dirty="0">
                <a:latin typeface="Noto Sans CJK JP Regular"/>
                <a:cs typeface="Noto Sans CJK JP Regular"/>
              </a:rPr>
              <a:t>脳研究促進法</a:t>
            </a:r>
          </a:p>
          <a:p>
            <a:pPr marL="635" algn="ctr">
              <a:lnSpc>
                <a:spcPts val="1435"/>
              </a:lnSpc>
            </a:pPr>
            <a:r>
              <a:rPr sz="1200" spc="-5" dirty="0">
                <a:latin typeface="Arial"/>
                <a:cs typeface="Arial"/>
              </a:rPr>
              <a:t>(1998)</a:t>
            </a:r>
            <a:endParaRPr sz="1200" dirty="0">
              <a:latin typeface="Arial"/>
              <a:cs typeface="Arial"/>
            </a:endParaRPr>
          </a:p>
        </p:txBody>
      </p:sp>
      <p:sp>
        <p:nvSpPr>
          <p:cNvPr id="78" name="object 73"/>
          <p:cNvSpPr txBox="1"/>
          <p:nvPr/>
        </p:nvSpPr>
        <p:spPr>
          <a:xfrm>
            <a:off x="1493224" y="2164169"/>
            <a:ext cx="495300" cy="289823"/>
          </a:xfrm>
          <a:prstGeom prst="rect">
            <a:avLst/>
          </a:prstGeom>
        </p:spPr>
        <p:txBody>
          <a:bodyPr vert="horz" wrap="square" lIns="0" tIns="12700" rIns="0" bIns="0" rtlCol="0">
            <a:spAutoFit/>
          </a:bodyPr>
          <a:lstStyle/>
          <a:p>
            <a:pPr marL="12700">
              <a:lnSpc>
                <a:spcPct val="100000"/>
              </a:lnSpc>
              <a:spcBef>
                <a:spcPts val="100"/>
              </a:spcBef>
            </a:pPr>
            <a:r>
              <a:rPr lang="ja-JP" altLang="en-US" sz="1800" dirty="0">
                <a:latin typeface="Meiryo UI" panose="020B0604030504040204" pitchFamily="50" charset="-128"/>
                <a:ea typeface="Meiryo UI" panose="020B0604030504040204" pitchFamily="50" charset="-128"/>
                <a:cs typeface="Arial"/>
              </a:rPr>
              <a:t>米国</a:t>
            </a:r>
            <a:endParaRPr sz="1800" dirty="0">
              <a:latin typeface="Meiryo UI" panose="020B0604030504040204" pitchFamily="50" charset="-128"/>
              <a:ea typeface="Meiryo UI" panose="020B0604030504040204" pitchFamily="50" charset="-128"/>
              <a:cs typeface="Arial"/>
            </a:endParaRPr>
          </a:p>
        </p:txBody>
      </p:sp>
      <p:sp>
        <p:nvSpPr>
          <p:cNvPr id="79" name="object 74"/>
          <p:cNvSpPr/>
          <p:nvPr/>
        </p:nvSpPr>
        <p:spPr>
          <a:xfrm>
            <a:off x="6249859" y="1683511"/>
            <a:ext cx="5336605" cy="1322831"/>
          </a:xfrm>
          <a:prstGeom prst="rect">
            <a:avLst/>
          </a:prstGeom>
          <a:blipFill>
            <a:blip r:embed="rId33" cstate="print"/>
            <a:stretch>
              <a:fillRect/>
            </a:stretch>
          </a:blipFill>
        </p:spPr>
        <p:txBody>
          <a:bodyPr wrap="square" lIns="0" tIns="0" rIns="0" bIns="0" rtlCol="0"/>
          <a:lstStyle/>
          <a:p>
            <a:endParaRPr/>
          </a:p>
        </p:txBody>
      </p:sp>
      <p:sp>
        <p:nvSpPr>
          <p:cNvPr id="80" name="object 75"/>
          <p:cNvSpPr/>
          <p:nvPr/>
        </p:nvSpPr>
        <p:spPr>
          <a:xfrm>
            <a:off x="2267649" y="1906016"/>
            <a:ext cx="1338071" cy="388620"/>
          </a:xfrm>
          <a:prstGeom prst="rect">
            <a:avLst/>
          </a:prstGeom>
          <a:blipFill>
            <a:blip r:embed="rId34" cstate="print"/>
            <a:stretch>
              <a:fillRect/>
            </a:stretch>
          </a:blipFill>
        </p:spPr>
        <p:txBody>
          <a:bodyPr wrap="square" lIns="0" tIns="0" rIns="0" bIns="0" rtlCol="0"/>
          <a:lstStyle/>
          <a:p>
            <a:endParaRPr/>
          </a:p>
        </p:txBody>
      </p:sp>
      <p:sp>
        <p:nvSpPr>
          <p:cNvPr id="81" name="object 76"/>
          <p:cNvSpPr/>
          <p:nvPr/>
        </p:nvSpPr>
        <p:spPr>
          <a:xfrm>
            <a:off x="2314893" y="1930400"/>
            <a:ext cx="1243583" cy="294132"/>
          </a:xfrm>
          <a:prstGeom prst="rect">
            <a:avLst/>
          </a:prstGeom>
          <a:blipFill>
            <a:blip r:embed="rId35" cstate="print"/>
            <a:stretch>
              <a:fillRect/>
            </a:stretch>
          </a:blipFill>
        </p:spPr>
        <p:txBody>
          <a:bodyPr wrap="square" lIns="0" tIns="0" rIns="0" bIns="0" rtlCol="0"/>
          <a:lstStyle/>
          <a:p>
            <a:endParaRPr/>
          </a:p>
        </p:txBody>
      </p:sp>
      <p:sp>
        <p:nvSpPr>
          <p:cNvPr id="82" name="object 77"/>
          <p:cNvSpPr/>
          <p:nvPr/>
        </p:nvSpPr>
        <p:spPr>
          <a:xfrm>
            <a:off x="2314893" y="1930400"/>
            <a:ext cx="1243965" cy="294640"/>
          </a:xfrm>
          <a:custGeom>
            <a:avLst/>
            <a:gdLst/>
            <a:ahLst/>
            <a:cxnLst/>
            <a:rect l="l" t="t" r="r" b="b"/>
            <a:pathLst>
              <a:path w="1243964" h="294639">
                <a:moveTo>
                  <a:pt x="0" y="0"/>
                </a:moveTo>
                <a:lnTo>
                  <a:pt x="1096518" y="0"/>
                </a:lnTo>
                <a:lnTo>
                  <a:pt x="1243584" y="147066"/>
                </a:lnTo>
                <a:lnTo>
                  <a:pt x="1096518" y="294132"/>
                </a:lnTo>
                <a:lnTo>
                  <a:pt x="0" y="294132"/>
                </a:lnTo>
                <a:lnTo>
                  <a:pt x="0" y="0"/>
                </a:lnTo>
                <a:close/>
              </a:path>
            </a:pathLst>
          </a:custGeom>
          <a:ln w="9144">
            <a:solidFill>
              <a:srgbClr val="4A7EBB"/>
            </a:solidFill>
          </a:ln>
        </p:spPr>
        <p:txBody>
          <a:bodyPr wrap="square" lIns="0" tIns="0" rIns="0" bIns="0" rtlCol="0"/>
          <a:lstStyle/>
          <a:p>
            <a:endParaRPr/>
          </a:p>
        </p:txBody>
      </p:sp>
      <p:sp>
        <p:nvSpPr>
          <p:cNvPr id="84" name="object 78"/>
          <p:cNvSpPr/>
          <p:nvPr/>
        </p:nvSpPr>
        <p:spPr>
          <a:xfrm>
            <a:off x="2497962" y="1620088"/>
            <a:ext cx="865632" cy="865632"/>
          </a:xfrm>
          <a:prstGeom prst="rect">
            <a:avLst/>
          </a:prstGeom>
          <a:blipFill>
            <a:blip r:embed="rId36" cstate="print"/>
            <a:stretch>
              <a:fillRect/>
            </a:stretch>
          </a:blipFill>
        </p:spPr>
        <p:txBody>
          <a:bodyPr wrap="square" lIns="0" tIns="0" rIns="0" bIns="0" rtlCol="0"/>
          <a:lstStyle/>
          <a:p>
            <a:endParaRPr/>
          </a:p>
        </p:txBody>
      </p:sp>
      <p:sp>
        <p:nvSpPr>
          <p:cNvPr id="86" name="object 79"/>
          <p:cNvSpPr/>
          <p:nvPr/>
        </p:nvSpPr>
        <p:spPr>
          <a:xfrm>
            <a:off x="4347908" y="1899920"/>
            <a:ext cx="3419855" cy="231648"/>
          </a:xfrm>
          <a:prstGeom prst="rect">
            <a:avLst/>
          </a:prstGeom>
          <a:blipFill>
            <a:blip r:embed="rId37" cstate="print"/>
            <a:stretch>
              <a:fillRect/>
            </a:stretch>
          </a:blipFill>
        </p:spPr>
        <p:txBody>
          <a:bodyPr wrap="square" lIns="0" tIns="0" rIns="0" bIns="0" rtlCol="0"/>
          <a:lstStyle/>
          <a:p>
            <a:endParaRPr/>
          </a:p>
        </p:txBody>
      </p:sp>
      <p:sp>
        <p:nvSpPr>
          <p:cNvPr id="87" name="object 80"/>
          <p:cNvSpPr/>
          <p:nvPr/>
        </p:nvSpPr>
        <p:spPr>
          <a:xfrm>
            <a:off x="4395152" y="1924304"/>
            <a:ext cx="3325368" cy="137160"/>
          </a:xfrm>
          <a:prstGeom prst="rect">
            <a:avLst/>
          </a:prstGeom>
          <a:blipFill>
            <a:blip r:embed="rId38" cstate="print"/>
            <a:stretch>
              <a:fillRect/>
            </a:stretch>
          </a:blipFill>
        </p:spPr>
        <p:txBody>
          <a:bodyPr wrap="square" lIns="0" tIns="0" rIns="0" bIns="0" rtlCol="0"/>
          <a:lstStyle/>
          <a:p>
            <a:endParaRPr/>
          </a:p>
        </p:txBody>
      </p:sp>
      <p:sp>
        <p:nvSpPr>
          <p:cNvPr id="88" name="object 81"/>
          <p:cNvSpPr/>
          <p:nvPr/>
        </p:nvSpPr>
        <p:spPr>
          <a:xfrm>
            <a:off x="4395152" y="1924304"/>
            <a:ext cx="3325495" cy="137160"/>
          </a:xfrm>
          <a:custGeom>
            <a:avLst/>
            <a:gdLst/>
            <a:ahLst/>
            <a:cxnLst/>
            <a:rect l="l" t="t" r="r" b="b"/>
            <a:pathLst>
              <a:path w="3325495" h="137160">
                <a:moveTo>
                  <a:pt x="0" y="0"/>
                </a:moveTo>
                <a:lnTo>
                  <a:pt x="3256788" y="0"/>
                </a:lnTo>
                <a:lnTo>
                  <a:pt x="3325367" y="68580"/>
                </a:lnTo>
                <a:lnTo>
                  <a:pt x="3256788" y="137160"/>
                </a:lnTo>
                <a:lnTo>
                  <a:pt x="0" y="137160"/>
                </a:lnTo>
                <a:lnTo>
                  <a:pt x="0" y="0"/>
                </a:lnTo>
                <a:close/>
              </a:path>
            </a:pathLst>
          </a:custGeom>
          <a:ln w="9144">
            <a:solidFill>
              <a:srgbClr val="4A7EBB"/>
            </a:solidFill>
          </a:ln>
        </p:spPr>
        <p:txBody>
          <a:bodyPr wrap="square" lIns="0" tIns="0" rIns="0" bIns="0" rtlCol="0"/>
          <a:lstStyle/>
          <a:p>
            <a:endParaRPr/>
          </a:p>
        </p:txBody>
      </p:sp>
      <p:sp>
        <p:nvSpPr>
          <p:cNvPr id="89" name="object 82"/>
          <p:cNvSpPr/>
          <p:nvPr/>
        </p:nvSpPr>
        <p:spPr>
          <a:xfrm>
            <a:off x="4293045" y="1525016"/>
            <a:ext cx="2232660" cy="1133855"/>
          </a:xfrm>
          <a:prstGeom prst="rect">
            <a:avLst/>
          </a:prstGeom>
          <a:blipFill>
            <a:blip r:embed="rId39" cstate="print"/>
            <a:stretch>
              <a:fillRect/>
            </a:stretch>
          </a:blipFill>
        </p:spPr>
        <p:txBody>
          <a:bodyPr wrap="square" lIns="0" tIns="0" rIns="0" bIns="0" rtlCol="0"/>
          <a:lstStyle/>
          <a:p>
            <a:endParaRPr/>
          </a:p>
        </p:txBody>
      </p:sp>
      <p:sp>
        <p:nvSpPr>
          <p:cNvPr id="90" name="object 83"/>
          <p:cNvSpPr/>
          <p:nvPr/>
        </p:nvSpPr>
        <p:spPr>
          <a:xfrm>
            <a:off x="4488117" y="1720088"/>
            <a:ext cx="1644396" cy="545591"/>
          </a:xfrm>
          <a:prstGeom prst="rect">
            <a:avLst/>
          </a:prstGeom>
          <a:blipFill>
            <a:blip r:embed="rId40" cstate="print"/>
            <a:stretch>
              <a:fillRect/>
            </a:stretch>
          </a:blipFill>
        </p:spPr>
        <p:txBody>
          <a:bodyPr wrap="square" lIns="0" tIns="0" rIns="0" bIns="0" rtlCol="0"/>
          <a:lstStyle/>
          <a:p>
            <a:endParaRPr/>
          </a:p>
        </p:txBody>
      </p:sp>
      <p:sp>
        <p:nvSpPr>
          <p:cNvPr id="94" name="object 84"/>
          <p:cNvSpPr/>
          <p:nvPr/>
        </p:nvSpPr>
        <p:spPr>
          <a:xfrm>
            <a:off x="9002205" y="2082939"/>
            <a:ext cx="1539773" cy="539495"/>
          </a:xfrm>
          <a:prstGeom prst="rect">
            <a:avLst/>
          </a:prstGeom>
          <a:blipFill>
            <a:blip r:embed="rId41" cstate="print"/>
            <a:stretch>
              <a:fillRect/>
            </a:stretch>
          </a:blipFill>
        </p:spPr>
        <p:txBody>
          <a:bodyPr wrap="square" lIns="0" tIns="0" rIns="0" bIns="0" rtlCol="0"/>
          <a:lstStyle/>
          <a:p>
            <a:endParaRPr/>
          </a:p>
        </p:txBody>
      </p:sp>
      <p:sp>
        <p:nvSpPr>
          <p:cNvPr id="95" name="object 85"/>
          <p:cNvSpPr/>
          <p:nvPr/>
        </p:nvSpPr>
        <p:spPr>
          <a:xfrm>
            <a:off x="4338764" y="2367788"/>
            <a:ext cx="1930908" cy="568451"/>
          </a:xfrm>
          <a:prstGeom prst="rect">
            <a:avLst/>
          </a:prstGeom>
          <a:blipFill>
            <a:blip r:embed="rId42" cstate="print"/>
            <a:stretch>
              <a:fillRect/>
            </a:stretch>
          </a:blipFill>
        </p:spPr>
        <p:txBody>
          <a:bodyPr wrap="square" lIns="0" tIns="0" rIns="0" bIns="0" rtlCol="0"/>
          <a:lstStyle/>
          <a:p>
            <a:endParaRPr/>
          </a:p>
        </p:txBody>
      </p:sp>
      <p:sp>
        <p:nvSpPr>
          <p:cNvPr id="96" name="object 86"/>
          <p:cNvSpPr/>
          <p:nvPr/>
        </p:nvSpPr>
        <p:spPr>
          <a:xfrm>
            <a:off x="6759639" y="1926590"/>
            <a:ext cx="1330452" cy="809243"/>
          </a:xfrm>
          <a:prstGeom prst="rect">
            <a:avLst/>
          </a:prstGeom>
          <a:blipFill>
            <a:blip r:embed="rId43" cstate="print"/>
            <a:stretch>
              <a:fillRect/>
            </a:stretch>
          </a:blipFill>
        </p:spPr>
        <p:txBody>
          <a:bodyPr wrap="square" lIns="0" tIns="0" rIns="0" bIns="0" rtlCol="0"/>
          <a:lstStyle/>
          <a:p>
            <a:endParaRPr/>
          </a:p>
        </p:txBody>
      </p:sp>
      <p:sp>
        <p:nvSpPr>
          <p:cNvPr id="97" name="object 87"/>
          <p:cNvSpPr txBox="1"/>
          <p:nvPr/>
        </p:nvSpPr>
        <p:spPr>
          <a:xfrm>
            <a:off x="2408875" y="2473109"/>
            <a:ext cx="111633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Decade </a:t>
            </a:r>
            <a:r>
              <a:rPr sz="1200" dirty="0">
                <a:latin typeface="Arial"/>
                <a:cs typeface="Arial"/>
              </a:rPr>
              <a:t>of</a:t>
            </a:r>
            <a:r>
              <a:rPr sz="1200" spc="-90" dirty="0">
                <a:latin typeface="Arial"/>
                <a:cs typeface="Arial"/>
              </a:rPr>
              <a:t> </a:t>
            </a:r>
            <a:r>
              <a:rPr sz="1200" spc="-5" dirty="0">
                <a:latin typeface="Arial"/>
                <a:cs typeface="Arial"/>
              </a:rPr>
              <a:t>Brain</a:t>
            </a:r>
            <a:endParaRPr sz="1200">
              <a:latin typeface="Arial"/>
              <a:cs typeface="Arial"/>
            </a:endParaRPr>
          </a:p>
        </p:txBody>
      </p:sp>
      <p:sp>
        <p:nvSpPr>
          <p:cNvPr id="98" name="object 88"/>
          <p:cNvSpPr txBox="1"/>
          <p:nvPr/>
        </p:nvSpPr>
        <p:spPr>
          <a:xfrm>
            <a:off x="8380412" y="1752066"/>
            <a:ext cx="540385" cy="1122680"/>
          </a:xfrm>
          <a:prstGeom prst="rect">
            <a:avLst/>
          </a:prstGeom>
        </p:spPr>
        <p:txBody>
          <a:bodyPr vert="horz" wrap="square" lIns="0" tIns="12700" rIns="0" bIns="0" rtlCol="0">
            <a:spAutoFit/>
          </a:bodyPr>
          <a:lstStyle/>
          <a:p>
            <a:pPr marL="12700" marR="5080">
              <a:lnSpc>
                <a:spcPct val="100000"/>
              </a:lnSpc>
              <a:spcBef>
                <a:spcPts val="100"/>
              </a:spcBef>
            </a:pPr>
            <a:r>
              <a:rPr sz="1200" spc="-5" dirty="0">
                <a:latin typeface="Arial"/>
                <a:cs typeface="Arial"/>
              </a:rPr>
              <a:t>NIH  </a:t>
            </a:r>
            <a:r>
              <a:rPr sz="1200" spc="-10" dirty="0">
                <a:latin typeface="Arial"/>
                <a:cs typeface="Arial"/>
              </a:rPr>
              <a:t>D</a:t>
            </a:r>
            <a:r>
              <a:rPr sz="1200" spc="-5" dirty="0">
                <a:latin typeface="Arial"/>
                <a:cs typeface="Arial"/>
              </a:rPr>
              <a:t>A</a:t>
            </a:r>
            <a:r>
              <a:rPr sz="1200" spc="-10" dirty="0">
                <a:latin typeface="Arial"/>
                <a:cs typeface="Arial"/>
              </a:rPr>
              <a:t>R</a:t>
            </a:r>
            <a:r>
              <a:rPr sz="1200" spc="-90" dirty="0">
                <a:latin typeface="Arial"/>
                <a:cs typeface="Arial"/>
              </a:rPr>
              <a:t>P</a:t>
            </a:r>
            <a:r>
              <a:rPr sz="1200" dirty="0">
                <a:latin typeface="Arial"/>
                <a:cs typeface="Arial"/>
              </a:rPr>
              <a:t>A  </a:t>
            </a:r>
            <a:r>
              <a:rPr sz="1200" spc="-5" dirty="0">
                <a:latin typeface="Arial"/>
                <a:cs typeface="Arial"/>
              </a:rPr>
              <a:t>NSF  FDA  DOE  </a:t>
            </a:r>
            <a:r>
              <a:rPr sz="1200" spc="-35" dirty="0">
                <a:latin typeface="Arial"/>
                <a:cs typeface="Arial"/>
              </a:rPr>
              <a:t>IARPA</a:t>
            </a:r>
            <a:endParaRPr sz="1200" dirty="0">
              <a:latin typeface="Arial"/>
              <a:cs typeface="Arial"/>
            </a:endParaRPr>
          </a:p>
        </p:txBody>
      </p:sp>
      <p:sp>
        <p:nvSpPr>
          <p:cNvPr id="100" name="object 90"/>
          <p:cNvSpPr/>
          <p:nvPr/>
        </p:nvSpPr>
        <p:spPr>
          <a:xfrm>
            <a:off x="7872921" y="6133591"/>
            <a:ext cx="2185416" cy="335280"/>
          </a:xfrm>
          <a:prstGeom prst="rect">
            <a:avLst/>
          </a:prstGeom>
          <a:blipFill>
            <a:blip r:embed="rId44" cstate="print"/>
            <a:stretch>
              <a:fillRect/>
            </a:stretch>
          </a:blipFill>
        </p:spPr>
        <p:txBody>
          <a:bodyPr wrap="square" lIns="0" tIns="0" rIns="0" bIns="0" rtlCol="0"/>
          <a:lstStyle/>
          <a:p>
            <a:endParaRPr/>
          </a:p>
        </p:txBody>
      </p:sp>
      <p:sp>
        <p:nvSpPr>
          <p:cNvPr id="101" name="object 91"/>
          <p:cNvSpPr txBox="1"/>
          <p:nvPr/>
        </p:nvSpPr>
        <p:spPr>
          <a:xfrm>
            <a:off x="7710246" y="6091654"/>
            <a:ext cx="567690" cy="389890"/>
          </a:xfrm>
          <a:prstGeom prst="rect">
            <a:avLst/>
          </a:prstGeom>
        </p:spPr>
        <p:txBody>
          <a:bodyPr vert="horz" wrap="square" lIns="0" tIns="12700" rIns="0" bIns="0" rtlCol="0">
            <a:spAutoFit/>
          </a:bodyPr>
          <a:lstStyle/>
          <a:p>
            <a:pPr marL="55244">
              <a:lnSpc>
                <a:spcPts val="1435"/>
              </a:lnSpc>
              <a:spcBef>
                <a:spcPts val="100"/>
              </a:spcBef>
            </a:pPr>
            <a:r>
              <a:rPr sz="1200" dirty="0">
                <a:latin typeface="Noto Sans CJK JP Regular"/>
                <a:cs typeface="Noto Sans CJK JP Regular"/>
              </a:rPr>
              <a:t>脳情報</a:t>
            </a:r>
            <a:endParaRPr sz="1200">
              <a:latin typeface="Noto Sans CJK JP Regular"/>
              <a:cs typeface="Noto Sans CJK JP Regular"/>
            </a:endParaRPr>
          </a:p>
          <a:p>
            <a:pPr marL="12700">
              <a:lnSpc>
                <a:spcPts val="1435"/>
              </a:lnSpc>
            </a:pPr>
            <a:r>
              <a:rPr sz="1200" dirty="0">
                <a:latin typeface="Arial"/>
                <a:cs typeface="Arial"/>
              </a:rPr>
              <a:t>B</a:t>
            </a:r>
            <a:r>
              <a:rPr sz="1200" spc="-10" dirty="0">
                <a:latin typeface="Arial"/>
                <a:cs typeface="Arial"/>
              </a:rPr>
              <a:t>i</a:t>
            </a:r>
            <a:r>
              <a:rPr sz="1200" spc="-15" dirty="0">
                <a:latin typeface="Arial"/>
                <a:cs typeface="Arial"/>
              </a:rPr>
              <a:t>g</a:t>
            </a:r>
            <a:r>
              <a:rPr sz="1200" spc="-10" dirty="0">
                <a:latin typeface="Arial"/>
                <a:cs typeface="Arial"/>
              </a:rPr>
              <a:t>D</a:t>
            </a:r>
            <a:r>
              <a:rPr sz="1200" spc="-5" dirty="0">
                <a:latin typeface="Arial"/>
                <a:cs typeface="Arial"/>
              </a:rPr>
              <a:t>a</a:t>
            </a:r>
            <a:r>
              <a:rPr sz="1200" dirty="0">
                <a:latin typeface="Arial"/>
                <a:cs typeface="Arial"/>
              </a:rPr>
              <a:t>t</a:t>
            </a:r>
            <a:r>
              <a:rPr sz="1200" spc="-5" dirty="0">
                <a:latin typeface="Arial"/>
                <a:cs typeface="Arial"/>
              </a:rPr>
              <a:t>a</a:t>
            </a:r>
            <a:endParaRPr sz="1200">
              <a:latin typeface="Arial"/>
              <a:cs typeface="Arial"/>
            </a:endParaRPr>
          </a:p>
        </p:txBody>
      </p:sp>
      <p:sp>
        <p:nvSpPr>
          <p:cNvPr id="102" name="object 2"/>
          <p:cNvSpPr txBox="1"/>
          <p:nvPr/>
        </p:nvSpPr>
        <p:spPr>
          <a:xfrm>
            <a:off x="11054970" y="1247609"/>
            <a:ext cx="531495" cy="289823"/>
          </a:xfrm>
          <a:prstGeom prst="rect">
            <a:avLst/>
          </a:prstGeom>
        </p:spPr>
        <p:txBody>
          <a:bodyPr vert="horz" wrap="square" lIns="0" tIns="12700" rIns="0" bIns="0" rtlCol="0">
            <a:spAutoFit/>
          </a:bodyPr>
          <a:lstStyle/>
          <a:p>
            <a:pPr marL="12700">
              <a:lnSpc>
                <a:spcPct val="100000"/>
              </a:lnSpc>
              <a:spcBef>
                <a:spcPts val="100"/>
              </a:spcBef>
            </a:pPr>
            <a:r>
              <a:rPr sz="1800" spc="-15" dirty="0">
                <a:latin typeface="Arial"/>
                <a:cs typeface="Arial"/>
              </a:rPr>
              <a:t>202</a:t>
            </a:r>
            <a:r>
              <a:rPr lang="en-US" altLang="ja-JP" sz="1800" spc="-15" dirty="0">
                <a:latin typeface="Arial"/>
                <a:cs typeface="Arial"/>
              </a:rPr>
              <a:t>5</a:t>
            </a:r>
            <a:endParaRPr sz="1800" dirty="0">
              <a:latin typeface="Arial"/>
              <a:cs typeface="Arial"/>
            </a:endParaRPr>
          </a:p>
        </p:txBody>
      </p:sp>
    </p:spTree>
    <p:extLst>
      <p:ext uri="{BB962C8B-B14F-4D97-AF65-F5344CB8AC3E}">
        <p14:creationId xmlns:p14="http://schemas.microsoft.com/office/powerpoint/2010/main" val="30784293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0" y="4866"/>
            <a:ext cx="12192000" cy="584775"/>
          </a:xfrm>
          <a:prstGeom prst="rect">
            <a:avLst/>
          </a:prstGeom>
        </p:spPr>
        <p:txBody>
          <a:bodyPr wrap="square">
            <a:spAutoFit/>
          </a:bodyPr>
          <a:lstStyle/>
          <a:p>
            <a:pPr algn="ctr"/>
            <a:r>
              <a:rPr lang="en-US" altLang="ja-JP" sz="3200" b="1" dirty="0">
                <a:latin typeface="Meiryo UI" panose="020B0604030504040204" pitchFamily="50" charset="-128"/>
                <a:ea typeface="Meiryo UI" panose="020B0604030504040204" pitchFamily="50" charset="-128"/>
              </a:rPr>
              <a:t>NIH</a:t>
            </a:r>
            <a:r>
              <a:rPr lang="ja-JP" altLang="en-US" sz="3200" b="1" dirty="0">
                <a:latin typeface="Meiryo UI" panose="020B0604030504040204" pitchFamily="50" charset="-128"/>
                <a:ea typeface="Meiryo UI" panose="020B0604030504040204" pitchFamily="50" charset="-128"/>
              </a:rPr>
              <a:t>組織概要</a:t>
            </a:r>
          </a:p>
        </p:txBody>
      </p:sp>
      <p:sp>
        <p:nvSpPr>
          <p:cNvPr id="2" name="角丸四角形 1"/>
          <p:cNvSpPr/>
          <p:nvPr/>
        </p:nvSpPr>
        <p:spPr>
          <a:xfrm>
            <a:off x="4161421" y="1067438"/>
            <a:ext cx="3948112" cy="647700"/>
          </a:xfrm>
          <a:prstGeom prst="roundRect">
            <a:avLst>
              <a:gd name="adj" fmla="val 36275"/>
            </a:avLst>
          </a:prstGeom>
          <a:solidFill>
            <a:schemeClr val="accent2">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游ゴシック" panose="020B0400000000000000" pitchFamily="50" charset="-128"/>
                <a:ea typeface="游ゴシック" panose="020B0400000000000000" pitchFamily="50" charset="-128"/>
              </a:rPr>
              <a:t>国立衛生研究所</a:t>
            </a:r>
            <a:r>
              <a:rPr kumimoji="1" lang="ja-JP" altLang="en-US" dirty="0">
                <a:latin typeface="游ゴシック" panose="020B0400000000000000" pitchFamily="50" charset="-128"/>
                <a:ea typeface="游ゴシック" panose="020B0400000000000000" pitchFamily="50" charset="-128"/>
              </a:rPr>
              <a:t>（</a:t>
            </a:r>
            <a:r>
              <a:rPr kumimoji="1" lang="en-US" altLang="ja-JP" dirty="0">
                <a:latin typeface="游ゴシック" panose="020B0400000000000000" pitchFamily="50" charset="-128"/>
                <a:ea typeface="游ゴシック" panose="020B0400000000000000" pitchFamily="50" charset="-128"/>
              </a:rPr>
              <a:t>NIH</a:t>
            </a:r>
            <a:r>
              <a:rPr kumimoji="1" lang="ja-JP" altLang="en-US" dirty="0">
                <a:latin typeface="游ゴシック" panose="020B0400000000000000" pitchFamily="50" charset="-128"/>
                <a:ea typeface="游ゴシック" panose="020B0400000000000000" pitchFamily="50" charset="-128"/>
              </a:rPr>
              <a:t>）</a:t>
            </a:r>
            <a:endParaRPr lang="en-US" altLang="ja-JP" dirty="0">
              <a:latin typeface="游ゴシック" panose="020B0400000000000000" pitchFamily="50" charset="-128"/>
              <a:ea typeface="游ゴシック" panose="020B0400000000000000" pitchFamily="50" charset="-128"/>
            </a:endParaRPr>
          </a:p>
          <a:p>
            <a:pPr algn="ctr"/>
            <a:r>
              <a:rPr lang="en-US" altLang="ja-JP" sz="1400" dirty="0">
                <a:latin typeface="游ゴシック" panose="020B0400000000000000" pitchFamily="50" charset="-128"/>
                <a:ea typeface="游ゴシック" panose="020B0400000000000000" pitchFamily="50" charset="-128"/>
              </a:rPr>
              <a:t>NIH Office of the Director (OD)</a:t>
            </a:r>
            <a:endParaRPr kumimoji="1" lang="en-US" altLang="ja-JP" sz="1400" dirty="0">
              <a:latin typeface="游ゴシック" panose="020B0400000000000000" pitchFamily="50" charset="-128"/>
              <a:ea typeface="游ゴシック" panose="020B0400000000000000" pitchFamily="50" charset="-128"/>
            </a:endParaRPr>
          </a:p>
        </p:txBody>
      </p:sp>
      <p:sp>
        <p:nvSpPr>
          <p:cNvPr id="3" name="正方形/長方形 2"/>
          <p:cNvSpPr/>
          <p:nvPr/>
        </p:nvSpPr>
        <p:spPr>
          <a:xfrm>
            <a:off x="384859" y="1207430"/>
            <a:ext cx="2827249" cy="369332"/>
          </a:xfrm>
          <a:prstGeom prst="rect">
            <a:avLst/>
          </a:prstGeom>
        </p:spPr>
        <p:txBody>
          <a:bodyPr wrap="none">
            <a:spAutoFit/>
          </a:bodyPr>
          <a:lstStyle/>
          <a:p>
            <a:r>
              <a:rPr lang="en-US" altLang="ja-JP" dirty="0"/>
              <a:t>National Institutes of Health</a:t>
            </a:r>
            <a:endParaRPr lang="ja-JP" altLang="en-US" dirty="0"/>
          </a:p>
        </p:txBody>
      </p:sp>
      <p:sp>
        <p:nvSpPr>
          <p:cNvPr id="4" name="正方形/長方形 3"/>
          <p:cNvSpPr/>
          <p:nvPr/>
        </p:nvSpPr>
        <p:spPr>
          <a:xfrm>
            <a:off x="3428887" y="462016"/>
            <a:ext cx="5407249" cy="553998"/>
          </a:xfrm>
          <a:prstGeom prst="rect">
            <a:avLst/>
          </a:prstGeom>
        </p:spPr>
        <p:txBody>
          <a:bodyPr wrap="none">
            <a:spAutoFit/>
          </a:bodyPr>
          <a:lstStyle/>
          <a:p>
            <a:pPr algn="ctr"/>
            <a:r>
              <a:rPr lang="ja-JP" altLang="en-US" sz="1600" b="1" dirty="0">
                <a:solidFill>
                  <a:srgbClr val="545454"/>
                </a:solidFill>
                <a:latin typeface="游ゴシック" panose="020B0400000000000000" pitchFamily="50" charset="-128"/>
                <a:ea typeface="游ゴシック" panose="020B0400000000000000" pitchFamily="50" charset="-128"/>
              </a:rPr>
              <a:t>米連邦保健福祉省</a:t>
            </a:r>
            <a:endParaRPr lang="en-US" altLang="ja-JP" sz="1600" b="1" dirty="0">
              <a:solidFill>
                <a:srgbClr val="545454"/>
              </a:solidFill>
              <a:latin typeface="游ゴシック" panose="020B0400000000000000" pitchFamily="50" charset="-128"/>
              <a:ea typeface="游ゴシック" panose="020B0400000000000000" pitchFamily="50" charset="-128"/>
            </a:endParaRPr>
          </a:p>
          <a:p>
            <a:pPr algn="ctr"/>
            <a:r>
              <a:rPr lang="en-US" altLang="ja-JP" sz="1400" dirty="0">
                <a:solidFill>
                  <a:srgbClr val="545454"/>
                </a:solidFill>
                <a:latin typeface="游ゴシック" panose="020B0400000000000000" pitchFamily="50" charset="-128"/>
                <a:ea typeface="游ゴシック" panose="020B0400000000000000" pitchFamily="50" charset="-128"/>
              </a:rPr>
              <a:t>United States Department of Health and Human Services, HHS</a:t>
            </a:r>
            <a:endParaRPr lang="ja-JP" altLang="en-US" sz="1400" dirty="0">
              <a:latin typeface="游ゴシック" panose="020B0400000000000000" pitchFamily="50" charset="-128"/>
              <a:ea typeface="游ゴシック" panose="020B0400000000000000" pitchFamily="50" charset="-128"/>
            </a:endParaRPr>
          </a:p>
        </p:txBody>
      </p:sp>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8608" y="1059189"/>
            <a:ext cx="962025" cy="628650"/>
          </a:xfrm>
          <a:prstGeom prst="rect">
            <a:avLst/>
          </a:prstGeom>
        </p:spPr>
      </p:pic>
      <p:sp>
        <p:nvSpPr>
          <p:cNvPr id="12" name="角丸四角形 11"/>
          <p:cNvSpPr/>
          <p:nvPr/>
        </p:nvSpPr>
        <p:spPr>
          <a:xfrm>
            <a:off x="50800" y="1835062"/>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国立がん研究所</a:t>
            </a:r>
            <a:endParaRPr kumimoji="1" lang="en-US" altLang="ja-JP" b="1" dirty="0">
              <a:latin typeface="Meiryo UI" panose="020B0604030504040204" pitchFamily="50" charset="-128"/>
              <a:ea typeface="Meiryo UI" panose="020B0604030504040204" pitchFamily="50" charset="-128"/>
            </a:endParaRPr>
          </a:p>
          <a:p>
            <a:pPr algn="ctr"/>
            <a:endParaRPr kumimoji="1" lang="en-US" altLang="ja-JP" b="1" dirty="0">
              <a:latin typeface="Meiryo UI" panose="020B0604030504040204" pitchFamily="50" charset="-128"/>
              <a:ea typeface="Meiryo UI" panose="020B0604030504040204" pitchFamily="50" charset="-128"/>
            </a:endParaRPr>
          </a:p>
        </p:txBody>
      </p:sp>
      <p:sp>
        <p:nvSpPr>
          <p:cNvPr id="28" name="角丸四角形 27"/>
          <p:cNvSpPr/>
          <p:nvPr/>
        </p:nvSpPr>
        <p:spPr>
          <a:xfrm>
            <a:off x="3064879" y="1835062"/>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国立眼研究所</a:t>
            </a:r>
            <a:endParaRPr kumimoji="1" lang="en-US" altLang="ja-JP" b="1" dirty="0">
              <a:latin typeface="Meiryo UI" panose="020B0604030504040204" pitchFamily="50" charset="-128"/>
              <a:ea typeface="Meiryo UI" panose="020B0604030504040204" pitchFamily="50" charset="-128"/>
            </a:endParaRPr>
          </a:p>
          <a:p>
            <a:pPr algn="ctr"/>
            <a:endParaRPr kumimoji="1" lang="en-US" altLang="ja-JP" b="1" dirty="0">
              <a:latin typeface="Meiryo UI" panose="020B0604030504040204" pitchFamily="50" charset="-128"/>
              <a:ea typeface="Meiryo UI" panose="020B0604030504040204" pitchFamily="50" charset="-128"/>
            </a:endParaRPr>
          </a:p>
        </p:txBody>
      </p:sp>
      <p:sp>
        <p:nvSpPr>
          <p:cNvPr id="29" name="角丸四角形 28"/>
          <p:cNvSpPr/>
          <p:nvPr/>
        </p:nvSpPr>
        <p:spPr>
          <a:xfrm>
            <a:off x="6215347" y="1823950"/>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国立心肺血研究所</a:t>
            </a:r>
            <a:endParaRPr kumimoji="1" lang="en-US" altLang="ja-JP" b="1" dirty="0">
              <a:latin typeface="Meiryo UI" panose="020B0604030504040204" pitchFamily="50" charset="-128"/>
              <a:ea typeface="Meiryo UI" panose="020B0604030504040204" pitchFamily="50" charset="-128"/>
            </a:endParaRPr>
          </a:p>
          <a:p>
            <a:pPr algn="ctr"/>
            <a:endParaRPr kumimoji="1" lang="en-US" altLang="ja-JP" b="1" dirty="0">
              <a:latin typeface="Meiryo UI" panose="020B0604030504040204" pitchFamily="50" charset="-128"/>
              <a:ea typeface="Meiryo UI" panose="020B0604030504040204" pitchFamily="50" charset="-128"/>
            </a:endParaRPr>
          </a:p>
        </p:txBody>
      </p:sp>
      <p:sp>
        <p:nvSpPr>
          <p:cNvPr id="30" name="角丸四角形 29"/>
          <p:cNvSpPr/>
          <p:nvPr/>
        </p:nvSpPr>
        <p:spPr>
          <a:xfrm>
            <a:off x="9229426" y="1823950"/>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国立ヒトゲノム研究所</a:t>
            </a:r>
            <a:endParaRPr kumimoji="1" lang="en-US" altLang="ja-JP" b="1" dirty="0">
              <a:latin typeface="Meiryo UI" panose="020B0604030504040204" pitchFamily="50" charset="-128"/>
              <a:ea typeface="Meiryo UI" panose="020B0604030504040204" pitchFamily="50" charset="-128"/>
            </a:endParaRPr>
          </a:p>
          <a:p>
            <a:pPr algn="ctr"/>
            <a:endParaRPr kumimoji="1" lang="en-US" altLang="ja-JP" b="1" dirty="0">
              <a:latin typeface="Meiryo UI" panose="020B0604030504040204" pitchFamily="50" charset="-128"/>
              <a:ea typeface="Meiryo UI" panose="020B0604030504040204" pitchFamily="50" charset="-128"/>
            </a:endParaRPr>
          </a:p>
        </p:txBody>
      </p:sp>
      <p:sp>
        <p:nvSpPr>
          <p:cNvPr id="31" name="角丸四角形 30"/>
          <p:cNvSpPr/>
          <p:nvPr/>
        </p:nvSpPr>
        <p:spPr>
          <a:xfrm>
            <a:off x="75495" y="2573732"/>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国立老化研究所</a:t>
            </a:r>
            <a:endParaRPr kumimoji="1" lang="en-US" altLang="ja-JP" b="1" dirty="0">
              <a:latin typeface="Meiryo UI" panose="020B0604030504040204" pitchFamily="50" charset="-128"/>
              <a:ea typeface="Meiryo UI" panose="020B0604030504040204" pitchFamily="50" charset="-128"/>
            </a:endParaRPr>
          </a:p>
          <a:p>
            <a:pPr algn="ctr"/>
            <a:endParaRPr kumimoji="1" lang="en-US" altLang="ja-JP" b="1" dirty="0">
              <a:latin typeface="Meiryo UI" panose="020B0604030504040204" pitchFamily="50" charset="-128"/>
              <a:ea typeface="Meiryo UI" panose="020B0604030504040204" pitchFamily="50" charset="-128"/>
            </a:endParaRPr>
          </a:p>
        </p:txBody>
      </p:sp>
      <p:sp>
        <p:nvSpPr>
          <p:cNvPr id="32" name="角丸四角形 31"/>
          <p:cNvSpPr/>
          <p:nvPr/>
        </p:nvSpPr>
        <p:spPr>
          <a:xfrm>
            <a:off x="3089574" y="2573732"/>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latin typeface="Meiryo UI" panose="020B0604030504040204" pitchFamily="50" charset="-128"/>
                <a:ea typeface="Meiryo UI" panose="020B0604030504040204" pitchFamily="50" charset="-128"/>
              </a:rPr>
              <a:t>国立アルコール乱用・</a:t>
            </a:r>
            <a:r>
              <a:rPr lang="ja-JP" altLang="en-US" sz="1400" b="1" dirty="0">
                <a:latin typeface="Meiryo UI" panose="020B0604030504040204" pitchFamily="50" charset="-128"/>
                <a:ea typeface="Meiryo UI" panose="020B0604030504040204" pitchFamily="50" charset="-128"/>
              </a:rPr>
              <a:t>依存症研究所</a:t>
            </a:r>
            <a:endParaRPr lang="en-US" altLang="ja-JP" sz="1400" b="1" dirty="0">
              <a:latin typeface="Meiryo UI" panose="020B0604030504040204" pitchFamily="50" charset="-128"/>
              <a:ea typeface="Meiryo UI" panose="020B0604030504040204" pitchFamily="50" charset="-128"/>
            </a:endParaRPr>
          </a:p>
          <a:p>
            <a:pPr algn="ctr"/>
            <a:endParaRPr kumimoji="1" lang="en-US" altLang="ja-JP" sz="1400" b="1" dirty="0">
              <a:latin typeface="Meiryo UI" panose="020B0604030504040204" pitchFamily="50" charset="-128"/>
              <a:ea typeface="Meiryo UI" panose="020B0604030504040204" pitchFamily="50" charset="-128"/>
            </a:endParaRPr>
          </a:p>
        </p:txBody>
      </p:sp>
      <p:sp>
        <p:nvSpPr>
          <p:cNvPr id="33" name="角丸四角形 32"/>
          <p:cNvSpPr/>
          <p:nvPr/>
        </p:nvSpPr>
        <p:spPr>
          <a:xfrm>
            <a:off x="6240042" y="2562620"/>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Meiryo UI" panose="020B0604030504040204" pitchFamily="50" charset="-128"/>
                <a:ea typeface="Meiryo UI" panose="020B0604030504040204" pitchFamily="50" charset="-128"/>
              </a:rPr>
              <a:t>国立関節炎骨格皮膚研究所</a:t>
            </a:r>
            <a:endParaRPr kumimoji="1" lang="en-US" altLang="ja-JP" sz="1600" b="1" dirty="0">
              <a:latin typeface="Meiryo UI" panose="020B0604030504040204" pitchFamily="50" charset="-128"/>
              <a:ea typeface="Meiryo UI" panose="020B0604030504040204" pitchFamily="50" charset="-128"/>
            </a:endParaRPr>
          </a:p>
          <a:p>
            <a:pPr algn="ctr"/>
            <a:endParaRPr kumimoji="1" lang="en-US" altLang="ja-JP" sz="1600" b="1" dirty="0">
              <a:latin typeface="Meiryo UI" panose="020B0604030504040204" pitchFamily="50" charset="-128"/>
              <a:ea typeface="Meiryo UI" panose="020B0604030504040204" pitchFamily="50" charset="-128"/>
            </a:endParaRPr>
          </a:p>
        </p:txBody>
      </p:sp>
      <p:sp>
        <p:nvSpPr>
          <p:cNvPr id="34" name="角丸四角形 33"/>
          <p:cNvSpPr/>
          <p:nvPr/>
        </p:nvSpPr>
        <p:spPr>
          <a:xfrm>
            <a:off x="9254121" y="2562620"/>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Meiryo UI" panose="020B0604030504040204" pitchFamily="50" charset="-128"/>
                <a:ea typeface="Meiryo UI" panose="020B0604030504040204" pitchFamily="50" charset="-128"/>
              </a:rPr>
              <a:t>国立アレルギー感染症研究所</a:t>
            </a:r>
            <a:endParaRPr kumimoji="1" lang="en-US" altLang="ja-JP" sz="1600" b="1" dirty="0">
              <a:latin typeface="Meiryo UI" panose="020B0604030504040204" pitchFamily="50" charset="-128"/>
              <a:ea typeface="Meiryo UI" panose="020B0604030504040204" pitchFamily="50" charset="-128"/>
            </a:endParaRPr>
          </a:p>
          <a:p>
            <a:pPr algn="ctr"/>
            <a:endParaRPr kumimoji="1" lang="en-US" altLang="ja-JP" sz="1600" b="1" dirty="0">
              <a:latin typeface="Meiryo UI" panose="020B0604030504040204" pitchFamily="50" charset="-128"/>
              <a:ea typeface="Meiryo UI" panose="020B0604030504040204" pitchFamily="50" charset="-128"/>
            </a:endParaRPr>
          </a:p>
        </p:txBody>
      </p:sp>
      <p:sp>
        <p:nvSpPr>
          <p:cNvPr id="35" name="角丸四角形 34"/>
          <p:cNvSpPr/>
          <p:nvPr/>
        </p:nvSpPr>
        <p:spPr>
          <a:xfrm>
            <a:off x="75495" y="3312402"/>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Meiryo UI" panose="020B0604030504040204" pitchFamily="50" charset="-128"/>
                <a:ea typeface="Meiryo UI" panose="020B0604030504040204" pitchFamily="50" charset="-128"/>
              </a:rPr>
              <a:t>国立小児保健発達研究所</a:t>
            </a:r>
            <a:endParaRPr kumimoji="1" lang="en-US" altLang="ja-JP" sz="1600" b="1" dirty="0">
              <a:latin typeface="Meiryo UI" panose="020B0604030504040204" pitchFamily="50" charset="-128"/>
              <a:ea typeface="Meiryo UI" panose="020B0604030504040204" pitchFamily="50" charset="-128"/>
            </a:endParaRPr>
          </a:p>
          <a:p>
            <a:pPr algn="ctr"/>
            <a:endParaRPr kumimoji="1" lang="en-US" altLang="ja-JP" sz="1600" b="1" dirty="0">
              <a:latin typeface="Meiryo UI" panose="020B0604030504040204" pitchFamily="50" charset="-128"/>
              <a:ea typeface="Meiryo UI" panose="020B0604030504040204" pitchFamily="50" charset="-128"/>
            </a:endParaRPr>
          </a:p>
        </p:txBody>
      </p:sp>
      <p:sp>
        <p:nvSpPr>
          <p:cNvPr id="36" name="角丸四角形 35"/>
          <p:cNvSpPr/>
          <p:nvPr/>
        </p:nvSpPr>
        <p:spPr>
          <a:xfrm>
            <a:off x="3089574" y="3312402"/>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Meiryo UI" panose="020B0604030504040204" pitchFamily="50" charset="-128"/>
                <a:ea typeface="Meiryo UI" panose="020B0604030504040204" pitchFamily="50" charset="-128"/>
              </a:rPr>
              <a:t>国立聴覚・伝達障害研究所</a:t>
            </a:r>
            <a:endParaRPr kumimoji="1" lang="en-US" altLang="ja-JP" sz="1600" b="1" dirty="0">
              <a:latin typeface="Meiryo UI" panose="020B0604030504040204" pitchFamily="50" charset="-128"/>
              <a:ea typeface="Meiryo UI" panose="020B0604030504040204" pitchFamily="50" charset="-128"/>
            </a:endParaRPr>
          </a:p>
          <a:p>
            <a:pPr algn="ctr"/>
            <a:endParaRPr kumimoji="1" lang="en-US" altLang="ja-JP" sz="1600" b="1" dirty="0">
              <a:latin typeface="Meiryo UI" panose="020B0604030504040204" pitchFamily="50" charset="-128"/>
              <a:ea typeface="Meiryo UI" panose="020B0604030504040204" pitchFamily="50" charset="-128"/>
            </a:endParaRPr>
          </a:p>
        </p:txBody>
      </p:sp>
      <p:sp>
        <p:nvSpPr>
          <p:cNvPr id="37" name="角丸四角形 36"/>
          <p:cNvSpPr/>
          <p:nvPr/>
        </p:nvSpPr>
        <p:spPr>
          <a:xfrm>
            <a:off x="6240042" y="3301290"/>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Meiryo UI" panose="020B0604030504040204" pitchFamily="50" charset="-128"/>
                <a:ea typeface="Meiryo UI" panose="020B0604030504040204" pitchFamily="50" charset="-128"/>
              </a:rPr>
              <a:t>国立歯科・頭蓋顔面研究所</a:t>
            </a:r>
            <a:endParaRPr kumimoji="1" lang="en-US" altLang="ja-JP" sz="1600" b="1" dirty="0">
              <a:latin typeface="Meiryo UI" panose="020B0604030504040204" pitchFamily="50" charset="-128"/>
              <a:ea typeface="Meiryo UI" panose="020B0604030504040204" pitchFamily="50" charset="-128"/>
            </a:endParaRPr>
          </a:p>
          <a:p>
            <a:pPr algn="ctr"/>
            <a:endParaRPr kumimoji="1" lang="en-US" altLang="ja-JP" sz="1600" b="1" dirty="0">
              <a:latin typeface="Meiryo UI" panose="020B0604030504040204" pitchFamily="50" charset="-128"/>
              <a:ea typeface="Meiryo UI" panose="020B0604030504040204" pitchFamily="50" charset="-128"/>
            </a:endParaRPr>
          </a:p>
        </p:txBody>
      </p:sp>
      <p:sp>
        <p:nvSpPr>
          <p:cNvPr id="38" name="角丸四角形 37"/>
          <p:cNvSpPr/>
          <p:nvPr/>
        </p:nvSpPr>
        <p:spPr>
          <a:xfrm>
            <a:off x="9254121" y="3301290"/>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latin typeface="Meiryo UI" panose="020B0604030504040204" pitchFamily="50" charset="-128"/>
                <a:ea typeface="Meiryo UI" panose="020B0604030504040204" pitchFamily="50" charset="-128"/>
              </a:rPr>
              <a:t>国立画像生物医学・</a:t>
            </a:r>
            <a:r>
              <a:rPr lang="ja-JP" altLang="en-US" sz="1300" b="1" dirty="0">
                <a:latin typeface="Meiryo UI" panose="020B0604030504040204" pitchFamily="50" charset="-128"/>
                <a:ea typeface="Meiryo UI" panose="020B0604030504040204" pitchFamily="50" charset="-128"/>
              </a:rPr>
              <a:t>生物工学</a:t>
            </a:r>
            <a:r>
              <a:rPr kumimoji="1" lang="ja-JP" altLang="en-US" sz="1300" b="1" dirty="0">
                <a:latin typeface="Meiryo UI" panose="020B0604030504040204" pitchFamily="50" charset="-128"/>
                <a:ea typeface="Meiryo UI" panose="020B0604030504040204" pitchFamily="50" charset="-128"/>
              </a:rPr>
              <a:t>研究所</a:t>
            </a:r>
            <a:endParaRPr kumimoji="1" lang="en-US" altLang="ja-JP" sz="1300" b="1" dirty="0">
              <a:latin typeface="Meiryo UI" panose="020B0604030504040204" pitchFamily="50" charset="-128"/>
              <a:ea typeface="Meiryo UI" panose="020B0604030504040204" pitchFamily="50" charset="-128"/>
            </a:endParaRPr>
          </a:p>
          <a:p>
            <a:pPr algn="ctr"/>
            <a:endParaRPr kumimoji="1" lang="en-US" altLang="ja-JP" sz="1300" b="1" dirty="0">
              <a:latin typeface="Meiryo UI" panose="020B0604030504040204" pitchFamily="50" charset="-128"/>
              <a:ea typeface="Meiryo UI" panose="020B0604030504040204" pitchFamily="50" charset="-128"/>
            </a:endParaRPr>
          </a:p>
        </p:txBody>
      </p:sp>
      <p:sp>
        <p:nvSpPr>
          <p:cNvPr id="39" name="角丸四角形 38"/>
          <p:cNvSpPr/>
          <p:nvPr/>
        </p:nvSpPr>
        <p:spPr>
          <a:xfrm>
            <a:off x="75495" y="4024240"/>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latin typeface="Meiryo UI" panose="020B0604030504040204" pitchFamily="50" charset="-128"/>
                <a:ea typeface="Meiryo UI" panose="020B0604030504040204" pitchFamily="50" charset="-128"/>
              </a:rPr>
              <a:t>国立糖尿病・消化器・腎疾患研究所</a:t>
            </a:r>
            <a:endParaRPr kumimoji="1" lang="en-US" altLang="ja-JP" sz="1300" b="1" dirty="0">
              <a:latin typeface="Meiryo UI" panose="020B0604030504040204" pitchFamily="50" charset="-128"/>
              <a:ea typeface="Meiryo UI" panose="020B0604030504040204" pitchFamily="50" charset="-128"/>
            </a:endParaRPr>
          </a:p>
          <a:p>
            <a:pPr algn="ctr"/>
            <a:endParaRPr kumimoji="1" lang="en-US" altLang="ja-JP" sz="1200" b="1" dirty="0">
              <a:latin typeface="Meiryo UI" panose="020B0604030504040204" pitchFamily="50" charset="-128"/>
              <a:ea typeface="Meiryo UI" panose="020B0604030504040204" pitchFamily="50" charset="-128"/>
            </a:endParaRPr>
          </a:p>
        </p:txBody>
      </p:sp>
      <p:sp>
        <p:nvSpPr>
          <p:cNvPr id="40" name="角丸四角形 39"/>
          <p:cNvSpPr/>
          <p:nvPr/>
        </p:nvSpPr>
        <p:spPr>
          <a:xfrm>
            <a:off x="3089574" y="4024240"/>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国立精神衛生研究所</a:t>
            </a:r>
            <a:endParaRPr kumimoji="1" lang="en-US" altLang="ja-JP" b="1" dirty="0">
              <a:latin typeface="Meiryo UI" panose="020B0604030504040204" pitchFamily="50" charset="-128"/>
              <a:ea typeface="Meiryo UI" panose="020B0604030504040204" pitchFamily="50" charset="-128"/>
            </a:endParaRPr>
          </a:p>
          <a:p>
            <a:pPr algn="ctr"/>
            <a:endParaRPr kumimoji="1" lang="en-US" altLang="ja-JP" b="1" dirty="0">
              <a:latin typeface="Meiryo UI" panose="020B0604030504040204" pitchFamily="50" charset="-128"/>
              <a:ea typeface="Meiryo UI" panose="020B0604030504040204" pitchFamily="50" charset="-128"/>
            </a:endParaRPr>
          </a:p>
        </p:txBody>
      </p:sp>
      <p:sp>
        <p:nvSpPr>
          <p:cNvPr id="41" name="角丸四角形 40"/>
          <p:cNvSpPr/>
          <p:nvPr/>
        </p:nvSpPr>
        <p:spPr>
          <a:xfrm>
            <a:off x="6240042" y="4013128"/>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Meiryo UI" panose="020B0604030504040204" pitchFamily="50" charset="-128"/>
                <a:ea typeface="Meiryo UI" panose="020B0604030504040204" pitchFamily="50" charset="-128"/>
              </a:rPr>
              <a:t>国立神経疾患・脳卒中</a:t>
            </a:r>
            <a:r>
              <a:rPr lang="ja-JP" altLang="en-US" sz="1600" b="1" dirty="0">
                <a:latin typeface="Meiryo UI" panose="020B0604030504040204" pitchFamily="50" charset="-128"/>
                <a:ea typeface="Meiryo UI" panose="020B0604030504040204" pitchFamily="50" charset="-128"/>
              </a:rPr>
              <a:t>研究所</a:t>
            </a:r>
            <a:endParaRPr lang="en-US" altLang="ja-JP" sz="1600" b="1" dirty="0">
              <a:latin typeface="Meiryo UI" panose="020B0604030504040204" pitchFamily="50" charset="-128"/>
              <a:ea typeface="Meiryo UI" panose="020B0604030504040204" pitchFamily="50" charset="-128"/>
            </a:endParaRPr>
          </a:p>
          <a:p>
            <a:pPr algn="ctr"/>
            <a:endParaRPr kumimoji="1" lang="en-US" altLang="ja-JP" sz="1600" b="1" dirty="0">
              <a:latin typeface="Meiryo UI" panose="020B0604030504040204" pitchFamily="50" charset="-128"/>
              <a:ea typeface="Meiryo UI" panose="020B0604030504040204" pitchFamily="50" charset="-128"/>
            </a:endParaRPr>
          </a:p>
        </p:txBody>
      </p:sp>
      <p:sp>
        <p:nvSpPr>
          <p:cNvPr id="42" name="角丸四角形 41"/>
          <p:cNvSpPr/>
          <p:nvPr/>
        </p:nvSpPr>
        <p:spPr>
          <a:xfrm>
            <a:off x="9254121" y="4013128"/>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国立薬物乱用研究所</a:t>
            </a:r>
            <a:endParaRPr kumimoji="1" lang="en-US" altLang="ja-JP" b="1" dirty="0">
              <a:latin typeface="Meiryo UI" panose="020B0604030504040204" pitchFamily="50" charset="-128"/>
              <a:ea typeface="Meiryo UI" panose="020B0604030504040204" pitchFamily="50" charset="-128"/>
            </a:endParaRPr>
          </a:p>
          <a:p>
            <a:pPr algn="ctr"/>
            <a:endParaRPr kumimoji="1" lang="en-US" altLang="ja-JP" b="1" dirty="0">
              <a:latin typeface="Meiryo UI" panose="020B0604030504040204" pitchFamily="50" charset="-128"/>
              <a:ea typeface="Meiryo UI" panose="020B0604030504040204" pitchFamily="50" charset="-128"/>
            </a:endParaRPr>
          </a:p>
        </p:txBody>
      </p:sp>
      <p:sp>
        <p:nvSpPr>
          <p:cNvPr id="43" name="角丸四角形 42"/>
          <p:cNvSpPr/>
          <p:nvPr/>
        </p:nvSpPr>
        <p:spPr>
          <a:xfrm>
            <a:off x="75495" y="4778956"/>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国立看護研究所</a:t>
            </a:r>
            <a:endParaRPr kumimoji="1" lang="en-US" altLang="ja-JP" b="1" dirty="0">
              <a:latin typeface="Meiryo UI" panose="020B0604030504040204" pitchFamily="50" charset="-128"/>
              <a:ea typeface="Meiryo UI" panose="020B0604030504040204" pitchFamily="50" charset="-128"/>
            </a:endParaRPr>
          </a:p>
          <a:p>
            <a:pPr algn="ctr"/>
            <a:endParaRPr kumimoji="1" lang="en-US" altLang="ja-JP" b="1" dirty="0">
              <a:latin typeface="Meiryo UI" panose="020B0604030504040204" pitchFamily="50" charset="-128"/>
              <a:ea typeface="Meiryo UI" panose="020B0604030504040204" pitchFamily="50" charset="-128"/>
            </a:endParaRPr>
          </a:p>
        </p:txBody>
      </p:sp>
      <p:sp>
        <p:nvSpPr>
          <p:cNvPr id="44" name="角丸四角形 43"/>
          <p:cNvSpPr/>
          <p:nvPr/>
        </p:nvSpPr>
        <p:spPr>
          <a:xfrm>
            <a:off x="3089574" y="4778956"/>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国立医学図書館</a:t>
            </a:r>
            <a:endParaRPr kumimoji="1" lang="en-US" altLang="ja-JP" b="1" dirty="0">
              <a:latin typeface="Meiryo UI" panose="020B0604030504040204" pitchFamily="50" charset="-128"/>
              <a:ea typeface="Meiryo UI" panose="020B0604030504040204" pitchFamily="50" charset="-128"/>
            </a:endParaRPr>
          </a:p>
          <a:p>
            <a:pPr algn="ctr"/>
            <a:endParaRPr kumimoji="1" lang="en-US" altLang="ja-JP" b="1" dirty="0">
              <a:latin typeface="Meiryo UI" panose="020B0604030504040204" pitchFamily="50" charset="-128"/>
              <a:ea typeface="Meiryo UI" panose="020B0604030504040204" pitchFamily="50" charset="-128"/>
            </a:endParaRPr>
          </a:p>
        </p:txBody>
      </p:sp>
      <p:sp>
        <p:nvSpPr>
          <p:cNvPr id="45" name="角丸四角形 44"/>
          <p:cNvSpPr/>
          <p:nvPr/>
        </p:nvSpPr>
        <p:spPr>
          <a:xfrm>
            <a:off x="6240042" y="4767844"/>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国立環境衛生科学研究所</a:t>
            </a:r>
            <a:endParaRPr kumimoji="1" lang="en-US" altLang="ja-JP" b="1" dirty="0">
              <a:latin typeface="Meiryo UI" panose="020B0604030504040204" pitchFamily="50" charset="-128"/>
              <a:ea typeface="Meiryo UI" panose="020B0604030504040204" pitchFamily="50" charset="-128"/>
            </a:endParaRPr>
          </a:p>
          <a:p>
            <a:pPr algn="ctr"/>
            <a:endParaRPr kumimoji="1" lang="en-US" altLang="ja-JP" b="1" dirty="0">
              <a:latin typeface="Meiryo UI" panose="020B0604030504040204" pitchFamily="50" charset="-128"/>
              <a:ea typeface="Meiryo UI" panose="020B0604030504040204" pitchFamily="50" charset="-128"/>
            </a:endParaRPr>
          </a:p>
        </p:txBody>
      </p:sp>
      <p:sp>
        <p:nvSpPr>
          <p:cNvPr id="46" name="角丸四角形 45"/>
          <p:cNvSpPr/>
          <p:nvPr/>
        </p:nvSpPr>
        <p:spPr>
          <a:xfrm>
            <a:off x="9254121" y="4767844"/>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国立一般医科学研究所</a:t>
            </a:r>
            <a:endParaRPr kumimoji="1" lang="en-US" altLang="ja-JP" b="1" dirty="0">
              <a:latin typeface="Meiryo UI" panose="020B0604030504040204" pitchFamily="50" charset="-128"/>
              <a:ea typeface="Meiryo UI" panose="020B0604030504040204" pitchFamily="50" charset="-128"/>
            </a:endParaRPr>
          </a:p>
          <a:p>
            <a:pPr algn="ctr"/>
            <a:endParaRPr kumimoji="1" lang="en-US" altLang="ja-JP" b="1" dirty="0">
              <a:latin typeface="Meiryo UI" panose="020B0604030504040204" pitchFamily="50" charset="-128"/>
              <a:ea typeface="Meiryo UI" panose="020B0604030504040204" pitchFamily="50" charset="-128"/>
            </a:endParaRPr>
          </a:p>
        </p:txBody>
      </p:sp>
      <p:sp>
        <p:nvSpPr>
          <p:cNvPr id="47" name="角丸四角形 46"/>
          <p:cNvSpPr/>
          <p:nvPr/>
        </p:nvSpPr>
        <p:spPr>
          <a:xfrm>
            <a:off x="50800" y="5523250"/>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科学審査センター</a:t>
            </a:r>
            <a:endParaRPr kumimoji="1" lang="en-US" altLang="ja-JP" b="1" dirty="0">
              <a:latin typeface="Meiryo UI" panose="020B0604030504040204" pitchFamily="50" charset="-128"/>
              <a:ea typeface="Meiryo UI" panose="020B0604030504040204" pitchFamily="50" charset="-128"/>
            </a:endParaRPr>
          </a:p>
          <a:p>
            <a:pPr algn="ctr"/>
            <a:endParaRPr kumimoji="1" lang="en-US" altLang="ja-JP" b="1" dirty="0">
              <a:latin typeface="Meiryo UI" panose="020B0604030504040204" pitchFamily="50" charset="-128"/>
              <a:ea typeface="Meiryo UI" panose="020B0604030504040204" pitchFamily="50" charset="-128"/>
            </a:endParaRPr>
          </a:p>
        </p:txBody>
      </p:sp>
      <p:sp>
        <p:nvSpPr>
          <p:cNvPr id="48" name="角丸四角形 47"/>
          <p:cNvSpPr/>
          <p:nvPr/>
        </p:nvSpPr>
        <p:spPr>
          <a:xfrm>
            <a:off x="3064879" y="5523250"/>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国立補完代替医療センター</a:t>
            </a:r>
            <a:endParaRPr kumimoji="1" lang="en-US" altLang="ja-JP" b="1" dirty="0">
              <a:latin typeface="Meiryo UI" panose="020B0604030504040204" pitchFamily="50" charset="-128"/>
              <a:ea typeface="Meiryo UI" panose="020B0604030504040204" pitchFamily="50" charset="-128"/>
            </a:endParaRPr>
          </a:p>
          <a:p>
            <a:pPr algn="ctr"/>
            <a:endParaRPr kumimoji="1" lang="en-US" altLang="ja-JP" b="1" dirty="0">
              <a:latin typeface="Meiryo UI" panose="020B0604030504040204" pitchFamily="50" charset="-128"/>
              <a:ea typeface="Meiryo UI" panose="020B0604030504040204" pitchFamily="50" charset="-128"/>
            </a:endParaRPr>
          </a:p>
        </p:txBody>
      </p:sp>
      <p:sp>
        <p:nvSpPr>
          <p:cNvPr id="49" name="角丸四角形 48"/>
          <p:cNvSpPr/>
          <p:nvPr/>
        </p:nvSpPr>
        <p:spPr>
          <a:xfrm>
            <a:off x="6215347" y="5512138"/>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Meiryo UI" panose="020B0604030504040204" pitchFamily="50" charset="-128"/>
                <a:ea typeface="Meiryo UI" panose="020B0604030504040204" pitchFamily="50" charset="-128"/>
              </a:rPr>
              <a:t>国立フォガーティ国際センター</a:t>
            </a:r>
            <a:endParaRPr kumimoji="1" lang="en-US" altLang="ja-JP" sz="1600" b="1" dirty="0">
              <a:latin typeface="Meiryo UI" panose="020B0604030504040204" pitchFamily="50" charset="-128"/>
              <a:ea typeface="Meiryo UI" panose="020B0604030504040204" pitchFamily="50" charset="-128"/>
            </a:endParaRPr>
          </a:p>
          <a:p>
            <a:pPr algn="ctr"/>
            <a:endParaRPr kumimoji="1" lang="en-US" altLang="ja-JP" sz="1600" b="1" dirty="0">
              <a:latin typeface="Meiryo UI" panose="020B0604030504040204" pitchFamily="50" charset="-128"/>
              <a:ea typeface="Meiryo UI" panose="020B0604030504040204" pitchFamily="50" charset="-128"/>
            </a:endParaRPr>
          </a:p>
        </p:txBody>
      </p:sp>
      <p:sp>
        <p:nvSpPr>
          <p:cNvPr id="50" name="角丸四角形 49"/>
          <p:cNvSpPr/>
          <p:nvPr/>
        </p:nvSpPr>
        <p:spPr>
          <a:xfrm>
            <a:off x="9229426" y="5512138"/>
            <a:ext cx="2963279" cy="667602"/>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Meiryo UI" panose="020B0604030504040204" pitchFamily="50" charset="-128"/>
                <a:ea typeface="Meiryo UI" panose="020B0604030504040204" pitchFamily="50" charset="-128"/>
              </a:rPr>
              <a:t>情報技術センター</a:t>
            </a:r>
            <a:endParaRPr kumimoji="1" lang="en-US" altLang="ja-JP" b="1" dirty="0">
              <a:latin typeface="Meiryo UI" panose="020B0604030504040204" pitchFamily="50" charset="-128"/>
              <a:ea typeface="Meiryo UI" panose="020B0604030504040204" pitchFamily="50" charset="-128"/>
            </a:endParaRPr>
          </a:p>
          <a:p>
            <a:pPr algn="ctr"/>
            <a:endParaRPr kumimoji="1" lang="en-US" altLang="ja-JP" b="1" dirty="0">
              <a:latin typeface="Meiryo UI" panose="020B0604030504040204" pitchFamily="50" charset="-128"/>
              <a:ea typeface="Meiryo UI" panose="020B0604030504040204" pitchFamily="50" charset="-128"/>
            </a:endParaRPr>
          </a:p>
        </p:txBody>
      </p:sp>
      <p:sp>
        <p:nvSpPr>
          <p:cNvPr id="51" name="角丸四角形 50"/>
          <p:cNvSpPr/>
          <p:nvPr/>
        </p:nvSpPr>
        <p:spPr>
          <a:xfrm>
            <a:off x="37414" y="6306060"/>
            <a:ext cx="8484286" cy="478434"/>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latin typeface="Meiryo UI" panose="020B0604030504040204" pitchFamily="50" charset="-128"/>
                <a:ea typeface="Meiryo UI" panose="020B0604030504040204" pitchFamily="50" charset="-128"/>
              </a:rPr>
              <a:t>　国立先進トラスレーショナル科学センター</a:t>
            </a:r>
            <a:endParaRPr kumimoji="1" lang="en-US" altLang="ja-JP" b="1" dirty="0">
              <a:latin typeface="Meiryo UI" panose="020B0604030504040204" pitchFamily="50" charset="-128"/>
              <a:ea typeface="Meiryo UI" panose="020B0604030504040204" pitchFamily="50" charset="-128"/>
            </a:endParaRPr>
          </a:p>
        </p:txBody>
      </p:sp>
      <p:sp>
        <p:nvSpPr>
          <p:cNvPr id="52" name="角丸四角形 51"/>
          <p:cNvSpPr/>
          <p:nvPr/>
        </p:nvSpPr>
        <p:spPr>
          <a:xfrm>
            <a:off x="8658418" y="6306060"/>
            <a:ext cx="3478774" cy="478434"/>
          </a:xfrm>
          <a:prstGeom prst="roundRect">
            <a:avLst>
              <a:gd name="adj" fmla="val 28432"/>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a:latin typeface="Meiryo UI" panose="020B0604030504040204" pitchFamily="50" charset="-128"/>
                <a:ea typeface="Meiryo UI" panose="020B0604030504040204" pitchFamily="50" charset="-128"/>
              </a:rPr>
              <a:t>　臨床センター</a:t>
            </a:r>
            <a:endParaRPr kumimoji="1" lang="en-US" altLang="ja-JP" b="1" dirty="0">
              <a:latin typeface="Meiryo UI" panose="020B0604030504040204" pitchFamily="50" charset="-128"/>
              <a:ea typeface="Meiryo UI" panose="020B0604030504040204" pitchFamily="50" charset="-128"/>
            </a:endParaRPr>
          </a:p>
        </p:txBody>
      </p:sp>
      <p:sp>
        <p:nvSpPr>
          <p:cNvPr id="53" name="正方形/長方形 52"/>
          <p:cNvSpPr/>
          <p:nvPr/>
        </p:nvSpPr>
        <p:spPr>
          <a:xfrm>
            <a:off x="453457" y="2243950"/>
            <a:ext cx="2157963" cy="253916"/>
          </a:xfrm>
          <a:prstGeom prst="rect">
            <a:avLst/>
          </a:prstGeom>
        </p:spPr>
        <p:txBody>
          <a:bodyPr wrap="none">
            <a:spAutoFit/>
          </a:bodyPr>
          <a:lstStyle/>
          <a:p>
            <a:r>
              <a:rPr lang="en-US" altLang="ja-JP" sz="1050" dirty="0">
                <a:solidFill>
                  <a:schemeClr val="bg1"/>
                </a:solidFill>
                <a:latin typeface="游ゴシック" panose="020B0400000000000000" pitchFamily="50" charset="-128"/>
                <a:ea typeface="游ゴシック" panose="020B0400000000000000" pitchFamily="50" charset="-128"/>
              </a:rPr>
              <a:t>National Cancer Institute (NCI) </a:t>
            </a:r>
            <a:endParaRPr lang="ja-JP" altLang="en-US" sz="1050" dirty="0">
              <a:solidFill>
                <a:schemeClr val="bg1"/>
              </a:solidFill>
              <a:latin typeface="游ゴシック" panose="020B0400000000000000" pitchFamily="50" charset="-128"/>
              <a:ea typeface="游ゴシック" panose="020B0400000000000000" pitchFamily="50" charset="-128"/>
            </a:endParaRPr>
          </a:p>
        </p:txBody>
      </p:sp>
      <p:sp>
        <p:nvSpPr>
          <p:cNvPr id="54" name="正方形/長方形 53"/>
          <p:cNvSpPr/>
          <p:nvPr/>
        </p:nvSpPr>
        <p:spPr>
          <a:xfrm>
            <a:off x="3598181" y="2243950"/>
            <a:ext cx="1896673" cy="253916"/>
          </a:xfrm>
          <a:prstGeom prst="rect">
            <a:avLst/>
          </a:prstGeom>
        </p:spPr>
        <p:txBody>
          <a:bodyPr wrap="none">
            <a:spAutoFit/>
          </a:bodyPr>
          <a:lstStyle/>
          <a:p>
            <a:r>
              <a:rPr lang="en-US" altLang="ja-JP" sz="1050" dirty="0">
                <a:solidFill>
                  <a:schemeClr val="bg1"/>
                </a:solidFill>
                <a:latin typeface="游ゴシック" panose="020B0400000000000000" pitchFamily="50" charset="-128"/>
                <a:ea typeface="游ゴシック" panose="020B0400000000000000" pitchFamily="50" charset="-128"/>
              </a:rPr>
              <a:t>National Eye Institute (NEI)</a:t>
            </a:r>
            <a:endParaRPr lang="ja-JP" altLang="en-US" sz="1050" dirty="0">
              <a:solidFill>
                <a:schemeClr val="bg1"/>
              </a:solidFill>
              <a:latin typeface="游ゴシック" panose="020B0400000000000000" pitchFamily="50" charset="-128"/>
              <a:ea typeface="游ゴシック" panose="020B0400000000000000" pitchFamily="50" charset="-128"/>
            </a:endParaRPr>
          </a:p>
        </p:txBody>
      </p:sp>
      <p:sp>
        <p:nvSpPr>
          <p:cNvPr id="55" name="正方形/長方形 54"/>
          <p:cNvSpPr/>
          <p:nvPr/>
        </p:nvSpPr>
        <p:spPr>
          <a:xfrm>
            <a:off x="6323454" y="2222776"/>
            <a:ext cx="2847254" cy="230832"/>
          </a:xfrm>
          <a:prstGeom prst="rect">
            <a:avLst/>
          </a:prstGeom>
        </p:spPr>
        <p:txBody>
          <a:bodyPr wrap="none">
            <a:spAutoFit/>
          </a:bodyPr>
          <a:lstStyle/>
          <a:p>
            <a:r>
              <a:rPr lang="en-US" altLang="ja-JP" sz="900" dirty="0">
                <a:solidFill>
                  <a:schemeClr val="bg1"/>
                </a:solidFill>
                <a:latin typeface="游ゴシック" panose="020B0400000000000000" pitchFamily="50" charset="-128"/>
                <a:ea typeface="游ゴシック" panose="020B0400000000000000" pitchFamily="50" charset="-128"/>
              </a:rPr>
              <a:t>National Heart, Lung, and Blood Institute (NHLBI)</a:t>
            </a:r>
            <a:endParaRPr lang="ja-JP" altLang="en-US" sz="900" dirty="0">
              <a:solidFill>
                <a:schemeClr val="bg1"/>
              </a:solidFill>
              <a:latin typeface="游ゴシック" panose="020B0400000000000000" pitchFamily="50" charset="-128"/>
              <a:ea typeface="游ゴシック" panose="020B0400000000000000" pitchFamily="50" charset="-128"/>
            </a:endParaRPr>
          </a:p>
        </p:txBody>
      </p:sp>
      <p:sp>
        <p:nvSpPr>
          <p:cNvPr id="59" name="正方形/長方形 58"/>
          <p:cNvSpPr/>
          <p:nvPr/>
        </p:nvSpPr>
        <p:spPr>
          <a:xfrm>
            <a:off x="9214541" y="2228362"/>
            <a:ext cx="3023585" cy="230832"/>
          </a:xfrm>
          <a:prstGeom prst="rect">
            <a:avLst/>
          </a:prstGeom>
        </p:spPr>
        <p:txBody>
          <a:bodyPr wrap="none">
            <a:spAutoFit/>
          </a:bodyPr>
          <a:lstStyle/>
          <a:p>
            <a:r>
              <a:rPr lang="en-US" altLang="ja-JP" sz="900" dirty="0">
                <a:solidFill>
                  <a:schemeClr val="bg1"/>
                </a:solidFill>
                <a:latin typeface="游ゴシック" panose="020B0400000000000000" pitchFamily="50" charset="-128"/>
                <a:ea typeface="游ゴシック" panose="020B0400000000000000" pitchFamily="50" charset="-128"/>
              </a:rPr>
              <a:t>National Human Genome Research Institute (NHGRI)</a:t>
            </a:r>
            <a:endParaRPr lang="ja-JP" altLang="en-US" sz="900" dirty="0">
              <a:solidFill>
                <a:schemeClr val="bg1"/>
              </a:solidFill>
              <a:latin typeface="游ゴシック" panose="020B0400000000000000" pitchFamily="50" charset="-128"/>
              <a:ea typeface="游ゴシック" panose="020B0400000000000000" pitchFamily="50" charset="-128"/>
            </a:endParaRPr>
          </a:p>
        </p:txBody>
      </p:sp>
      <p:sp>
        <p:nvSpPr>
          <p:cNvPr id="60" name="正方形/長方形 59"/>
          <p:cNvSpPr/>
          <p:nvPr/>
        </p:nvSpPr>
        <p:spPr>
          <a:xfrm>
            <a:off x="454697" y="2981384"/>
            <a:ext cx="2218877" cy="253916"/>
          </a:xfrm>
          <a:prstGeom prst="rect">
            <a:avLst/>
          </a:prstGeom>
        </p:spPr>
        <p:txBody>
          <a:bodyPr wrap="none">
            <a:spAutoFit/>
          </a:bodyPr>
          <a:lstStyle/>
          <a:p>
            <a:r>
              <a:rPr lang="en-US" altLang="ja-JP" sz="1050" dirty="0">
                <a:solidFill>
                  <a:schemeClr val="bg1"/>
                </a:solidFill>
                <a:latin typeface="游ゴシック" panose="020B0400000000000000" pitchFamily="50" charset="-128"/>
                <a:ea typeface="游ゴシック" panose="020B0400000000000000" pitchFamily="50" charset="-128"/>
              </a:rPr>
              <a:t>National Institute on Aging (NIA)</a:t>
            </a:r>
            <a:endParaRPr lang="ja-JP" altLang="en-US" sz="1050" dirty="0">
              <a:solidFill>
                <a:schemeClr val="bg1"/>
              </a:solidFill>
              <a:latin typeface="游ゴシック" panose="020B0400000000000000" pitchFamily="50" charset="-128"/>
              <a:ea typeface="游ゴシック" panose="020B0400000000000000" pitchFamily="50" charset="-128"/>
            </a:endParaRPr>
          </a:p>
        </p:txBody>
      </p:sp>
      <p:sp>
        <p:nvSpPr>
          <p:cNvPr id="61" name="正方形/長方形 60"/>
          <p:cNvSpPr/>
          <p:nvPr/>
        </p:nvSpPr>
        <p:spPr>
          <a:xfrm>
            <a:off x="3225963" y="2903978"/>
            <a:ext cx="2331087" cy="369332"/>
          </a:xfrm>
          <a:prstGeom prst="rect">
            <a:avLst/>
          </a:prstGeom>
        </p:spPr>
        <p:txBody>
          <a:bodyPr wrap="none">
            <a:spAutoFit/>
          </a:bodyPr>
          <a:lstStyle/>
          <a:p>
            <a:pPr algn="ctr"/>
            <a:r>
              <a:rPr lang="en-US" altLang="ja-JP" sz="900" dirty="0">
                <a:solidFill>
                  <a:schemeClr val="bg1"/>
                </a:solidFill>
                <a:latin typeface="游ゴシック" panose="020B0400000000000000" pitchFamily="50" charset="-128"/>
                <a:ea typeface="游ゴシック" panose="020B0400000000000000" pitchFamily="50" charset="-128"/>
              </a:rPr>
              <a:t>National Institute on Alcohol Abuse and </a:t>
            </a:r>
          </a:p>
          <a:p>
            <a:pPr algn="ctr"/>
            <a:r>
              <a:rPr lang="en-US" altLang="ja-JP" sz="900" dirty="0">
                <a:solidFill>
                  <a:schemeClr val="bg1"/>
                </a:solidFill>
                <a:latin typeface="游ゴシック" panose="020B0400000000000000" pitchFamily="50" charset="-128"/>
                <a:ea typeface="游ゴシック" panose="020B0400000000000000" pitchFamily="50" charset="-128"/>
              </a:rPr>
              <a:t>Alcoholism (NIAAA)</a:t>
            </a:r>
            <a:endParaRPr lang="ja-JP" altLang="en-US" sz="900" dirty="0">
              <a:solidFill>
                <a:schemeClr val="bg1"/>
              </a:solidFill>
              <a:latin typeface="游ゴシック" panose="020B0400000000000000" pitchFamily="50" charset="-128"/>
              <a:ea typeface="游ゴシック" panose="020B0400000000000000" pitchFamily="50" charset="-128"/>
            </a:endParaRPr>
          </a:p>
        </p:txBody>
      </p:sp>
      <p:sp>
        <p:nvSpPr>
          <p:cNvPr id="62" name="正方形/長方形 61"/>
          <p:cNvSpPr/>
          <p:nvPr/>
        </p:nvSpPr>
        <p:spPr>
          <a:xfrm>
            <a:off x="6144317" y="2886368"/>
            <a:ext cx="3105338" cy="369332"/>
          </a:xfrm>
          <a:prstGeom prst="rect">
            <a:avLst/>
          </a:prstGeom>
        </p:spPr>
        <p:txBody>
          <a:bodyPr wrap="none">
            <a:spAutoFit/>
          </a:bodyPr>
          <a:lstStyle/>
          <a:p>
            <a:pPr algn="ctr"/>
            <a:r>
              <a:rPr lang="en-US" altLang="ja-JP" sz="900" dirty="0">
                <a:solidFill>
                  <a:schemeClr val="bg1"/>
                </a:solidFill>
                <a:latin typeface="游ゴシック" panose="020B0400000000000000" pitchFamily="50" charset="-128"/>
                <a:ea typeface="游ゴシック" panose="020B0400000000000000" pitchFamily="50" charset="-128"/>
              </a:rPr>
              <a:t>National Institute of Arthritis and Musculoskeletal and </a:t>
            </a:r>
          </a:p>
          <a:p>
            <a:pPr algn="ctr"/>
            <a:r>
              <a:rPr lang="en-US" altLang="ja-JP" sz="900" dirty="0">
                <a:solidFill>
                  <a:schemeClr val="bg1"/>
                </a:solidFill>
                <a:latin typeface="游ゴシック" panose="020B0400000000000000" pitchFamily="50" charset="-128"/>
                <a:ea typeface="游ゴシック" panose="020B0400000000000000" pitchFamily="50" charset="-128"/>
              </a:rPr>
              <a:t>Skin Diseases (NIAMS)</a:t>
            </a:r>
            <a:endParaRPr lang="ja-JP" altLang="en-US" sz="900" dirty="0">
              <a:solidFill>
                <a:schemeClr val="bg1"/>
              </a:solidFill>
              <a:latin typeface="游ゴシック" panose="020B0400000000000000" pitchFamily="50" charset="-128"/>
              <a:ea typeface="游ゴシック" panose="020B0400000000000000" pitchFamily="50" charset="-128"/>
            </a:endParaRPr>
          </a:p>
        </p:txBody>
      </p:sp>
      <p:sp>
        <p:nvSpPr>
          <p:cNvPr id="63" name="正方形/長方形 62"/>
          <p:cNvSpPr/>
          <p:nvPr/>
        </p:nvSpPr>
        <p:spPr>
          <a:xfrm>
            <a:off x="9687235" y="2855590"/>
            <a:ext cx="2097049" cy="400110"/>
          </a:xfrm>
          <a:prstGeom prst="rect">
            <a:avLst/>
          </a:prstGeom>
        </p:spPr>
        <p:txBody>
          <a:bodyPr wrap="none">
            <a:spAutoFit/>
          </a:bodyPr>
          <a:lstStyle/>
          <a:p>
            <a:r>
              <a:rPr lang="en-US" altLang="ja-JP" sz="1000" dirty="0">
                <a:solidFill>
                  <a:schemeClr val="bg1"/>
                </a:solidFill>
                <a:latin typeface="游ゴシック" panose="020B0400000000000000" pitchFamily="50" charset="-128"/>
                <a:ea typeface="游ゴシック" panose="020B0400000000000000" pitchFamily="50" charset="-128"/>
              </a:rPr>
              <a:t>National Institute of Allergy and </a:t>
            </a:r>
          </a:p>
          <a:p>
            <a:r>
              <a:rPr lang="en-US" altLang="ja-JP" sz="1000" dirty="0">
                <a:solidFill>
                  <a:schemeClr val="bg1"/>
                </a:solidFill>
                <a:latin typeface="游ゴシック" panose="020B0400000000000000" pitchFamily="50" charset="-128"/>
                <a:ea typeface="游ゴシック" panose="020B0400000000000000" pitchFamily="50" charset="-128"/>
              </a:rPr>
              <a:t>Infectious Diseases (NIAID)</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65" name="正方形/長方形 64"/>
          <p:cNvSpPr/>
          <p:nvPr/>
        </p:nvSpPr>
        <p:spPr>
          <a:xfrm>
            <a:off x="9063" y="3635091"/>
            <a:ext cx="3110146" cy="338554"/>
          </a:xfrm>
          <a:prstGeom prst="rect">
            <a:avLst/>
          </a:prstGeom>
        </p:spPr>
        <p:txBody>
          <a:bodyPr wrap="none">
            <a:spAutoFit/>
          </a:bodyPr>
          <a:lstStyle/>
          <a:p>
            <a:pPr algn="ctr"/>
            <a:r>
              <a:rPr lang="en-US" altLang="ja-JP" sz="800" dirty="0">
                <a:solidFill>
                  <a:schemeClr val="bg1"/>
                </a:solidFill>
                <a:latin typeface="游ゴシック" panose="020B0400000000000000" pitchFamily="50" charset="-128"/>
                <a:ea typeface="游ゴシック" panose="020B0400000000000000" pitchFamily="50" charset="-128"/>
              </a:rPr>
              <a:t>Eunice Kennedy Shriver National Institute of Child Health and</a:t>
            </a:r>
          </a:p>
          <a:p>
            <a:pPr algn="ctr"/>
            <a:r>
              <a:rPr lang="en-US" altLang="ja-JP" sz="800" dirty="0">
                <a:solidFill>
                  <a:schemeClr val="bg1"/>
                </a:solidFill>
                <a:latin typeface="游ゴシック" panose="020B0400000000000000" pitchFamily="50" charset="-128"/>
                <a:ea typeface="游ゴシック" panose="020B0400000000000000" pitchFamily="50" charset="-128"/>
              </a:rPr>
              <a:t>Human Development (NICHD)</a:t>
            </a:r>
            <a:endParaRPr lang="ja-JP" altLang="en-US" sz="800" dirty="0">
              <a:solidFill>
                <a:schemeClr val="bg1"/>
              </a:solidFill>
              <a:latin typeface="游ゴシック" panose="020B0400000000000000" pitchFamily="50" charset="-128"/>
              <a:ea typeface="游ゴシック" panose="020B0400000000000000" pitchFamily="50" charset="-128"/>
            </a:endParaRPr>
          </a:p>
        </p:txBody>
      </p:sp>
      <p:sp>
        <p:nvSpPr>
          <p:cNvPr id="66" name="正方形/長方形 65"/>
          <p:cNvSpPr/>
          <p:nvPr/>
        </p:nvSpPr>
        <p:spPr>
          <a:xfrm>
            <a:off x="3559195" y="3635697"/>
            <a:ext cx="2149948" cy="338554"/>
          </a:xfrm>
          <a:prstGeom prst="rect">
            <a:avLst/>
          </a:prstGeom>
        </p:spPr>
        <p:txBody>
          <a:bodyPr wrap="none">
            <a:spAutoFit/>
          </a:bodyPr>
          <a:lstStyle/>
          <a:p>
            <a:pPr algn="ctr"/>
            <a:r>
              <a:rPr lang="en-US" altLang="ja-JP" sz="800" dirty="0">
                <a:solidFill>
                  <a:schemeClr val="bg1"/>
                </a:solidFill>
                <a:latin typeface="游ゴシック" panose="020B0400000000000000" pitchFamily="50" charset="-128"/>
                <a:ea typeface="游ゴシック" panose="020B0400000000000000" pitchFamily="50" charset="-128"/>
              </a:rPr>
              <a:t>National Institute on Deafness and </a:t>
            </a:r>
          </a:p>
          <a:p>
            <a:pPr algn="ctr"/>
            <a:r>
              <a:rPr lang="en-US" altLang="ja-JP" sz="800" dirty="0">
                <a:solidFill>
                  <a:schemeClr val="bg1"/>
                </a:solidFill>
                <a:latin typeface="游ゴシック" panose="020B0400000000000000" pitchFamily="50" charset="-128"/>
                <a:ea typeface="游ゴシック" panose="020B0400000000000000" pitchFamily="50" charset="-128"/>
              </a:rPr>
              <a:t>Other Communication Disorders (NIDCD)</a:t>
            </a:r>
            <a:endParaRPr lang="ja-JP" altLang="en-US" sz="800" dirty="0">
              <a:solidFill>
                <a:schemeClr val="bg1"/>
              </a:solidFill>
              <a:latin typeface="游ゴシック" panose="020B0400000000000000" pitchFamily="50" charset="-128"/>
              <a:ea typeface="游ゴシック" panose="020B0400000000000000" pitchFamily="50" charset="-128"/>
            </a:endParaRPr>
          </a:p>
        </p:txBody>
      </p:sp>
      <p:sp>
        <p:nvSpPr>
          <p:cNvPr id="67" name="正方形/長方形 66"/>
          <p:cNvSpPr/>
          <p:nvPr/>
        </p:nvSpPr>
        <p:spPr>
          <a:xfrm>
            <a:off x="6703365" y="3609691"/>
            <a:ext cx="2087431" cy="400110"/>
          </a:xfrm>
          <a:prstGeom prst="rect">
            <a:avLst/>
          </a:prstGeom>
        </p:spPr>
        <p:txBody>
          <a:bodyPr wrap="none">
            <a:spAutoFit/>
          </a:bodyPr>
          <a:lstStyle/>
          <a:p>
            <a:pPr algn="ctr"/>
            <a:r>
              <a:rPr lang="en-US" altLang="ja-JP" sz="1000" dirty="0">
                <a:solidFill>
                  <a:schemeClr val="bg1"/>
                </a:solidFill>
                <a:latin typeface="游ゴシック" panose="020B0400000000000000" pitchFamily="50" charset="-128"/>
                <a:ea typeface="游ゴシック" panose="020B0400000000000000" pitchFamily="50" charset="-128"/>
              </a:rPr>
              <a:t>National Institute of Dental and </a:t>
            </a:r>
          </a:p>
          <a:p>
            <a:pPr algn="ctr"/>
            <a:r>
              <a:rPr lang="en-US" altLang="ja-JP" sz="1000" dirty="0">
                <a:solidFill>
                  <a:schemeClr val="bg1"/>
                </a:solidFill>
                <a:latin typeface="游ゴシック" panose="020B0400000000000000" pitchFamily="50" charset="-128"/>
                <a:ea typeface="游ゴシック" panose="020B0400000000000000" pitchFamily="50" charset="-128"/>
              </a:rPr>
              <a:t>Craniofacial Research (NIDCR)</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68" name="正方形/長方形 67"/>
          <p:cNvSpPr/>
          <p:nvPr/>
        </p:nvSpPr>
        <p:spPr>
          <a:xfrm>
            <a:off x="9283526" y="3596991"/>
            <a:ext cx="2853666" cy="400110"/>
          </a:xfrm>
          <a:prstGeom prst="rect">
            <a:avLst/>
          </a:prstGeom>
        </p:spPr>
        <p:txBody>
          <a:bodyPr wrap="none">
            <a:spAutoFit/>
          </a:bodyPr>
          <a:lstStyle/>
          <a:p>
            <a:pPr algn="ctr"/>
            <a:r>
              <a:rPr lang="en-US" altLang="ja-JP" sz="1000" dirty="0">
                <a:solidFill>
                  <a:schemeClr val="bg1"/>
                </a:solidFill>
                <a:latin typeface="游ゴシック" panose="020B0400000000000000" pitchFamily="50" charset="-128"/>
                <a:ea typeface="游ゴシック" panose="020B0400000000000000" pitchFamily="50" charset="-128"/>
              </a:rPr>
              <a:t>National Institute of Biomedical Imaging and </a:t>
            </a:r>
          </a:p>
          <a:p>
            <a:pPr algn="ctr"/>
            <a:r>
              <a:rPr lang="en-US" altLang="ja-JP" sz="1000" dirty="0">
                <a:solidFill>
                  <a:schemeClr val="bg1"/>
                </a:solidFill>
                <a:latin typeface="游ゴシック" panose="020B0400000000000000" pitchFamily="50" charset="-128"/>
                <a:ea typeface="游ゴシック" panose="020B0400000000000000" pitchFamily="50" charset="-128"/>
              </a:rPr>
              <a:t>Bioengineering (NIBIB)</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69" name="正方形/長方形 68"/>
          <p:cNvSpPr/>
          <p:nvPr/>
        </p:nvSpPr>
        <p:spPr>
          <a:xfrm>
            <a:off x="416667" y="4345663"/>
            <a:ext cx="2327881" cy="369332"/>
          </a:xfrm>
          <a:prstGeom prst="rect">
            <a:avLst/>
          </a:prstGeom>
        </p:spPr>
        <p:txBody>
          <a:bodyPr wrap="none">
            <a:spAutoFit/>
          </a:bodyPr>
          <a:lstStyle/>
          <a:p>
            <a:pPr algn="ctr"/>
            <a:r>
              <a:rPr lang="en-US" altLang="ja-JP" sz="900" dirty="0">
                <a:solidFill>
                  <a:schemeClr val="bg1"/>
                </a:solidFill>
                <a:latin typeface="游ゴシック" panose="020B0400000000000000" pitchFamily="50" charset="-128"/>
                <a:ea typeface="游ゴシック" panose="020B0400000000000000" pitchFamily="50" charset="-128"/>
              </a:rPr>
              <a:t>National Institute of Diabetes and </a:t>
            </a:r>
          </a:p>
          <a:p>
            <a:pPr algn="ctr"/>
            <a:r>
              <a:rPr lang="en-US" altLang="ja-JP" sz="900" dirty="0">
                <a:solidFill>
                  <a:schemeClr val="bg1"/>
                </a:solidFill>
                <a:latin typeface="游ゴシック" panose="020B0400000000000000" pitchFamily="50" charset="-128"/>
                <a:ea typeface="游ゴシック" panose="020B0400000000000000" pitchFamily="50" charset="-128"/>
              </a:rPr>
              <a:t>Digestive and Kidney Diseases (NIDDK)</a:t>
            </a:r>
            <a:endParaRPr lang="ja-JP" altLang="en-US" sz="900" dirty="0">
              <a:solidFill>
                <a:schemeClr val="bg1"/>
              </a:solidFill>
              <a:latin typeface="游ゴシック" panose="020B0400000000000000" pitchFamily="50" charset="-128"/>
              <a:ea typeface="游ゴシック" panose="020B0400000000000000" pitchFamily="50" charset="-128"/>
            </a:endParaRPr>
          </a:p>
        </p:txBody>
      </p:sp>
      <p:sp>
        <p:nvSpPr>
          <p:cNvPr id="70" name="正方形/長方形 69"/>
          <p:cNvSpPr/>
          <p:nvPr/>
        </p:nvSpPr>
        <p:spPr>
          <a:xfrm>
            <a:off x="3178195" y="4419122"/>
            <a:ext cx="2861681" cy="253916"/>
          </a:xfrm>
          <a:prstGeom prst="rect">
            <a:avLst/>
          </a:prstGeom>
        </p:spPr>
        <p:txBody>
          <a:bodyPr wrap="none">
            <a:spAutoFit/>
          </a:bodyPr>
          <a:lstStyle/>
          <a:p>
            <a:r>
              <a:rPr lang="en-US" altLang="ja-JP" sz="1050" dirty="0">
                <a:solidFill>
                  <a:schemeClr val="bg1"/>
                </a:solidFill>
                <a:latin typeface="游ゴシック" panose="020B0400000000000000" pitchFamily="50" charset="-128"/>
                <a:ea typeface="游ゴシック" panose="020B0400000000000000" pitchFamily="50" charset="-128"/>
              </a:rPr>
              <a:t>National Institute of Mental Health (NIMH)</a:t>
            </a:r>
            <a:endParaRPr lang="ja-JP" altLang="en-US" sz="1050" dirty="0">
              <a:solidFill>
                <a:schemeClr val="bg1"/>
              </a:solidFill>
              <a:latin typeface="游ゴシック" panose="020B0400000000000000" pitchFamily="50" charset="-128"/>
              <a:ea typeface="游ゴシック" panose="020B0400000000000000" pitchFamily="50" charset="-128"/>
            </a:endParaRPr>
          </a:p>
        </p:txBody>
      </p:sp>
      <p:sp>
        <p:nvSpPr>
          <p:cNvPr id="71" name="正方形/長方形 70"/>
          <p:cNvSpPr/>
          <p:nvPr/>
        </p:nvSpPr>
        <p:spPr>
          <a:xfrm>
            <a:off x="6300920" y="4321784"/>
            <a:ext cx="2789546" cy="400110"/>
          </a:xfrm>
          <a:prstGeom prst="rect">
            <a:avLst/>
          </a:prstGeom>
        </p:spPr>
        <p:txBody>
          <a:bodyPr wrap="none">
            <a:spAutoFit/>
          </a:bodyPr>
          <a:lstStyle/>
          <a:p>
            <a:pPr algn="ctr"/>
            <a:r>
              <a:rPr lang="en-US" altLang="ja-JP" sz="1000" dirty="0">
                <a:solidFill>
                  <a:schemeClr val="bg1"/>
                </a:solidFill>
                <a:latin typeface="游ゴシック" panose="020B0400000000000000" pitchFamily="50" charset="-128"/>
                <a:ea typeface="游ゴシック" panose="020B0400000000000000" pitchFamily="50" charset="-128"/>
              </a:rPr>
              <a:t>National Institute of Neurological Disorders </a:t>
            </a:r>
          </a:p>
          <a:p>
            <a:pPr algn="ctr"/>
            <a:r>
              <a:rPr lang="en-US" altLang="ja-JP" sz="1000" dirty="0">
                <a:solidFill>
                  <a:schemeClr val="bg1"/>
                </a:solidFill>
                <a:latin typeface="游ゴシック" panose="020B0400000000000000" pitchFamily="50" charset="-128"/>
                <a:ea typeface="游ゴシック" panose="020B0400000000000000" pitchFamily="50" charset="-128"/>
              </a:rPr>
              <a:t>and Stroke (NINDS)</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72" name="正方形/長方形 71"/>
          <p:cNvSpPr/>
          <p:nvPr/>
        </p:nvSpPr>
        <p:spPr>
          <a:xfrm>
            <a:off x="9469922" y="4415172"/>
            <a:ext cx="2701381" cy="253916"/>
          </a:xfrm>
          <a:prstGeom prst="rect">
            <a:avLst/>
          </a:prstGeom>
        </p:spPr>
        <p:txBody>
          <a:bodyPr wrap="none">
            <a:spAutoFit/>
          </a:bodyPr>
          <a:lstStyle/>
          <a:p>
            <a:r>
              <a:rPr lang="en-US" altLang="ja-JP" sz="1050" dirty="0">
                <a:solidFill>
                  <a:schemeClr val="bg1"/>
                </a:solidFill>
                <a:latin typeface="游ゴシック" panose="020B0400000000000000" pitchFamily="50" charset="-128"/>
                <a:ea typeface="游ゴシック" panose="020B0400000000000000" pitchFamily="50" charset="-128"/>
              </a:rPr>
              <a:t>National Institute on Drug Abuse (NIDA)</a:t>
            </a:r>
            <a:endParaRPr lang="ja-JP" altLang="en-US" sz="1050" dirty="0">
              <a:solidFill>
                <a:schemeClr val="bg1"/>
              </a:solidFill>
              <a:latin typeface="游ゴシック" panose="020B0400000000000000" pitchFamily="50" charset="-128"/>
              <a:ea typeface="游ゴシック" panose="020B0400000000000000" pitchFamily="50" charset="-128"/>
            </a:endParaRPr>
          </a:p>
        </p:txBody>
      </p:sp>
      <p:sp>
        <p:nvSpPr>
          <p:cNvPr id="73" name="正方形/長方形 72"/>
          <p:cNvSpPr/>
          <p:nvPr/>
        </p:nvSpPr>
        <p:spPr>
          <a:xfrm>
            <a:off x="77516" y="5178160"/>
            <a:ext cx="3046027" cy="253916"/>
          </a:xfrm>
          <a:prstGeom prst="rect">
            <a:avLst/>
          </a:prstGeom>
        </p:spPr>
        <p:txBody>
          <a:bodyPr wrap="none">
            <a:spAutoFit/>
          </a:bodyPr>
          <a:lstStyle/>
          <a:p>
            <a:r>
              <a:rPr lang="en-US" altLang="ja-JP" sz="1050" dirty="0">
                <a:solidFill>
                  <a:schemeClr val="bg1"/>
                </a:solidFill>
                <a:latin typeface="游ゴシック" panose="020B0400000000000000" pitchFamily="50" charset="-128"/>
                <a:ea typeface="游ゴシック" panose="020B0400000000000000" pitchFamily="50" charset="-128"/>
              </a:rPr>
              <a:t>National Institute of Nursing Research (NINR)</a:t>
            </a:r>
            <a:endParaRPr lang="ja-JP" altLang="en-US" sz="1050" dirty="0">
              <a:solidFill>
                <a:schemeClr val="bg1"/>
              </a:solidFill>
              <a:latin typeface="游ゴシック" panose="020B0400000000000000" pitchFamily="50" charset="-128"/>
              <a:ea typeface="游ゴシック" panose="020B0400000000000000" pitchFamily="50" charset="-128"/>
            </a:endParaRPr>
          </a:p>
        </p:txBody>
      </p:sp>
      <p:sp>
        <p:nvSpPr>
          <p:cNvPr id="74" name="正方形/長方形 73"/>
          <p:cNvSpPr/>
          <p:nvPr/>
        </p:nvSpPr>
        <p:spPr>
          <a:xfrm>
            <a:off x="3383940" y="5190860"/>
            <a:ext cx="2396810" cy="253916"/>
          </a:xfrm>
          <a:prstGeom prst="rect">
            <a:avLst/>
          </a:prstGeom>
        </p:spPr>
        <p:txBody>
          <a:bodyPr wrap="none">
            <a:spAutoFit/>
          </a:bodyPr>
          <a:lstStyle/>
          <a:p>
            <a:r>
              <a:rPr lang="en-US" altLang="ja-JP" sz="1050" dirty="0">
                <a:solidFill>
                  <a:schemeClr val="bg1"/>
                </a:solidFill>
                <a:latin typeface="游ゴシック" panose="020B0400000000000000" pitchFamily="50" charset="-128"/>
                <a:ea typeface="游ゴシック" panose="020B0400000000000000" pitchFamily="50" charset="-128"/>
              </a:rPr>
              <a:t>National Library of Medicine (NLM)</a:t>
            </a:r>
            <a:endParaRPr lang="ja-JP" altLang="en-US" sz="1050" dirty="0">
              <a:solidFill>
                <a:schemeClr val="bg1"/>
              </a:solidFill>
              <a:latin typeface="游ゴシック" panose="020B0400000000000000" pitchFamily="50" charset="-128"/>
              <a:ea typeface="游ゴシック" panose="020B0400000000000000" pitchFamily="50" charset="-128"/>
            </a:endParaRPr>
          </a:p>
        </p:txBody>
      </p:sp>
      <p:sp>
        <p:nvSpPr>
          <p:cNvPr id="75" name="正方形/長方形 74"/>
          <p:cNvSpPr/>
          <p:nvPr/>
        </p:nvSpPr>
        <p:spPr>
          <a:xfrm>
            <a:off x="6603177" y="5072179"/>
            <a:ext cx="2287806" cy="400110"/>
          </a:xfrm>
          <a:prstGeom prst="rect">
            <a:avLst/>
          </a:prstGeom>
        </p:spPr>
        <p:txBody>
          <a:bodyPr wrap="none">
            <a:spAutoFit/>
          </a:bodyPr>
          <a:lstStyle/>
          <a:p>
            <a:pPr algn="ctr"/>
            <a:r>
              <a:rPr lang="en-US" altLang="ja-JP" sz="1000" dirty="0">
                <a:solidFill>
                  <a:schemeClr val="bg1"/>
                </a:solidFill>
                <a:latin typeface="游ゴシック" panose="020B0400000000000000" pitchFamily="50" charset="-128"/>
                <a:ea typeface="游ゴシック" panose="020B0400000000000000" pitchFamily="50" charset="-128"/>
              </a:rPr>
              <a:t>National Institute of Environmental </a:t>
            </a:r>
          </a:p>
          <a:p>
            <a:pPr algn="ctr"/>
            <a:r>
              <a:rPr lang="en-US" altLang="ja-JP" sz="1000" dirty="0">
                <a:solidFill>
                  <a:schemeClr val="bg1"/>
                </a:solidFill>
                <a:latin typeface="游ゴシック" panose="020B0400000000000000" pitchFamily="50" charset="-128"/>
                <a:ea typeface="游ゴシック" panose="020B0400000000000000" pitchFamily="50" charset="-128"/>
              </a:rPr>
              <a:t>Health Sciences (NIEHS)</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76" name="正方形/長方形 75"/>
          <p:cNvSpPr/>
          <p:nvPr/>
        </p:nvSpPr>
        <p:spPr>
          <a:xfrm>
            <a:off x="9620461" y="5044666"/>
            <a:ext cx="2281394" cy="400110"/>
          </a:xfrm>
          <a:prstGeom prst="rect">
            <a:avLst/>
          </a:prstGeom>
        </p:spPr>
        <p:txBody>
          <a:bodyPr wrap="none">
            <a:spAutoFit/>
          </a:bodyPr>
          <a:lstStyle/>
          <a:p>
            <a:pPr algn="ctr"/>
            <a:r>
              <a:rPr lang="en-US" altLang="ja-JP" sz="1000" dirty="0">
                <a:solidFill>
                  <a:schemeClr val="bg1"/>
                </a:solidFill>
                <a:latin typeface="游ゴシック" panose="020B0400000000000000" pitchFamily="50" charset="-128"/>
                <a:ea typeface="游ゴシック" panose="020B0400000000000000" pitchFamily="50" charset="-128"/>
              </a:rPr>
              <a:t>National Institute of </a:t>
            </a:r>
          </a:p>
          <a:p>
            <a:pPr algn="ctr"/>
            <a:r>
              <a:rPr lang="en-US" altLang="ja-JP" sz="1000" dirty="0">
                <a:solidFill>
                  <a:schemeClr val="bg1"/>
                </a:solidFill>
                <a:latin typeface="游ゴシック" panose="020B0400000000000000" pitchFamily="50" charset="-128"/>
                <a:ea typeface="游ゴシック" panose="020B0400000000000000" pitchFamily="50" charset="-128"/>
              </a:rPr>
              <a:t>General Medical Sciences (NIGMS)</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77" name="正方形/長方形 76"/>
          <p:cNvSpPr/>
          <p:nvPr/>
        </p:nvSpPr>
        <p:spPr>
          <a:xfrm>
            <a:off x="334033" y="5936936"/>
            <a:ext cx="2319866" cy="253916"/>
          </a:xfrm>
          <a:prstGeom prst="rect">
            <a:avLst/>
          </a:prstGeom>
        </p:spPr>
        <p:txBody>
          <a:bodyPr wrap="none">
            <a:spAutoFit/>
          </a:bodyPr>
          <a:lstStyle/>
          <a:p>
            <a:r>
              <a:rPr lang="en-US" altLang="ja-JP" sz="1050" dirty="0">
                <a:solidFill>
                  <a:schemeClr val="bg1"/>
                </a:solidFill>
                <a:latin typeface="游ゴシック" panose="020B0400000000000000" pitchFamily="50" charset="-128"/>
                <a:ea typeface="游ゴシック" panose="020B0400000000000000" pitchFamily="50" charset="-128"/>
              </a:rPr>
              <a:t>Center for Scientific Review (CSR)</a:t>
            </a:r>
            <a:endParaRPr lang="ja-JP" altLang="en-US" sz="1050" dirty="0">
              <a:solidFill>
                <a:schemeClr val="bg1"/>
              </a:solidFill>
              <a:latin typeface="游ゴシック" panose="020B0400000000000000" pitchFamily="50" charset="-128"/>
              <a:ea typeface="游ゴシック" panose="020B0400000000000000" pitchFamily="50" charset="-128"/>
            </a:endParaRPr>
          </a:p>
        </p:txBody>
      </p:sp>
      <p:sp>
        <p:nvSpPr>
          <p:cNvPr id="78" name="正方形/長方形 77"/>
          <p:cNvSpPr/>
          <p:nvPr/>
        </p:nvSpPr>
        <p:spPr>
          <a:xfrm>
            <a:off x="9365815" y="5933519"/>
            <a:ext cx="2677336" cy="253916"/>
          </a:xfrm>
          <a:prstGeom prst="rect">
            <a:avLst/>
          </a:prstGeom>
        </p:spPr>
        <p:txBody>
          <a:bodyPr wrap="none">
            <a:spAutoFit/>
          </a:bodyPr>
          <a:lstStyle/>
          <a:p>
            <a:r>
              <a:rPr lang="en-US" altLang="ja-JP" sz="1050" dirty="0">
                <a:solidFill>
                  <a:schemeClr val="bg1"/>
                </a:solidFill>
                <a:latin typeface="游ゴシック" panose="020B0400000000000000" pitchFamily="50" charset="-128"/>
                <a:ea typeface="游ゴシック" panose="020B0400000000000000" pitchFamily="50" charset="-128"/>
              </a:rPr>
              <a:t>Center for Information Technology (CIT)</a:t>
            </a:r>
            <a:endParaRPr lang="ja-JP" altLang="en-US" sz="1050" dirty="0">
              <a:solidFill>
                <a:schemeClr val="bg1"/>
              </a:solidFill>
              <a:latin typeface="游ゴシック" panose="020B0400000000000000" pitchFamily="50" charset="-128"/>
              <a:ea typeface="游ゴシック" panose="020B0400000000000000" pitchFamily="50" charset="-128"/>
            </a:endParaRPr>
          </a:p>
        </p:txBody>
      </p:sp>
      <p:sp>
        <p:nvSpPr>
          <p:cNvPr id="79" name="正方形/長方形 78"/>
          <p:cNvSpPr/>
          <p:nvPr/>
        </p:nvSpPr>
        <p:spPr>
          <a:xfrm>
            <a:off x="10232957" y="6415625"/>
            <a:ext cx="1701107" cy="253916"/>
          </a:xfrm>
          <a:prstGeom prst="rect">
            <a:avLst/>
          </a:prstGeom>
        </p:spPr>
        <p:txBody>
          <a:bodyPr wrap="none">
            <a:spAutoFit/>
          </a:bodyPr>
          <a:lstStyle/>
          <a:p>
            <a:r>
              <a:rPr lang="en-US" altLang="ja-JP" sz="1050" dirty="0">
                <a:solidFill>
                  <a:schemeClr val="bg1"/>
                </a:solidFill>
                <a:latin typeface="游ゴシック" panose="020B0400000000000000" pitchFamily="50" charset="-128"/>
                <a:ea typeface="游ゴシック" panose="020B0400000000000000" pitchFamily="50" charset="-128"/>
              </a:rPr>
              <a:t>NIH Clinical Center (CC)</a:t>
            </a:r>
            <a:endParaRPr lang="ja-JP" altLang="en-US" sz="1050" dirty="0">
              <a:solidFill>
                <a:schemeClr val="bg1"/>
              </a:solidFill>
              <a:latin typeface="游ゴシック" panose="020B0400000000000000" pitchFamily="50" charset="-128"/>
              <a:ea typeface="游ゴシック" panose="020B0400000000000000" pitchFamily="50" charset="-128"/>
            </a:endParaRPr>
          </a:p>
        </p:txBody>
      </p:sp>
      <p:sp>
        <p:nvSpPr>
          <p:cNvPr id="80" name="正方形/長方形 79"/>
          <p:cNvSpPr/>
          <p:nvPr/>
        </p:nvSpPr>
        <p:spPr>
          <a:xfrm>
            <a:off x="6572969" y="5937191"/>
            <a:ext cx="2297424" cy="253916"/>
          </a:xfrm>
          <a:prstGeom prst="rect">
            <a:avLst/>
          </a:prstGeom>
        </p:spPr>
        <p:txBody>
          <a:bodyPr wrap="none">
            <a:spAutoFit/>
          </a:bodyPr>
          <a:lstStyle/>
          <a:p>
            <a:r>
              <a:rPr lang="en-US" altLang="ja-JP" sz="1050" dirty="0">
                <a:solidFill>
                  <a:schemeClr val="bg1"/>
                </a:solidFill>
                <a:latin typeface="游ゴシック" panose="020B0400000000000000" pitchFamily="50" charset="-128"/>
                <a:ea typeface="游ゴシック" panose="020B0400000000000000" pitchFamily="50" charset="-128"/>
              </a:rPr>
              <a:t>Fogarty International Center (FIC)</a:t>
            </a:r>
            <a:endParaRPr lang="ja-JP" altLang="en-US" sz="1050" dirty="0">
              <a:solidFill>
                <a:schemeClr val="bg1"/>
              </a:solidFill>
              <a:latin typeface="游ゴシック" panose="020B0400000000000000" pitchFamily="50" charset="-128"/>
              <a:ea typeface="游ゴシック" panose="020B0400000000000000" pitchFamily="50" charset="-128"/>
            </a:endParaRPr>
          </a:p>
        </p:txBody>
      </p:sp>
      <p:sp>
        <p:nvSpPr>
          <p:cNvPr id="81" name="正方形/長方形 80"/>
          <p:cNvSpPr/>
          <p:nvPr/>
        </p:nvSpPr>
        <p:spPr>
          <a:xfrm>
            <a:off x="4110633" y="6431019"/>
            <a:ext cx="4097597" cy="253916"/>
          </a:xfrm>
          <a:prstGeom prst="rect">
            <a:avLst/>
          </a:prstGeom>
        </p:spPr>
        <p:txBody>
          <a:bodyPr wrap="none">
            <a:spAutoFit/>
          </a:bodyPr>
          <a:lstStyle/>
          <a:p>
            <a:r>
              <a:rPr lang="en-US" altLang="ja-JP" sz="1050" dirty="0">
                <a:solidFill>
                  <a:schemeClr val="bg1"/>
                </a:solidFill>
                <a:latin typeface="游ゴシック" panose="020B0400000000000000" pitchFamily="50" charset="-128"/>
                <a:ea typeface="游ゴシック" panose="020B0400000000000000" pitchFamily="50" charset="-128"/>
              </a:rPr>
              <a:t>National Center for Advancing Translational Sciences (NCATS)</a:t>
            </a:r>
            <a:endParaRPr lang="ja-JP" altLang="en-US" sz="1050" dirty="0">
              <a:solidFill>
                <a:schemeClr val="bg1"/>
              </a:solidFill>
              <a:latin typeface="游ゴシック" panose="020B0400000000000000" pitchFamily="50" charset="-128"/>
              <a:ea typeface="游ゴシック" panose="020B0400000000000000" pitchFamily="50" charset="-128"/>
            </a:endParaRPr>
          </a:p>
        </p:txBody>
      </p:sp>
      <p:sp>
        <p:nvSpPr>
          <p:cNvPr id="82" name="正方形/長方形 81"/>
          <p:cNvSpPr/>
          <p:nvPr/>
        </p:nvSpPr>
        <p:spPr>
          <a:xfrm>
            <a:off x="3293096" y="5812603"/>
            <a:ext cx="2544286" cy="400110"/>
          </a:xfrm>
          <a:prstGeom prst="rect">
            <a:avLst/>
          </a:prstGeom>
        </p:spPr>
        <p:txBody>
          <a:bodyPr wrap="none">
            <a:spAutoFit/>
          </a:bodyPr>
          <a:lstStyle/>
          <a:p>
            <a:pPr algn="ctr"/>
            <a:r>
              <a:rPr lang="en-US" altLang="ja-JP" sz="1000" dirty="0">
                <a:solidFill>
                  <a:schemeClr val="bg1"/>
                </a:solidFill>
                <a:latin typeface="游ゴシック" panose="020B0400000000000000" pitchFamily="50" charset="-128"/>
                <a:ea typeface="游ゴシック" panose="020B0400000000000000" pitchFamily="50" charset="-128"/>
              </a:rPr>
              <a:t>National Center for Complementary and</a:t>
            </a:r>
          </a:p>
          <a:p>
            <a:pPr algn="ctr"/>
            <a:r>
              <a:rPr lang="en-US" altLang="ja-JP" sz="1000" dirty="0">
                <a:solidFill>
                  <a:schemeClr val="bg1"/>
                </a:solidFill>
                <a:latin typeface="游ゴシック" panose="020B0400000000000000" pitchFamily="50" charset="-128"/>
                <a:ea typeface="游ゴシック" panose="020B0400000000000000" pitchFamily="50" charset="-128"/>
              </a:rPr>
              <a:t>Integrative Health (NCCIH)</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863054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p:cNvGrpSpPr/>
          <p:nvPr/>
        </p:nvGrpSpPr>
        <p:grpSpPr>
          <a:xfrm>
            <a:off x="1343025" y="325238"/>
            <a:ext cx="8780463" cy="6448427"/>
            <a:chOff x="1622425" y="354013"/>
            <a:chExt cx="8780463" cy="6448427"/>
          </a:xfrm>
        </p:grpSpPr>
        <p:pic>
          <p:nvPicPr>
            <p:cNvPr id="3" name="Picture 2"/>
            <p:cNvPicPr>
              <a:picLocks noChangeAspect="1" noChangeArrowheads="1"/>
            </p:cNvPicPr>
            <p:nvPr/>
          </p:nvPicPr>
          <p:blipFill>
            <a:blip r:embed="rId3">
              <a:lum bright="20000"/>
              <a:extLst>
                <a:ext uri="{28A0092B-C50C-407E-A947-70E740481C1C}">
                  <a14:useLocalDpi xmlns:a14="http://schemas.microsoft.com/office/drawing/2010/main" val="0"/>
                </a:ext>
              </a:extLst>
            </a:blip>
            <a:srcRect/>
            <a:stretch>
              <a:fillRect/>
            </a:stretch>
          </p:blipFill>
          <p:spPr bwMode="auto">
            <a:xfrm>
              <a:off x="2986088" y="617538"/>
              <a:ext cx="6762750" cy="554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3"/>
            <p:cNvGrpSpPr>
              <a:grpSpLocks/>
            </p:cNvGrpSpPr>
            <p:nvPr/>
          </p:nvGrpSpPr>
          <p:grpSpPr bwMode="auto">
            <a:xfrm>
              <a:off x="2255839" y="354013"/>
              <a:ext cx="7699375" cy="6448427"/>
              <a:chOff x="525" y="194"/>
              <a:chExt cx="4850" cy="4062"/>
            </a:xfrm>
          </p:grpSpPr>
          <p:sp>
            <p:nvSpPr>
              <p:cNvPr id="6" name="Freeform 4"/>
              <p:cNvSpPr>
                <a:spLocks/>
              </p:cNvSpPr>
              <p:nvPr/>
            </p:nvSpPr>
            <p:spPr bwMode="auto">
              <a:xfrm>
                <a:off x="525" y="194"/>
                <a:ext cx="4850" cy="4062"/>
              </a:xfrm>
              <a:custGeom>
                <a:avLst/>
                <a:gdLst>
                  <a:gd name="T0" fmla="*/ 273 w 4519"/>
                  <a:gd name="T1" fmla="*/ 3782 h 3785"/>
                  <a:gd name="T2" fmla="*/ 264 w 4519"/>
                  <a:gd name="T3" fmla="*/ 3727 h 3785"/>
                  <a:gd name="T4" fmla="*/ 319 w 4519"/>
                  <a:gd name="T5" fmla="*/ 3635 h 3785"/>
                  <a:gd name="T6" fmla="*/ 346 w 4519"/>
                  <a:gd name="T7" fmla="*/ 3580 h 3785"/>
                  <a:gd name="T8" fmla="*/ 328 w 4519"/>
                  <a:gd name="T9" fmla="*/ 3425 h 3785"/>
                  <a:gd name="T10" fmla="*/ 246 w 4519"/>
                  <a:gd name="T11" fmla="*/ 3379 h 3785"/>
                  <a:gd name="T12" fmla="*/ 90 w 4519"/>
                  <a:gd name="T13" fmla="*/ 3324 h 3785"/>
                  <a:gd name="T14" fmla="*/ 17 w 4519"/>
                  <a:gd name="T15" fmla="*/ 3260 h 3785"/>
                  <a:gd name="T16" fmla="*/ 17 w 4519"/>
                  <a:gd name="T17" fmla="*/ 3151 h 3785"/>
                  <a:gd name="T18" fmla="*/ 118 w 4519"/>
                  <a:gd name="T19" fmla="*/ 2995 h 3785"/>
                  <a:gd name="T20" fmla="*/ 218 w 4519"/>
                  <a:gd name="T21" fmla="*/ 2822 h 3785"/>
                  <a:gd name="T22" fmla="*/ 392 w 4519"/>
                  <a:gd name="T23" fmla="*/ 2602 h 3785"/>
                  <a:gd name="T24" fmla="*/ 410 w 4519"/>
                  <a:gd name="T25" fmla="*/ 2474 h 3785"/>
                  <a:gd name="T26" fmla="*/ 337 w 4519"/>
                  <a:gd name="T27" fmla="*/ 2182 h 3785"/>
                  <a:gd name="T28" fmla="*/ 355 w 4519"/>
                  <a:gd name="T29" fmla="*/ 1624 h 3785"/>
                  <a:gd name="T30" fmla="*/ 502 w 4519"/>
                  <a:gd name="T31" fmla="*/ 1094 h 3785"/>
                  <a:gd name="T32" fmla="*/ 931 w 4519"/>
                  <a:gd name="T33" fmla="*/ 499 h 3785"/>
                  <a:gd name="T34" fmla="*/ 1617 w 4519"/>
                  <a:gd name="T35" fmla="*/ 134 h 3785"/>
                  <a:gd name="T36" fmla="*/ 2376 w 4519"/>
                  <a:gd name="T37" fmla="*/ 6 h 3785"/>
                  <a:gd name="T38" fmla="*/ 3144 w 4519"/>
                  <a:gd name="T39" fmla="*/ 97 h 3785"/>
                  <a:gd name="T40" fmla="*/ 3875 w 4519"/>
                  <a:gd name="T41" fmla="*/ 444 h 3785"/>
                  <a:gd name="T42" fmla="*/ 4305 w 4519"/>
                  <a:gd name="T43" fmla="*/ 956 h 3785"/>
                  <a:gd name="T44" fmla="*/ 4488 w 4519"/>
                  <a:gd name="T45" fmla="*/ 1542 h 3785"/>
                  <a:gd name="T46" fmla="*/ 4479 w 4519"/>
                  <a:gd name="T47" fmla="*/ 2090 h 3785"/>
                  <a:gd name="T48" fmla="*/ 4250 w 4519"/>
                  <a:gd name="T49" fmla="*/ 2767 h 3785"/>
                  <a:gd name="T50" fmla="*/ 3985 w 4519"/>
                  <a:gd name="T51" fmla="*/ 3215 h 3785"/>
                  <a:gd name="T52" fmla="*/ 3848 w 4519"/>
                  <a:gd name="T53" fmla="*/ 3544 h 3785"/>
                  <a:gd name="T54" fmla="*/ 3839 w 4519"/>
                  <a:gd name="T55" fmla="*/ 3763 h 3785"/>
                  <a:gd name="T56" fmla="*/ 3784 w 4519"/>
                  <a:gd name="T57" fmla="*/ 3571 h 3785"/>
                  <a:gd name="T58" fmla="*/ 3976 w 4519"/>
                  <a:gd name="T59" fmla="*/ 3142 h 3785"/>
                  <a:gd name="T60" fmla="*/ 4232 w 4519"/>
                  <a:gd name="T61" fmla="*/ 2712 h 3785"/>
                  <a:gd name="T62" fmla="*/ 4424 w 4519"/>
                  <a:gd name="T63" fmla="*/ 2154 h 3785"/>
                  <a:gd name="T64" fmla="*/ 4451 w 4519"/>
                  <a:gd name="T65" fmla="*/ 1578 h 3785"/>
                  <a:gd name="T66" fmla="*/ 4314 w 4519"/>
                  <a:gd name="T67" fmla="*/ 1075 h 3785"/>
                  <a:gd name="T68" fmla="*/ 4058 w 4519"/>
                  <a:gd name="T69" fmla="*/ 655 h 3785"/>
                  <a:gd name="T70" fmla="*/ 3647 w 4519"/>
                  <a:gd name="T71" fmla="*/ 344 h 3785"/>
                  <a:gd name="T72" fmla="*/ 3126 w 4519"/>
                  <a:gd name="T73" fmla="*/ 143 h 3785"/>
                  <a:gd name="T74" fmla="*/ 2604 w 4519"/>
                  <a:gd name="T75" fmla="*/ 51 h 3785"/>
                  <a:gd name="T76" fmla="*/ 2047 w 4519"/>
                  <a:gd name="T77" fmla="*/ 79 h 3785"/>
                  <a:gd name="T78" fmla="*/ 1398 w 4519"/>
                  <a:gd name="T79" fmla="*/ 280 h 3785"/>
                  <a:gd name="T80" fmla="*/ 1023 w 4519"/>
                  <a:gd name="T81" fmla="*/ 490 h 3785"/>
                  <a:gd name="T82" fmla="*/ 748 w 4519"/>
                  <a:gd name="T83" fmla="*/ 783 h 3785"/>
                  <a:gd name="T84" fmla="*/ 547 w 4519"/>
                  <a:gd name="T85" fmla="*/ 1103 h 3785"/>
                  <a:gd name="T86" fmla="*/ 410 w 4519"/>
                  <a:gd name="T87" fmla="*/ 1542 h 3785"/>
                  <a:gd name="T88" fmla="*/ 364 w 4519"/>
                  <a:gd name="T89" fmla="*/ 2054 h 3785"/>
                  <a:gd name="T90" fmla="*/ 415 w 4519"/>
                  <a:gd name="T91" fmla="*/ 2365 h 3785"/>
                  <a:gd name="T92" fmla="*/ 447 w 4519"/>
                  <a:gd name="T93" fmla="*/ 2575 h 3785"/>
                  <a:gd name="T94" fmla="*/ 191 w 4519"/>
                  <a:gd name="T95" fmla="*/ 2968 h 3785"/>
                  <a:gd name="T96" fmla="*/ 72 w 4519"/>
                  <a:gd name="T97" fmla="*/ 3160 h 3785"/>
                  <a:gd name="T98" fmla="*/ 81 w 4519"/>
                  <a:gd name="T99" fmla="*/ 3279 h 3785"/>
                  <a:gd name="T100" fmla="*/ 319 w 4519"/>
                  <a:gd name="T101" fmla="*/ 3370 h 3785"/>
                  <a:gd name="T102" fmla="*/ 374 w 4519"/>
                  <a:gd name="T103" fmla="*/ 3507 h 3785"/>
                  <a:gd name="T104" fmla="*/ 364 w 4519"/>
                  <a:gd name="T105" fmla="*/ 3626 h 3785"/>
                  <a:gd name="T106" fmla="*/ 310 w 4519"/>
                  <a:gd name="T107" fmla="*/ 3708 h 3785"/>
                  <a:gd name="T108" fmla="*/ 273 w 4519"/>
                  <a:gd name="T109" fmla="*/ 3782 h 3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19" h="3785">
                    <a:moveTo>
                      <a:pt x="273" y="3782"/>
                    </a:moveTo>
                    <a:cubicBezTo>
                      <a:pt x="265" y="3785"/>
                      <a:pt x="256" y="3751"/>
                      <a:pt x="264" y="3727"/>
                    </a:cubicBezTo>
                    <a:cubicBezTo>
                      <a:pt x="272" y="3703"/>
                      <a:pt x="305" y="3660"/>
                      <a:pt x="319" y="3635"/>
                    </a:cubicBezTo>
                    <a:cubicBezTo>
                      <a:pt x="333" y="3610"/>
                      <a:pt x="345" y="3615"/>
                      <a:pt x="346" y="3580"/>
                    </a:cubicBezTo>
                    <a:cubicBezTo>
                      <a:pt x="347" y="3545"/>
                      <a:pt x="345" y="3458"/>
                      <a:pt x="328" y="3425"/>
                    </a:cubicBezTo>
                    <a:cubicBezTo>
                      <a:pt x="311" y="3392"/>
                      <a:pt x="286" y="3396"/>
                      <a:pt x="246" y="3379"/>
                    </a:cubicBezTo>
                    <a:cubicBezTo>
                      <a:pt x="206" y="3362"/>
                      <a:pt x="128" y="3344"/>
                      <a:pt x="90" y="3324"/>
                    </a:cubicBezTo>
                    <a:cubicBezTo>
                      <a:pt x="52" y="3304"/>
                      <a:pt x="29" y="3289"/>
                      <a:pt x="17" y="3260"/>
                    </a:cubicBezTo>
                    <a:cubicBezTo>
                      <a:pt x="5" y="3231"/>
                      <a:pt x="0" y="3195"/>
                      <a:pt x="17" y="3151"/>
                    </a:cubicBezTo>
                    <a:cubicBezTo>
                      <a:pt x="34" y="3107"/>
                      <a:pt x="85" y="3050"/>
                      <a:pt x="118" y="2995"/>
                    </a:cubicBezTo>
                    <a:cubicBezTo>
                      <a:pt x="151" y="2940"/>
                      <a:pt x="172" y="2887"/>
                      <a:pt x="218" y="2822"/>
                    </a:cubicBezTo>
                    <a:cubicBezTo>
                      <a:pt x="264" y="2757"/>
                      <a:pt x="360" y="2660"/>
                      <a:pt x="392" y="2602"/>
                    </a:cubicBezTo>
                    <a:cubicBezTo>
                      <a:pt x="424" y="2544"/>
                      <a:pt x="419" y="2544"/>
                      <a:pt x="410" y="2474"/>
                    </a:cubicBezTo>
                    <a:cubicBezTo>
                      <a:pt x="401" y="2404"/>
                      <a:pt x="346" y="2324"/>
                      <a:pt x="337" y="2182"/>
                    </a:cubicBezTo>
                    <a:cubicBezTo>
                      <a:pt x="328" y="2040"/>
                      <a:pt x="327" y="1805"/>
                      <a:pt x="355" y="1624"/>
                    </a:cubicBezTo>
                    <a:cubicBezTo>
                      <a:pt x="383" y="1443"/>
                      <a:pt x="406" y="1281"/>
                      <a:pt x="502" y="1094"/>
                    </a:cubicBezTo>
                    <a:cubicBezTo>
                      <a:pt x="598" y="907"/>
                      <a:pt x="745" y="659"/>
                      <a:pt x="931" y="499"/>
                    </a:cubicBezTo>
                    <a:cubicBezTo>
                      <a:pt x="1117" y="339"/>
                      <a:pt x="1376" y="216"/>
                      <a:pt x="1617" y="134"/>
                    </a:cubicBezTo>
                    <a:cubicBezTo>
                      <a:pt x="1858" y="52"/>
                      <a:pt x="2122" y="12"/>
                      <a:pt x="2376" y="6"/>
                    </a:cubicBezTo>
                    <a:cubicBezTo>
                      <a:pt x="2630" y="0"/>
                      <a:pt x="2894" y="24"/>
                      <a:pt x="3144" y="97"/>
                    </a:cubicBezTo>
                    <a:cubicBezTo>
                      <a:pt x="3394" y="170"/>
                      <a:pt x="3681" y="301"/>
                      <a:pt x="3875" y="444"/>
                    </a:cubicBezTo>
                    <a:cubicBezTo>
                      <a:pt x="4069" y="587"/>
                      <a:pt x="4203" y="773"/>
                      <a:pt x="4305" y="956"/>
                    </a:cubicBezTo>
                    <a:cubicBezTo>
                      <a:pt x="4407" y="1139"/>
                      <a:pt x="4459" y="1353"/>
                      <a:pt x="4488" y="1542"/>
                    </a:cubicBezTo>
                    <a:cubicBezTo>
                      <a:pt x="4517" y="1731"/>
                      <a:pt x="4519" y="1886"/>
                      <a:pt x="4479" y="2090"/>
                    </a:cubicBezTo>
                    <a:cubicBezTo>
                      <a:pt x="4439" y="2294"/>
                      <a:pt x="4332" y="2580"/>
                      <a:pt x="4250" y="2767"/>
                    </a:cubicBezTo>
                    <a:cubicBezTo>
                      <a:pt x="4168" y="2954"/>
                      <a:pt x="4052" y="3085"/>
                      <a:pt x="3985" y="3215"/>
                    </a:cubicBezTo>
                    <a:cubicBezTo>
                      <a:pt x="3918" y="3345"/>
                      <a:pt x="3872" y="3453"/>
                      <a:pt x="3848" y="3544"/>
                    </a:cubicBezTo>
                    <a:cubicBezTo>
                      <a:pt x="3824" y="3635"/>
                      <a:pt x="3850" y="3759"/>
                      <a:pt x="3839" y="3763"/>
                    </a:cubicBezTo>
                    <a:cubicBezTo>
                      <a:pt x="3828" y="3767"/>
                      <a:pt x="3761" y="3674"/>
                      <a:pt x="3784" y="3571"/>
                    </a:cubicBezTo>
                    <a:cubicBezTo>
                      <a:pt x="3807" y="3468"/>
                      <a:pt x="3901" y="3285"/>
                      <a:pt x="3976" y="3142"/>
                    </a:cubicBezTo>
                    <a:cubicBezTo>
                      <a:pt x="4051" y="2999"/>
                      <a:pt x="4157" y="2877"/>
                      <a:pt x="4232" y="2712"/>
                    </a:cubicBezTo>
                    <a:cubicBezTo>
                      <a:pt x="4307" y="2547"/>
                      <a:pt x="4388" y="2343"/>
                      <a:pt x="4424" y="2154"/>
                    </a:cubicBezTo>
                    <a:cubicBezTo>
                      <a:pt x="4460" y="1965"/>
                      <a:pt x="4469" y="1758"/>
                      <a:pt x="4451" y="1578"/>
                    </a:cubicBezTo>
                    <a:cubicBezTo>
                      <a:pt x="4433" y="1398"/>
                      <a:pt x="4380" y="1229"/>
                      <a:pt x="4314" y="1075"/>
                    </a:cubicBezTo>
                    <a:cubicBezTo>
                      <a:pt x="4248" y="921"/>
                      <a:pt x="4169" y="777"/>
                      <a:pt x="4058" y="655"/>
                    </a:cubicBezTo>
                    <a:cubicBezTo>
                      <a:pt x="3947" y="533"/>
                      <a:pt x="3802" y="429"/>
                      <a:pt x="3647" y="344"/>
                    </a:cubicBezTo>
                    <a:cubicBezTo>
                      <a:pt x="3492" y="259"/>
                      <a:pt x="3300" y="192"/>
                      <a:pt x="3126" y="143"/>
                    </a:cubicBezTo>
                    <a:cubicBezTo>
                      <a:pt x="2952" y="94"/>
                      <a:pt x="2784" y="62"/>
                      <a:pt x="2604" y="51"/>
                    </a:cubicBezTo>
                    <a:cubicBezTo>
                      <a:pt x="2424" y="40"/>
                      <a:pt x="2248" y="41"/>
                      <a:pt x="2047" y="79"/>
                    </a:cubicBezTo>
                    <a:cubicBezTo>
                      <a:pt x="1846" y="117"/>
                      <a:pt x="1569" y="211"/>
                      <a:pt x="1398" y="280"/>
                    </a:cubicBezTo>
                    <a:cubicBezTo>
                      <a:pt x="1227" y="349"/>
                      <a:pt x="1131" y="406"/>
                      <a:pt x="1023" y="490"/>
                    </a:cubicBezTo>
                    <a:cubicBezTo>
                      <a:pt x="915" y="574"/>
                      <a:pt x="827" y="681"/>
                      <a:pt x="748" y="783"/>
                    </a:cubicBezTo>
                    <a:cubicBezTo>
                      <a:pt x="669" y="885"/>
                      <a:pt x="603" y="977"/>
                      <a:pt x="547" y="1103"/>
                    </a:cubicBezTo>
                    <a:cubicBezTo>
                      <a:pt x="491" y="1229"/>
                      <a:pt x="440" y="1384"/>
                      <a:pt x="410" y="1542"/>
                    </a:cubicBezTo>
                    <a:cubicBezTo>
                      <a:pt x="380" y="1700"/>
                      <a:pt x="363" y="1917"/>
                      <a:pt x="364" y="2054"/>
                    </a:cubicBezTo>
                    <a:cubicBezTo>
                      <a:pt x="365" y="2191"/>
                      <a:pt x="401" y="2278"/>
                      <a:pt x="415" y="2365"/>
                    </a:cubicBezTo>
                    <a:cubicBezTo>
                      <a:pt x="429" y="2452"/>
                      <a:pt x="484" y="2475"/>
                      <a:pt x="447" y="2575"/>
                    </a:cubicBezTo>
                    <a:cubicBezTo>
                      <a:pt x="410" y="2675"/>
                      <a:pt x="254" y="2870"/>
                      <a:pt x="191" y="2968"/>
                    </a:cubicBezTo>
                    <a:cubicBezTo>
                      <a:pt x="128" y="3066"/>
                      <a:pt x="90" y="3108"/>
                      <a:pt x="72" y="3160"/>
                    </a:cubicBezTo>
                    <a:cubicBezTo>
                      <a:pt x="54" y="3212"/>
                      <a:pt x="40" y="3244"/>
                      <a:pt x="81" y="3279"/>
                    </a:cubicBezTo>
                    <a:cubicBezTo>
                      <a:pt x="122" y="3314"/>
                      <a:pt x="270" y="3332"/>
                      <a:pt x="319" y="3370"/>
                    </a:cubicBezTo>
                    <a:cubicBezTo>
                      <a:pt x="368" y="3408"/>
                      <a:pt x="367" y="3464"/>
                      <a:pt x="374" y="3507"/>
                    </a:cubicBezTo>
                    <a:cubicBezTo>
                      <a:pt x="381" y="3550"/>
                      <a:pt x="375" y="3593"/>
                      <a:pt x="364" y="3626"/>
                    </a:cubicBezTo>
                    <a:cubicBezTo>
                      <a:pt x="353" y="3659"/>
                      <a:pt x="325" y="3681"/>
                      <a:pt x="310" y="3708"/>
                    </a:cubicBezTo>
                    <a:cubicBezTo>
                      <a:pt x="295" y="3735"/>
                      <a:pt x="281" y="3779"/>
                      <a:pt x="273" y="3782"/>
                    </a:cubicBezTo>
                    <a:close/>
                  </a:path>
                </a:pathLst>
              </a:custGeom>
              <a:solidFill>
                <a:srgbClr val="FFCC99"/>
              </a:solidFill>
              <a:ln>
                <a:noFill/>
              </a:ln>
              <a:effectLst/>
              <a:extLst>
                <a:ext uri="{91240B29-F687-4F45-9708-019B960494DF}">
                  <a14:hiddenLine xmlns:a14="http://schemas.microsoft.com/office/drawing/2010/main" w="9525">
                    <a:solidFill>
                      <a:srgbClr val="FF9966"/>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游ゴシック" panose="020B0400000000000000" pitchFamily="50" charset="-128"/>
                  <a:ea typeface="游ゴシック" panose="020B0400000000000000" pitchFamily="50" charset="-128"/>
                </a:endParaRPr>
              </a:p>
            </p:txBody>
          </p:sp>
          <p:sp>
            <p:nvSpPr>
              <p:cNvPr id="7" name="Freeform 5"/>
              <p:cNvSpPr>
                <a:spLocks/>
              </p:cNvSpPr>
              <p:nvPr/>
            </p:nvSpPr>
            <p:spPr bwMode="auto">
              <a:xfrm>
                <a:off x="850" y="2554"/>
                <a:ext cx="784" cy="442"/>
              </a:xfrm>
              <a:custGeom>
                <a:avLst/>
                <a:gdLst>
                  <a:gd name="T0" fmla="*/ 232 w 730"/>
                  <a:gd name="T1" fmla="*/ 28 h 412"/>
                  <a:gd name="T2" fmla="*/ 472 w 730"/>
                  <a:gd name="T3" fmla="*/ 112 h 412"/>
                  <a:gd name="T4" fmla="*/ 616 w 730"/>
                  <a:gd name="T5" fmla="*/ 226 h 412"/>
                  <a:gd name="T6" fmla="*/ 724 w 730"/>
                  <a:gd name="T7" fmla="*/ 412 h 412"/>
                  <a:gd name="T8" fmla="*/ 580 w 730"/>
                  <a:gd name="T9" fmla="*/ 268 h 412"/>
                  <a:gd name="T10" fmla="*/ 370 w 730"/>
                  <a:gd name="T11" fmla="*/ 154 h 412"/>
                  <a:gd name="T12" fmla="*/ 172 w 730"/>
                  <a:gd name="T13" fmla="*/ 100 h 412"/>
                  <a:gd name="T14" fmla="*/ 52 w 730"/>
                  <a:gd name="T15" fmla="*/ 94 h 412"/>
                  <a:gd name="T16" fmla="*/ 10 w 730"/>
                  <a:gd name="T17" fmla="*/ 58 h 412"/>
                  <a:gd name="T18" fmla="*/ 16 w 730"/>
                  <a:gd name="T19" fmla="*/ 16 h 412"/>
                  <a:gd name="T20" fmla="*/ 106 w 730"/>
                  <a:gd name="T21" fmla="*/ 4 h 412"/>
                  <a:gd name="T22" fmla="*/ 232 w 730"/>
                  <a:gd name="T23" fmla="*/ 28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0" h="412">
                    <a:moveTo>
                      <a:pt x="232" y="28"/>
                    </a:moveTo>
                    <a:cubicBezTo>
                      <a:pt x="293" y="46"/>
                      <a:pt x="408" y="79"/>
                      <a:pt x="472" y="112"/>
                    </a:cubicBezTo>
                    <a:cubicBezTo>
                      <a:pt x="536" y="145"/>
                      <a:pt x="574" y="176"/>
                      <a:pt x="616" y="226"/>
                    </a:cubicBezTo>
                    <a:cubicBezTo>
                      <a:pt x="658" y="276"/>
                      <a:pt x="730" y="405"/>
                      <a:pt x="724" y="412"/>
                    </a:cubicBezTo>
                    <a:lnTo>
                      <a:pt x="580" y="268"/>
                    </a:lnTo>
                    <a:cubicBezTo>
                      <a:pt x="521" y="225"/>
                      <a:pt x="438" y="182"/>
                      <a:pt x="370" y="154"/>
                    </a:cubicBezTo>
                    <a:cubicBezTo>
                      <a:pt x="302" y="126"/>
                      <a:pt x="225" y="110"/>
                      <a:pt x="172" y="100"/>
                    </a:cubicBezTo>
                    <a:cubicBezTo>
                      <a:pt x="119" y="90"/>
                      <a:pt x="79" y="101"/>
                      <a:pt x="52" y="94"/>
                    </a:cubicBezTo>
                    <a:cubicBezTo>
                      <a:pt x="25" y="87"/>
                      <a:pt x="16" y="71"/>
                      <a:pt x="10" y="58"/>
                    </a:cubicBezTo>
                    <a:cubicBezTo>
                      <a:pt x="4" y="45"/>
                      <a:pt x="0" y="25"/>
                      <a:pt x="16" y="16"/>
                    </a:cubicBezTo>
                    <a:cubicBezTo>
                      <a:pt x="32" y="7"/>
                      <a:pt x="69" y="0"/>
                      <a:pt x="106" y="4"/>
                    </a:cubicBezTo>
                    <a:cubicBezTo>
                      <a:pt x="143" y="8"/>
                      <a:pt x="171" y="10"/>
                      <a:pt x="232" y="28"/>
                    </a:cubicBezTo>
                    <a:close/>
                  </a:path>
                </a:pathLst>
              </a:custGeom>
              <a:solidFill>
                <a:srgbClr val="FF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游ゴシック" panose="020B0400000000000000" pitchFamily="50" charset="-128"/>
                  <a:ea typeface="游ゴシック" panose="020B0400000000000000" pitchFamily="50" charset="-128"/>
                </a:endParaRPr>
              </a:p>
            </p:txBody>
          </p:sp>
          <p:sp>
            <p:nvSpPr>
              <p:cNvPr id="8" name="Freeform 6"/>
              <p:cNvSpPr>
                <a:spLocks/>
              </p:cNvSpPr>
              <p:nvPr/>
            </p:nvSpPr>
            <p:spPr bwMode="auto">
              <a:xfrm>
                <a:off x="1032" y="2848"/>
                <a:ext cx="636" cy="341"/>
              </a:xfrm>
              <a:custGeom>
                <a:avLst/>
                <a:gdLst>
                  <a:gd name="T0" fmla="*/ 69 w 593"/>
                  <a:gd name="T1" fmla="*/ 0 h 318"/>
                  <a:gd name="T2" fmla="*/ 192 w 593"/>
                  <a:gd name="T3" fmla="*/ 15 h 318"/>
                  <a:gd name="T4" fmla="*/ 306 w 593"/>
                  <a:gd name="T5" fmla="*/ 75 h 318"/>
                  <a:gd name="T6" fmla="*/ 447 w 593"/>
                  <a:gd name="T7" fmla="*/ 201 h 318"/>
                  <a:gd name="T8" fmla="*/ 528 w 593"/>
                  <a:gd name="T9" fmla="*/ 261 h 318"/>
                  <a:gd name="T10" fmla="*/ 573 w 593"/>
                  <a:gd name="T11" fmla="*/ 285 h 318"/>
                  <a:gd name="T12" fmla="*/ 585 w 593"/>
                  <a:gd name="T13" fmla="*/ 318 h 318"/>
                  <a:gd name="T14" fmla="*/ 525 w 593"/>
                  <a:gd name="T15" fmla="*/ 288 h 318"/>
                  <a:gd name="T16" fmla="*/ 420 w 593"/>
                  <a:gd name="T17" fmla="*/ 294 h 318"/>
                  <a:gd name="T18" fmla="*/ 309 w 593"/>
                  <a:gd name="T19" fmla="*/ 309 h 318"/>
                  <a:gd name="T20" fmla="*/ 147 w 593"/>
                  <a:gd name="T21" fmla="*/ 291 h 318"/>
                  <a:gd name="T22" fmla="*/ 60 w 593"/>
                  <a:gd name="T23" fmla="*/ 258 h 318"/>
                  <a:gd name="T24" fmla="*/ 102 w 593"/>
                  <a:gd name="T25" fmla="*/ 258 h 318"/>
                  <a:gd name="T26" fmla="*/ 195 w 593"/>
                  <a:gd name="T27" fmla="*/ 273 h 318"/>
                  <a:gd name="T28" fmla="*/ 309 w 593"/>
                  <a:gd name="T29" fmla="*/ 279 h 318"/>
                  <a:gd name="T30" fmla="*/ 444 w 593"/>
                  <a:gd name="T31" fmla="*/ 261 h 318"/>
                  <a:gd name="T32" fmla="*/ 378 w 593"/>
                  <a:gd name="T33" fmla="*/ 204 h 318"/>
                  <a:gd name="T34" fmla="*/ 294 w 593"/>
                  <a:gd name="T35" fmla="*/ 126 h 318"/>
                  <a:gd name="T36" fmla="*/ 219 w 593"/>
                  <a:gd name="T37" fmla="*/ 75 h 318"/>
                  <a:gd name="T38" fmla="*/ 150 w 593"/>
                  <a:gd name="T39" fmla="*/ 60 h 318"/>
                  <a:gd name="T40" fmla="*/ 87 w 593"/>
                  <a:gd name="T41" fmla="*/ 51 h 318"/>
                  <a:gd name="T42" fmla="*/ 30 w 593"/>
                  <a:gd name="T43" fmla="*/ 24 h 318"/>
                  <a:gd name="T44" fmla="*/ 9 w 593"/>
                  <a:gd name="T45" fmla="*/ 3 h 318"/>
                  <a:gd name="T46" fmla="*/ 69 w 593"/>
                  <a:gd name="T47"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3" h="318">
                    <a:moveTo>
                      <a:pt x="69" y="0"/>
                    </a:moveTo>
                    <a:cubicBezTo>
                      <a:pt x="111" y="1"/>
                      <a:pt x="153" y="2"/>
                      <a:pt x="192" y="15"/>
                    </a:cubicBezTo>
                    <a:cubicBezTo>
                      <a:pt x="231" y="28"/>
                      <a:pt x="263" y="44"/>
                      <a:pt x="306" y="75"/>
                    </a:cubicBezTo>
                    <a:cubicBezTo>
                      <a:pt x="349" y="106"/>
                      <a:pt x="410" y="170"/>
                      <a:pt x="447" y="201"/>
                    </a:cubicBezTo>
                    <a:cubicBezTo>
                      <a:pt x="484" y="232"/>
                      <a:pt x="507" y="247"/>
                      <a:pt x="528" y="261"/>
                    </a:cubicBezTo>
                    <a:cubicBezTo>
                      <a:pt x="549" y="275"/>
                      <a:pt x="564" y="276"/>
                      <a:pt x="573" y="285"/>
                    </a:cubicBezTo>
                    <a:cubicBezTo>
                      <a:pt x="582" y="294"/>
                      <a:pt x="593" y="318"/>
                      <a:pt x="585" y="318"/>
                    </a:cubicBezTo>
                    <a:lnTo>
                      <a:pt x="525" y="288"/>
                    </a:lnTo>
                    <a:cubicBezTo>
                      <a:pt x="498" y="284"/>
                      <a:pt x="456" y="291"/>
                      <a:pt x="420" y="294"/>
                    </a:cubicBezTo>
                    <a:cubicBezTo>
                      <a:pt x="384" y="297"/>
                      <a:pt x="354" y="309"/>
                      <a:pt x="309" y="309"/>
                    </a:cubicBezTo>
                    <a:cubicBezTo>
                      <a:pt x="264" y="309"/>
                      <a:pt x="188" y="299"/>
                      <a:pt x="147" y="291"/>
                    </a:cubicBezTo>
                    <a:cubicBezTo>
                      <a:pt x="106" y="283"/>
                      <a:pt x="67" y="263"/>
                      <a:pt x="60" y="258"/>
                    </a:cubicBezTo>
                    <a:lnTo>
                      <a:pt x="102" y="258"/>
                    </a:lnTo>
                    <a:cubicBezTo>
                      <a:pt x="125" y="260"/>
                      <a:pt x="161" y="270"/>
                      <a:pt x="195" y="273"/>
                    </a:cubicBezTo>
                    <a:cubicBezTo>
                      <a:pt x="229" y="276"/>
                      <a:pt x="268" y="281"/>
                      <a:pt x="309" y="279"/>
                    </a:cubicBezTo>
                    <a:cubicBezTo>
                      <a:pt x="350" y="277"/>
                      <a:pt x="433" y="273"/>
                      <a:pt x="444" y="261"/>
                    </a:cubicBezTo>
                    <a:lnTo>
                      <a:pt x="378" y="204"/>
                    </a:lnTo>
                    <a:cubicBezTo>
                      <a:pt x="353" y="182"/>
                      <a:pt x="320" y="147"/>
                      <a:pt x="294" y="126"/>
                    </a:cubicBezTo>
                    <a:cubicBezTo>
                      <a:pt x="268" y="105"/>
                      <a:pt x="243" y="86"/>
                      <a:pt x="219" y="75"/>
                    </a:cubicBezTo>
                    <a:cubicBezTo>
                      <a:pt x="195" y="64"/>
                      <a:pt x="172" y="64"/>
                      <a:pt x="150" y="60"/>
                    </a:cubicBezTo>
                    <a:cubicBezTo>
                      <a:pt x="128" y="56"/>
                      <a:pt x="107" y="57"/>
                      <a:pt x="87" y="51"/>
                    </a:cubicBezTo>
                    <a:cubicBezTo>
                      <a:pt x="67" y="45"/>
                      <a:pt x="43" y="32"/>
                      <a:pt x="30" y="24"/>
                    </a:cubicBezTo>
                    <a:cubicBezTo>
                      <a:pt x="17" y="16"/>
                      <a:pt x="0" y="7"/>
                      <a:pt x="9" y="3"/>
                    </a:cubicBezTo>
                    <a:lnTo>
                      <a:pt x="69" y="0"/>
                    </a:lnTo>
                    <a:close/>
                  </a:path>
                </a:pathLst>
              </a:custGeom>
              <a:solidFill>
                <a:srgbClr val="FF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游ゴシック" panose="020B0400000000000000" pitchFamily="50" charset="-128"/>
                  <a:ea typeface="游ゴシック" panose="020B0400000000000000" pitchFamily="50" charset="-128"/>
                </a:endParaRPr>
              </a:p>
            </p:txBody>
          </p:sp>
          <p:sp>
            <p:nvSpPr>
              <p:cNvPr id="9" name="Oval 7"/>
              <p:cNvSpPr>
                <a:spLocks noChangeArrowheads="1"/>
              </p:cNvSpPr>
              <p:nvPr/>
            </p:nvSpPr>
            <p:spPr bwMode="auto">
              <a:xfrm>
                <a:off x="1109" y="2871"/>
                <a:ext cx="119" cy="280"/>
              </a:xfrm>
              <a:prstGeom prst="ellipse">
                <a:avLst/>
              </a:prstGeom>
              <a:solidFill>
                <a:srgbClr val="FF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游ゴシック" panose="020B0400000000000000" pitchFamily="50" charset="-128"/>
                  <a:ea typeface="游ゴシック" panose="020B0400000000000000" pitchFamily="50" charset="-128"/>
                </a:endParaRPr>
              </a:p>
            </p:txBody>
          </p:sp>
          <p:sp>
            <p:nvSpPr>
              <p:cNvPr id="10" name="Freeform 8"/>
              <p:cNvSpPr>
                <a:spLocks/>
              </p:cNvSpPr>
              <p:nvPr/>
            </p:nvSpPr>
            <p:spPr bwMode="auto">
              <a:xfrm>
                <a:off x="746" y="3547"/>
                <a:ext cx="379" cy="310"/>
              </a:xfrm>
              <a:custGeom>
                <a:avLst/>
                <a:gdLst>
                  <a:gd name="T0" fmla="*/ 302 w 379"/>
                  <a:gd name="T1" fmla="*/ 1 h 310"/>
                  <a:gd name="T2" fmla="*/ 354 w 379"/>
                  <a:gd name="T3" fmla="*/ 93 h 310"/>
                  <a:gd name="T4" fmla="*/ 342 w 379"/>
                  <a:gd name="T5" fmla="*/ 209 h 310"/>
                  <a:gd name="T6" fmla="*/ 270 w 379"/>
                  <a:gd name="T7" fmla="*/ 277 h 310"/>
                  <a:gd name="T8" fmla="*/ 202 w 379"/>
                  <a:gd name="T9" fmla="*/ 273 h 310"/>
                  <a:gd name="T10" fmla="*/ 130 w 379"/>
                  <a:gd name="T11" fmla="*/ 225 h 310"/>
                  <a:gd name="T12" fmla="*/ 70 w 379"/>
                  <a:gd name="T13" fmla="*/ 173 h 310"/>
                  <a:gd name="T14" fmla="*/ 6 w 379"/>
                  <a:gd name="T15" fmla="*/ 165 h 310"/>
                  <a:gd name="T16" fmla="*/ 34 w 379"/>
                  <a:gd name="T17" fmla="*/ 205 h 310"/>
                  <a:gd name="T18" fmla="*/ 122 w 379"/>
                  <a:gd name="T19" fmla="*/ 233 h 310"/>
                  <a:gd name="T20" fmla="*/ 210 w 379"/>
                  <a:gd name="T21" fmla="*/ 301 h 310"/>
                  <a:gd name="T22" fmla="*/ 310 w 379"/>
                  <a:gd name="T23" fmla="*/ 289 h 310"/>
                  <a:gd name="T24" fmla="*/ 366 w 379"/>
                  <a:gd name="T25" fmla="*/ 209 h 310"/>
                  <a:gd name="T26" fmla="*/ 370 w 379"/>
                  <a:gd name="T27" fmla="*/ 101 h 310"/>
                  <a:gd name="T28" fmla="*/ 302 w 379"/>
                  <a:gd name="T29" fmla="*/ 1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9" h="310">
                    <a:moveTo>
                      <a:pt x="302" y="1"/>
                    </a:moveTo>
                    <a:cubicBezTo>
                      <a:pt x="299" y="0"/>
                      <a:pt x="347" y="58"/>
                      <a:pt x="354" y="93"/>
                    </a:cubicBezTo>
                    <a:cubicBezTo>
                      <a:pt x="361" y="128"/>
                      <a:pt x="356" y="179"/>
                      <a:pt x="342" y="209"/>
                    </a:cubicBezTo>
                    <a:cubicBezTo>
                      <a:pt x="328" y="239"/>
                      <a:pt x="293" y="266"/>
                      <a:pt x="270" y="277"/>
                    </a:cubicBezTo>
                    <a:cubicBezTo>
                      <a:pt x="247" y="288"/>
                      <a:pt x="225" y="282"/>
                      <a:pt x="202" y="273"/>
                    </a:cubicBezTo>
                    <a:cubicBezTo>
                      <a:pt x="179" y="264"/>
                      <a:pt x="152" y="242"/>
                      <a:pt x="130" y="225"/>
                    </a:cubicBezTo>
                    <a:cubicBezTo>
                      <a:pt x="108" y="208"/>
                      <a:pt x="91" y="183"/>
                      <a:pt x="70" y="173"/>
                    </a:cubicBezTo>
                    <a:cubicBezTo>
                      <a:pt x="49" y="163"/>
                      <a:pt x="12" y="160"/>
                      <a:pt x="6" y="165"/>
                    </a:cubicBezTo>
                    <a:cubicBezTo>
                      <a:pt x="0" y="170"/>
                      <a:pt x="15" y="194"/>
                      <a:pt x="34" y="205"/>
                    </a:cubicBezTo>
                    <a:cubicBezTo>
                      <a:pt x="53" y="216"/>
                      <a:pt x="93" y="217"/>
                      <a:pt x="122" y="233"/>
                    </a:cubicBezTo>
                    <a:cubicBezTo>
                      <a:pt x="151" y="249"/>
                      <a:pt x="179" y="292"/>
                      <a:pt x="210" y="301"/>
                    </a:cubicBezTo>
                    <a:cubicBezTo>
                      <a:pt x="241" y="310"/>
                      <a:pt x="284" y="304"/>
                      <a:pt x="310" y="289"/>
                    </a:cubicBezTo>
                    <a:cubicBezTo>
                      <a:pt x="336" y="274"/>
                      <a:pt x="356" y="240"/>
                      <a:pt x="366" y="209"/>
                    </a:cubicBezTo>
                    <a:cubicBezTo>
                      <a:pt x="376" y="178"/>
                      <a:pt x="379" y="136"/>
                      <a:pt x="370" y="101"/>
                    </a:cubicBezTo>
                    <a:cubicBezTo>
                      <a:pt x="361" y="66"/>
                      <a:pt x="305" y="2"/>
                      <a:pt x="302" y="1"/>
                    </a:cubicBezTo>
                    <a:close/>
                  </a:path>
                </a:pathLst>
              </a:custGeom>
              <a:solidFill>
                <a:srgbClr val="FF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游ゴシック" panose="020B0400000000000000" pitchFamily="50" charset="-128"/>
                  <a:ea typeface="游ゴシック" panose="020B0400000000000000" pitchFamily="50" charset="-128"/>
                </a:endParaRPr>
              </a:p>
            </p:txBody>
          </p:sp>
        </p:grpSp>
        <p:grpSp>
          <p:nvGrpSpPr>
            <p:cNvPr id="11" name="Group 9"/>
            <p:cNvGrpSpPr>
              <a:grpSpLocks/>
            </p:cNvGrpSpPr>
            <p:nvPr/>
          </p:nvGrpSpPr>
          <p:grpSpPr bwMode="auto">
            <a:xfrm>
              <a:off x="8507413" y="3014663"/>
              <a:ext cx="1846262" cy="1839913"/>
              <a:chOff x="4463" y="1870"/>
              <a:chExt cx="1163" cy="1159"/>
            </a:xfrm>
          </p:grpSpPr>
          <p:sp>
            <p:nvSpPr>
              <p:cNvPr id="12" name="AutoShape 10"/>
              <p:cNvSpPr>
                <a:spLocks noChangeArrowheads="1"/>
              </p:cNvSpPr>
              <p:nvPr/>
            </p:nvSpPr>
            <p:spPr bwMode="auto">
              <a:xfrm>
                <a:off x="4463" y="2582"/>
                <a:ext cx="1163" cy="447"/>
              </a:xfrm>
              <a:prstGeom prst="roundRect">
                <a:avLst>
                  <a:gd name="adj" fmla="val 16667"/>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4000" b="1" dirty="0">
                    <a:solidFill>
                      <a:srgbClr val="C00000"/>
                    </a:solidFill>
                    <a:latin typeface="游ゴシック" panose="020B0400000000000000" pitchFamily="50" charset="-128"/>
                    <a:ea typeface="游ゴシック" panose="020B0400000000000000" pitchFamily="50" charset="-128"/>
                  </a:rPr>
                  <a:t>後頭葉</a:t>
                </a:r>
              </a:p>
            </p:txBody>
          </p:sp>
          <p:sp>
            <p:nvSpPr>
              <p:cNvPr id="13" name="AutoShape 11"/>
              <p:cNvSpPr>
                <a:spLocks noChangeArrowheads="1"/>
              </p:cNvSpPr>
              <p:nvPr/>
            </p:nvSpPr>
            <p:spPr bwMode="auto">
              <a:xfrm>
                <a:off x="4765" y="1870"/>
                <a:ext cx="742" cy="465"/>
              </a:xfrm>
              <a:prstGeom prst="roundRect">
                <a:avLst>
                  <a:gd name="adj" fmla="val 16667"/>
                </a:avLst>
              </a:prstGeom>
              <a:solidFill>
                <a:schemeClr val="bg1">
                  <a:alpha val="89999"/>
                </a:schemeClr>
              </a:solidFill>
              <a:ln w="57150">
                <a:solidFill>
                  <a:srgbClr val="FFFF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ja-JP" altLang="en-US" sz="3200" b="1" dirty="0">
                    <a:latin typeface="游ゴシック" panose="020B0400000000000000" pitchFamily="50" charset="-128"/>
                    <a:ea typeface="游ゴシック" panose="020B0400000000000000" pitchFamily="50" charset="-128"/>
                  </a:rPr>
                  <a:t>視覚</a:t>
                </a:r>
              </a:p>
            </p:txBody>
          </p:sp>
        </p:grpSp>
        <p:grpSp>
          <p:nvGrpSpPr>
            <p:cNvPr id="14" name="Group 12"/>
            <p:cNvGrpSpPr>
              <a:grpSpLocks/>
            </p:cNvGrpSpPr>
            <p:nvPr/>
          </p:nvGrpSpPr>
          <p:grpSpPr bwMode="auto">
            <a:xfrm>
              <a:off x="4686300" y="2205038"/>
              <a:ext cx="3271838" cy="3084513"/>
              <a:chOff x="2056" y="1360"/>
              <a:chExt cx="2061" cy="1943"/>
            </a:xfrm>
          </p:grpSpPr>
          <p:grpSp>
            <p:nvGrpSpPr>
              <p:cNvPr id="15" name="Group 13"/>
              <p:cNvGrpSpPr>
                <a:grpSpLocks/>
              </p:cNvGrpSpPr>
              <p:nvPr/>
            </p:nvGrpSpPr>
            <p:grpSpPr bwMode="auto">
              <a:xfrm>
                <a:off x="2056" y="1360"/>
                <a:ext cx="2061" cy="1371"/>
                <a:chOff x="2056" y="1360"/>
                <a:chExt cx="2061" cy="1371"/>
              </a:xfrm>
            </p:grpSpPr>
            <p:sp>
              <p:nvSpPr>
                <p:cNvPr id="17" name="Freeform 14"/>
                <p:cNvSpPr>
                  <a:spLocks/>
                </p:cNvSpPr>
                <p:nvPr/>
              </p:nvSpPr>
              <p:spPr bwMode="auto">
                <a:xfrm>
                  <a:off x="2056" y="1360"/>
                  <a:ext cx="2061" cy="1371"/>
                </a:xfrm>
                <a:custGeom>
                  <a:avLst/>
                  <a:gdLst>
                    <a:gd name="T0" fmla="*/ 293 w 2061"/>
                    <a:gd name="T1" fmla="*/ 355 h 1371"/>
                    <a:gd name="T2" fmla="*/ 494 w 2061"/>
                    <a:gd name="T3" fmla="*/ 226 h 1371"/>
                    <a:gd name="T4" fmla="*/ 734 w 2061"/>
                    <a:gd name="T5" fmla="*/ 144 h 1371"/>
                    <a:gd name="T6" fmla="*/ 1051 w 2061"/>
                    <a:gd name="T7" fmla="*/ 134 h 1371"/>
                    <a:gd name="T8" fmla="*/ 1358 w 2061"/>
                    <a:gd name="T9" fmla="*/ 173 h 1371"/>
                    <a:gd name="T10" fmla="*/ 1627 w 2061"/>
                    <a:gd name="T11" fmla="*/ 326 h 1371"/>
                    <a:gd name="T12" fmla="*/ 1790 w 2061"/>
                    <a:gd name="T13" fmla="*/ 514 h 1371"/>
                    <a:gd name="T14" fmla="*/ 1810 w 2061"/>
                    <a:gd name="T15" fmla="*/ 864 h 1371"/>
                    <a:gd name="T16" fmla="*/ 1618 w 2061"/>
                    <a:gd name="T17" fmla="*/ 1013 h 1371"/>
                    <a:gd name="T18" fmla="*/ 1334 w 2061"/>
                    <a:gd name="T19" fmla="*/ 1070 h 1371"/>
                    <a:gd name="T20" fmla="*/ 821 w 2061"/>
                    <a:gd name="T21" fmla="*/ 1147 h 1371"/>
                    <a:gd name="T22" fmla="*/ 754 w 2061"/>
                    <a:gd name="T23" fmla="*/ 1315 h 1371"/>
                    <a:gd name="T24" fmla="*/ 1003 w 2061"/>
                    <a:gd name="T25" fmla="*/ 1368 h 1371"/>
                    <a:gd name="T26" fmla="*/ 1459 w 2061"/>
                    <a:gd name="T27" fmla="*/ 1334 h 1371"/>
                    <a:gd name="T28" fmla="*/ 1862 w 2061"/>
                    <a:gd name="T29" fmla="*/ 1181 h 1371"/>
                    <a:gd name="T30" fmla="*/ 2044 w 2061"/>
                    <a:gd name="T31" fmla="*/ 811 h 1371"/>
                    <a:gd name="T32" fmla="*/ 1965 w 2061"/>
                    <a:gd name="T33" fmla="*/ 450 h 1371"/>
                    <a:gd name="T34" fmla="*/ 1640 w 2061"/>
                    <a:gd name="T35" fmla="*/ 151 h 1371"/>
                    <a:gd name="T36" fmla="*/ 1062 w 2061"/>
                    <a:gd name="T37" fmla="*/ 7 h 1371"/>
                    <a:gd name="T38" fmla="*/ 349 w 2061"/>
                    <a:gd name="T39" fmla="*/ 111 h 1371"/>
                    <a:gd name="T40" fmla="*/ 40 w 2061"/>
                    <a:gd name="T41" fmla="*/ 287 h 1371"/>
                    <a:gd name="T42" fmla="*/ 106 w 2061"/>
                    <a:gd name="T43" fmla="*/ 374 h 1371"/>
                    <a:gd name="T44" fmla="*/ 293 w 2061"/>
                    <a:gd name="T45" fmla="*/ 355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61" h="1371">
                      <a:moveTo>
                        <a:pt x="293" y="355"/>
                      </a:moveTo>
                      <a:cubicBezTo>
                        <a:pt x="358" y="330"/>
                        <a:pt x="420" y="261"/>
                        <a:pt x="494" y="226"/>
                      </a:cubicBezTo>
                      <a:cubicBezTo>
                        <a:pt x="568" y="191"/>
                        <a:pt x="641" y="159"/>
                        <a:pt x="734" y="144"/>
                      </a:cubicBezTo>
                      <a:cubicBezTo>
                        <a:pt x="827" y="129"/>
                        <a:pt x="947" y="129"/>
                        <a:pt x="1051" y="134"/>
                      </a:cubicBezTo>
                      <a:cubicBezTo>
                        <a:pt x="1155" y="139"/>
                        <a:pt x="1262" y="141"/>
                        <a:pt x="1358" y="173"/>
                      </a:cubicBezTo>
                      <a:cubicBezTo>
                        <a:pt x="1454" y="205"/>
                        <a:pt x="1555" y="269"/>
                        <a:pt x="1627" y="326"/>
                      </a:cubicBezTo>
                      <a:cubicBezTo>
                        <a:pt x="1699" y="383"/>
                        <a:pt x="1760" y="424"/>
                        <a:pt x="1790" y="514"/>
                      </a:cubicBezTo>
                      <a:cubicBezTo>
                        <a:pt x="1820" y="604"/>
                        <a:pt x="1839" y="781"/>
                        <a:pt x="1810" y="864"/>
                      </a:cubicBezTo>
                      <a:cubicBezTo>
                        <a:pt x="1781" y="947"/>
                        <a:pt x="1697" y="979"/>
                        <a:pt x="1618" y="1013"/>
                      </a:cubicBezTo>
                      <a:cubicBezTo>
                        <a:pt x="1539" y="1047"/>
                        <a:pt x="1467" y="1048"/>
                        <a:pt x="1334" y="1070"/>
                      </a:cubicBezTo>
                      <a:cubicBezTo>
                        <a:pt x="1201" y="1092"/>
                        <a:pt x="918" y="1106"/>
                        <a:pt x="821" y="1147"/>
                      </a:cubicBezTo>
                      <a:cubicBezTo>
                        <a:pt x="724" y="1188"/>
                        <a:pt x="724" y="1278"/>
                        <a:pt x="754" y="1315"/>
                      </a:cubicBezTo>
                      <a:cubicBezTo>
                        <a:pt x="784" y="1352"/>
                        <a:pt x="886" y="1365"/>
                        <a:pt x="1003" y="1368"/>
                      </a:cubicBezTo>
                      <a:cubicBezTo>
                        <a:pt x="1120" y="1371"/>
                        <a:pt x="1316" y="1365"/>
                        <a:pt x="1459" y="1334"/>
                      </a:cubicBezTo>
                      <a:cubicBezTo>
                        <a:pt x="1602" y="1303"/>
                        <a:pt x="1764" y="1268"/>
                        <a:pt x="1862" y="1181"/>
                      </a:cubicBezTo>
                      <a:cubicBezTo>
                        <a:pt x="1960" y="1094"/>
                        <a:pt x="2027" y="933"/>
                        <a:pt x="2044" y="811"/>
                      </a:cubicBezTo>
                      <a:cubicBezTo>
                        <a:pt x="2061" y="689"/>
                        <a:pt x="2033" y="559"/>
                        <a:pt x="1965" y="450"/>
                      </a:cubicBezTo>
                      <a:cubicBezTo>
                        <a:pt x="1898" y="340"/>
                        <a:pt x="1790" y="225"/>
                        <a:pt x="1640" y="151"/>
                      </a:cubicBezTo>
                      <a:cubicBezTo>
                        <a:pt x="1490" y="78"/>
                        <a:pt x="1276" y="14"/>
                        <a:pt x="1062" y="7"/>
                      </a:cubicBezTo>
                      <a:cubicBezTo>
                        <a:pt x="847" y="0"/>
                        <a:pt x="519" y="64"/>
                        <a:pt x="349" y="111"/>
                      </a:cubicBezTo>
                      <a:cubicBezTo>
                        <a:pt x="179" y="157"/>
                        <a:pt x="80" y="243"/>
                        <a:pt x="40" y="287"/>
                      </a:cubicBezTo>
                      <a:cubicBezTo>
                        <a:pt x="0" y="331"/>
                        <a:pt x="64" y="363"/>
                        <a:pt x="106" y="374"/>
                      </a:cubicBezTo>
                      <a:cubicBezTo>
                        <a:pt x="148" y="385"/>
                        <a:pt x="234" y="390"/>
                        <a:pt x="293" y="355"/>
                      </a:cubicBezTo>
                      <a:close/>
                    </a:path>
                  </a:pathLst>
                </a:custGeom>
                <a:gradFill rotWithShape="1">
                  <a:gsLst>
                    <a:gs pos="0">
                      <a:srgbClr val="FFFF00">
                        <a:gamma/>
                        <a:tint val="89804"/>
                        <a:invGamma/>
                        <a:alpha val="39999"/>
                      </a:srgbClr>
                    </a:gs>
                    <a:gs pos="50000">
                      <a:srgbClr val="FFFF00">
                        <a:alpha val="67000"/>
                      </a:srgbClr>
                    </a:gs>
                    <a:gs pos="100000">
                      <a:srgbClr val="FFFF00">
                        <a:gamma/>
                        <a:tint val="89804"/>
                        <a:invGamma/>
                        <a:alpha val="39999"/>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游ゴシック" panose="020B0400000000000000" pitchFamily="50" charset="-128"/>
                    <a:ea typeface="游ゴシック" panose="020B0400000000000000" pitchFamily="50" charset="-128"/>
                  </a:endParaRPr>
                </a:p>
              </p:txBody>
            </p:sp>
            <p:grpSp>
              <p:nvGrpSpPr>
                <p:cNvPr id="18" name="Group 15"/>
                <p:cNvGrpSpPr>
                  <a:grpSpLocks/>
                </p:cNvGrpSpPr>
                <p:nvPr/>
              </p:nvGrpSpPr>
              <p:grpSpPr bwMode="auto">
                <a:xfrm>
                  <a:off x="2116" y="1395"/>
                  <a:ext cx="1934" cy="1318"/>
                  <a:chOff x="2289" y="1546"/>
                  <a:chExt cx="1454" cy="1230"/>
                </a:xfrm>
              </p:grpSpPr>
              <p:sp>
                <p:nvSpPr>
                  <p:cNvPr id="19" name="Freeform 16"/>
                  <p:cNvSpPr>
                    <a:spLocks/>
                  </p:cNvSpPr>
                  <p:nvPr/>
                </p:nvSpPr>
                <p:spPr bwMode="auto">
                  <a:xfrm>
                    <a:off x="3141" y="2551"/>
                    <a:ext cx="182" cy="205"/>
                  </a:xfrm>
                  <a:custGeom>
                    <a:avLst/>
                    <a:gdLst>
                      <a:gd name="T0" fmla="*/ 3 w 182"/>
                      <a:gd name="T1" fmla="*/ 113 h 205"/>
                      <a:gd name="T2" fmla="*/ 19 w 182"/>
                      <a:gd name="T3" fmla="*/ 41 h 205"/>
                      <a:gd name="T4" fmla="*/ 115 w 182"/>
                      <a:gd name="T5" fmla="*/ 1 h 205"/>
                      <a:gd name="T6" fmla="*/ 167 w 182"/>
                      <a:gd name="T7" fmla="*/ 37 h 205"/>
                      <a:gd name="T8" fmla="*/ 175 w 182"/>
                      <a:gd name="T9" fmla="*/ 125 h 205"/>
                      <a:gd name="T10" fmla="*/ 127 w 182"/>
                      <a:gd name="T11" fmla="*/ 193 h 205"/>
                      <a:gd name="T12" fmla="*/ 71 w 182"/>
                      <a:gd name="T13" fmla="*/ 197 h 205"/>
                      <a:gd name="T14" fmla="*/ 23 w 182"/>
                      <a:gd name="T15" fmla="*/ 177 h 205"/>
                      <a:gd name="T16" fmla="*/ 3 w 182"/>
                      <a:gd name="T17" fmla="*/ 11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05">
                        <a:moveTo>
                          <a:pt x="3" y="113"/>
                        </a:moveTo>
                        <a:cubicBezTo>
                          <a:pt x="2" y="90"/>
                          <a:pt x="0" y="60"/>
                          <a:pt x="19" y="41"/>
                        </a:cubicBezTo>
                        <a:cubicBezTo>
                          <a:pt x="38" y="22"/>
                          <a:pt x="90" y="2"/>
                          <a:pt x="115" y="1"/>
                        </a:cubicBezTo>
                        <a:cubicBezTo>
                          <a:pt x="140" y="0"/>
                          <a:pt x="157" y="16"/>
                          <a:pt x="167" y="37"/>
                        </a:cubicBezTo>
                        <a:cubicBezTo>
                          <a:pt x="177" y="58"/>
                          <a:pt x="182" y="99"/>
                          <a:pt x="175" y="125"/>
                        </a:cubicBezTo>
                        <a:cubicBezTo>
                          <a:pt x="168" y="151"/>
                          <a:pt x="144" y="181"/>
                          <a:pt x="127" y="193"/>
                        </a:cubicBezTo>
                        <a:cubicBezTo>
                          <a:pt x="110" y="205"/>
                          <a:pt x="88" y="200"/>
                          <a:pt x="71" y="197"/>
                        </a:cubicBezTo>
                        <a:cubicBezTo>
                          <a:pt x="54" y="194"/>
                          <a:pt x="34" y="192"/>
                          <a:pt x="23" y="177"/>
                        </a:cubicBezTo>
                        <a:cubicBezTo>
                          <a:pt x="12" y="162"/>
                          <a:pt x="4" y="136"/>
                          <a:pt x="3" y="113"/>
                        </a:cubicBezTo>
                        <a:close/>
                      </a:path>
                    </a:pathLst>
                  </a:custGeom>
                  <a:gradFill rotWithShape="1">
                    <a:gsLst>
                      <a:gs pos="0">
                        <a:srgbClr val="FF0000">
                          <a:alpha val="39999"/>
                        </a:srgbClr>
                      </a:gs>
                      <a:gs pos="100000">
                        <a:srgbClr val="FF0000">
                          <a:gamma/>
                          <a:shade val="96078"/>
                          <a:invGamma/>
                          <a:alpha val="39999"/>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游ゴシック" panose="020B0400000000000000" pitchFamily="50" charset="-128"/>
                      <a:ea typeface="游ゴシック" panose="020B0400000000000000" pitchFamily="50" charset="-128"/>
                    </a:endParaRPr>
                  </a:p>
                </p:txBody>
              </p:sp>
              <p:sp>
                <p:nvSpPr>
                  <p:cNvPr id="20" name="Freeform 17"/>
                  <p:cNvSpPr>
                    <a:spLocks/>
                  </p:cNvSpPr>
                  <p:nvPr/>
                </p:nvSpPr>
                <p:spPr bwMode="auto">
                  <a:xfrm>
                    <a:off x="2983" y="2587"/>
                    <a:ext cx="180" cy="189"/>
                  </a:xfrm>
                  <a:custGeom>
                    <a:avLst/>
                    <a:gdLst>
                      <a:gd name="T0" fmla="*/ 1 w 180"/>
                      <a:gd name="T1" fmla="*/ 97 h 189"/>
                      <a:gd name="T2" fmla="*/ 17 w 180"/>
                      <a:gd name="T3" fmla="*/ 25 h 189"/>
                      <a:gd name="T4" fmla="*/ 85 w 180"/>
                      <a:gd name="T5" fmla="*/ 1 h 189"/>
                      <a:gd name="T6" fmla="*/ 165 w 180"/>
                      <a:gd name="T7" fmla="*/ 21 h 189"/>
                      <a:gd name="T8" fmla="*/ 173 w 180"/>
                      <a:gd name="T9" fmla="*/ 109 h 189"/>
                      <a:gd name="T10" fmla="*/ 125 w 180"/>
                      <a:gd name="T11" fmla="*/ 177 h 189"/>
                      <a:gd name="T12" fmla="*/ 69 w 180"/>
                      <a:gd name="T13" fmla="*/ 181 h 189"/>
                      <a:gd name="T14" fmla="*/ 21 w 180"/>
                      <a:gd name="T15" fmla="*/ 161 h 189"/>
                      <a:gd name="T16" fmla="*/ 1 w 180"/>
                      <a:gd name="T17" fmla="*/ 9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189">
                        <a:moveTo>
                          <a:pt x="1" y="97"/>
                        </a:moveTo>
                        <a:cubicBezTo>
                          <a:pt x="0" y="74"/>
                          <a:pt x="3" y="41"/>
                          <a:pt x="17" y="25"/>
                        </a:cubicBezTo>
                        <a:cubicBezTo>
                          <a:pt x="31" y="9"/>
                          <a:pt x="60" y="2"/>
                          <a:pt x="85" y="1"/>
                        </a:cubicBezTo>
                        <a:cubicBezTo>
                          <a:pt x="110" y="0"/>
                          <a:pt x="150" y="3"/>
                          <a:pt x="165" y="21"/>
                        </a:cubicBezTo>
                        <a:cubicBezTo>
                          <a:pt x="180" y="39"/>
                          <a:pt x="180" y="83"/>
                          <a:pt x="173" y="109"/>
                        </a:cubicBezTo>
                        <a:cubicBezTo>
                          <a:pt x="166" y="135"/>
                          <a:pt x="142" y="165"/>
                          <a:pt x="125" y="177"/>
                        </a:cubicBezTo>
                        <a:cubicBezTo>
                          <a:pt x="108" y="189"/>
                          <a:pt x="86" y="184"/>
                          <a:pt x="69" y="181"/>
                        </a:cubicBezTo>
                        <a:cubicBezTo>
                          <a:pt x="52" y="178"/>
                          <a:pt x="32" y="176"/>
                          <a:pt x="21" y="161"/>
                        </a:cubicBezTo>
                        <a:cubicBezTo>
                          <a:pt x="10" y="146"/>
                          <a:pt x="2" y="120"/>
                          <a:pt x="1" y="97"/>
                        </a:cubicBezTo>
                        <a:close/>
                      </a:path>
                    </a:pathLst>
                  </a:custGeom>
                  <a:gradFill rotWithShape="1">
                    <a:gsLst>
                      <a:gs pos="0">
                        <a:srgbClr val="FF0000">
                          <a:alpha val="39999"/>
                        </a:srgbClr>
                      </a:gs>
                      <a:gs pos="100000">
                        <a:srgbClr val="FF0000">
                          <a:gamma/>
                          <a:shade val="96078"/>
                          <a:invGamma/>
                          <a:alpha val="39999"/>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游ゴシック" panose="020B0400000000000000" pitchFamily="50" charset="-128"/>
                      <a:ea typeface="游ゴシック" panose="020B0400000000000000" pitchFamily="50" charset="-128"/>
                    </a:endParaRPr>
                  </a:p>
                </p:txBody>
              </p:sp>
              <p:sp>
                <p:nvSpPr>
                  <p:cNvPr id="21" name="Freeform 18"/>
                  <p:cNvSpPr>
                    <a:spLocks/>
                  </p:cNvSpPr>
                  <p:nvPr/>
                </p:nvSpPr>
                <p:spPr bwMode="auto">
                  <a:xfrm>
                    <a:off x="2839" y="2610"/>
                    <a:ext cx="160" cy="158"/>
                  </a:xfrm>
                  <a:custGeom>
                    <a:avLst/>
                    <a:gdLst>
                      <a:gd name="T0" fmla="*/ 1 w 180"/>
                      <a:gd name="T1" fmla="*/ 97 h 189"/>
                      <a:gd name="T2" fmla="*/ 17 w 180"/>
                      <a:gd name="T3" fmla="*/ 25 h 189"/>
                      <a:gd name="T4" fmla="*/ 85 w 180"/>
                      <a:gd name="T5" fmla="*/ 1 h 189"/>
                      <a:gd name="T6" fmla="*/ 165 w 180"/>
                      <a:gd name="T7" fmla="*/ 21 h 189"/>
                      <a:gd name="T8" fmla="*/ 173 w 180"/>
                      <a:gd name="T9" fmla="*/ 109 h 189"/>
                      <a:gd name="T10" fmla="*/ 125 w 180"/>
                      <a:gd name="T11" fmla="*/ 177 h 189"/>
                      <a:gd name="T12" fmla="*/ 69 w 180"/>
                      <a:gd name="T13" fmla="*/ 181 h 189"/>
                      <a:gd name="T14" fmla="*/ 21 w 180"/>
                      <a:gd name="T15" fmla="*/ 161 h 189"/>
                      <a:gd name="T16" fmla="*/ 1 w 180"/>
                      <a:gd name="T17" fmla="*/ 9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189">
                        <a:moveTo>
                          <a:pt x="1" y="97"/>
                        </a:moveTo>
                        <a:cubicBezTo>
                          <a:pt x="0" y="74"/>
                          <a:pt x="3" y="41"/>
                          <a:pt x="17" y="25"/>
                        </a:cubicBezTo>
                        <a:cubicBezTo>
                          <a:pt x="31" y="9"/>
                          <a:pt x="60" y="2"/>
                          <a:pt x="85" y="1"/>
                        </a:cubicBezTo>
                        <a:cubicBezTo>
                          <a:pt x="110" y="0"/>
                          <a:pt x="150" y="3"/>
                          <a:pt x="165" y="21"/>
                        </a:cubicBezTo>
                        <a:cubicBezTo>
                          <a:pt x="180" y="39"/>
                          <a:pt x="180" y="83"/>
                          <a:pt x="173" y="109"/>
                        </a:cubicBezTo>
                        <a:cubicBezTo>
                          <a:pt x="166" y="135"/>
                          <a:pt x="142" y="165"/>
                          <a:pt x="125" y="177"/>
                        </a:cubicBezTo>
                        <a:cubicBezTo>
                          <a:pt x="108" y="189"/>
                          <a:pt x="86" y="184"/>
                          <a:pt x="69" y="181"/>
                        </a:cubicBezTo>
                        <a:cubicBezTo>
                          <a:pt x="52" y="178"/>
                          <a:pt x="32" y="176"/>
                          <a:pt x="21" y="161"/>
                        </a:cubicBezTo>
                        <a:cubicBezTo>
                          <a:pt x="10" y="146"/>
                          <a:pt x="2" y="120"/>
                          <a:pt x="1" y="97"/>
                        </a:cubicBezTo>
                        <a:close/>
                      </a:path>
                    </a:pathLst>
                  </a:custGeom>
                  <a:gradFill rotWithShape="1">
                    <a:gsLst>
                      <a:gs pos="0">
                        <a:srgbClr val="FF0000">
                          <a:alpha val="39999"/>
                        </a:srgbClr>
                      </a:gs>
                      <a:gs pos="100000">
                        <a:srgbClr val="FF0000">
                          <a:gamma/>
                          <a:shade val="96078"/>
                          <a:invGamma/>
                          <a:alpha val="39999"/>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游ゴシック" panose="020B0400000000000000" pitchFamily="50" charset="-128"/>
                      <a:ea typeface="游ゴシック" panose="020B0400000000000000" pitchFamily="50" charset="-128"/>
                    </a:endParaRPr>
                  </a:p>
                </p:txBody>
              </p:sp>
              <p:sp>
                <p:nvSpPr>
                  <p:cNvPr id="22" name="Freeform 19"/>
                  <p:cNvSpPr>
                    <a:spLocks/>
                  </p:cNvSpPr>
                  <p:nvPr/>
                </p:nvSpPr>
                <p:spPr bwMode="auto">
                  <a:xfrm rot="-1768553">
                    <a:off x="3275" y="2537"/>
                    <a:ext cx="185" cy="175"/>
                  </a:xfrm>
                  <a:custGeom>
                    <a:avLst/>
                    <a:gdLst>
                      <a:gd name="T0" fmla="*/ 1 w 180"/>
                      <a:gd name="T1" fmla="*/ 97 h 189"/>
                      <a:gd name="T2" fmla="*/ 17 w 180"/>
                      <a:gd name="T3" fmla="*/ 25 h 189"/>
                      <a:gd name="T4" fmla="*/ 85 w 180"/>
                      <a:gd name="T5" fmla="*/ 1 h 189"/>
                      <a:gd name="T6" fmla="*/ 165 w 180"/>
                      <a:gd name="T7" fmla="*/ 21 h 189"/>
                      <a:gd name="T8" fmla="*/ 173 w 180"/>
                      <a:gd name="T9" fmla="*/ 109 h 189"/>
                      <a:gd name="T10" fmla="*/ 125 w 180"/>
                      <a:gd name="T11" fmla="*/ 177 h 189"/>
                      <a:gd name="T12" fmla="*/ 69 w 180"/>
                      <a:gd name="T13" fmla="*/ 181 h 189"/>
                      <a:gd name="T14" fmla="*/ 21 w 180"/>
                      <a:gd name="T15" fmla="*/ 161 h 189"/>
                      <a:gd name="T16" fmla="*/ 1 w 180"/>
                      <a:gd name="T17" fmla="*/ 9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189">
                        <a:moveTo>
                          <a:pt x="1" y="97"/>
                        </a:moveTo>
                        <a:cubicBezTo>
                          <a:pt x="0" y="74"/>
                          <a:pt x="3" y="41"/>
                          <a:pt x="17" y="25"/>
                        </a:cubicBezTo>
                        <a:cubicBezTo>
                          <a:pt x="31" y="9"/>
                          <a:pt x="60" y="2"/>
                          <a:pt x="85" y="1"/>
                        </a:cubicBezTo>
                        <a:cubicBezTo>
                          <a:pt x="110" y="0"/>
                          <a:pt x="150" y="3"/>
                          <a:pt x="165" y="21"/>
                        </a:cubicBezTo>
                        <a:cubicBezTo>
                          <a:pt x="180" y="39"/>
                          <a:pt x="180" y="83"/>
                          <a:pt x="173" y="109"/>
                        </a:cubicBezTo>
                        <a:cubicBezTo>
                          <a:pt x="166" y="135"/>
                          <a:pt x="142" y="165"/>
                          <a:pt x="125" y="177"/>
                        </a:cubicBezTo>
                        <a:cubicBezTo>
                          <a:pt x="108" y="189"/>
                          <a:pt x="86" y="184"/>
                          <a:pt x="69" y="181"/>
                        </a:cubicBezTo>
                        <a:cubicBezTo>
                          <a:pt x="52" y="178"/>
                          <a:pt x="32" y="176"/>
                          <a:pt x="21" y="161"/>
                        </a:cubicBezTo>
                        <a:cubicBezTo>
                          <a:pt x="10" y="146"/>
                          <a:pt x="2" y="120"/>
                          <a:pt x="1" y="97"/>
                        </a:cubicBezTo>
                        <a:close/>
                      </a:path>
                    </a:pathLst>
                  </a:custGeom>
                  <a:gradFill rotWithShape="1">
                    <a:gsLst>
                      <a:gs pos="0">
                        <a:srgbClr val="FF0000">
                          <a:alpha val="39999"/>
                        </a:srgbClr>
                      </a:gs>
                      <a:gs pos="100000">
                        <a:srgbClr val="FF0000">
                          <a:gamma/>
                          <a:shade val="96078"/>
                          <a:invGamma/>
                          <a:alpha val="39999"/>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游ゴシック" panose="020B0400000000000000" pitchFamily="50" charset="-128"/>
                      <a:ea typeface="游ゴシック" panose="020B0400000000000000" pitchFamily="50" charset="-128"/>
                    </a:endParaRPr>
                  </a:p>
                </p:txBody>
              </p:sp>
              <p:sp>
                <p:nvSpPr>
                  <p:cNvPr id="23" name="Freeform 20"/>
                  <p:cNvSpPr>
                    <a:spLocks/>
                  </p:cNvSpPr>
                  <p:nvPr/>
                </p:nvSpPr>
                <p:spPr bwMode="auto">
                  <a:xfrm>
                    <a:off x="2289" y="1546"/>
                    <a:ext cx="1454" cy="1131"/>
                  </a:xfrm>
                  <a:custGeom>
                    <a:avLst/>
                    <a:gdLst>
                      <a:gd name="T0" fmla="*/ 175 w 1454"/>
                      <a:gd name="T1" fmla="*/ 246 h 1131"/>
                      <a:gd name="T2" fmla="*/ 323 w 1454"/>
                      <a:gd name="T3" fmla="*/ 146 h 1131"/>
                      <a:gd name="T4" fmla="*/ 523 w 1454"/>
                      <a:gd name="T5" fmla="*/ 82 h 1131"/>
                      <a:gd name="T6" fmla="*/ 739 w 1454"/>
                      <a:gd name="T7" fmla="*/ 66 h 1131"/>
                      <a:gd name="T8" fmla="*/ 1003 w 1454"/>
                      <a:gd name="T9" fmla="*/ 114 h 1131"/>
                      <a:gd name="T10" fmla="*/ 1223 w 1454"/>
                      <a:gd name="T11" fmla="*/ 266 h 1131"/>
                      <a:gd name="T12" fmla="*/ 1335 w 1454"/>
                      <a:gd name="T13" fmla="*/ 482 h 1131"/>
                      <a:gd name="T14" fmla="*/ 1371 w 1454"/>
                      <a:gd name="T15" fmla="*/ 686 h 1131"/>
                      <a:gd name="T16" fmla="*/ 1311 w 1454"/>
                      <a:gd name="T17" fmla="*/ 878 h 1131"/>
                      <a:gd name="T18" fmla="*/ 1163 w 1454"/>
                      <a:gd name="T19" fmla="*/ 970 h 1131"/>
                      <a:gd name="T20" fmla="*/ 1143 w 1454"/>
                      <a:gd name="T21" fmla="*/ 1054 h 1131"/>
                      <a:gd name="T22" fmla="*/ 1187 w 1454"/>
                      <a:gd name="T23" fmla="*/ 1122 h 1131"/>
                      <a:gd name="T24" fmla="*/ 1263 w 1454"/>
                      <a:gd name="T25" fmla="*/ 1106 h 1131"/>
                      <a:gd name="T26" fmla="*/ 1379 w 1454"/>
                      <a:gd name="T27" fmla="*/ 970 h 1131"/>
                      <a:gd name="T28" fmla="*/ 1451 w 1454"/>
                      <a:gd name="T29" fmla="*/ 718 h 1131"/>
                      <a:gd name="T30" fmla="*/ 1395 w 1454"/>
                      <a:gd name="T31" fmla="*/ 398 h 1131"/>
                      <a:gd name="T32" fmla="*/ 1163 w 1454"/>
                      <a:gd name="T33" fmla="*/ 134 h 1131"/>
                      <a:gd name="T34" fmla="*/ 751 w 1454"/>
                      <a:gd name="T35" fmla="*/ 6 h 1131"/>
                      <a:gd name="T36" fmla="*/ 243 w 1454"/>
                      <a:gd name="T37" fmla="*/ 98 h 1131"/>
                      <a:gd name="T38" fmla="*/ 23 w 1454"/>
                      <a:gd name="T39" fmla="*/ 254 h 1131"/>
                      <a:gd name="T40" fmla="*/ 103 w 1454"/>
                      <a:gd name="T41" fmla="*/ 286 h 1131"/>
                      <a:gd name="T42" fmla="*/ 175 w 1454"/>
                      <a:gd name="T43" fmla="*/ 246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4" h="1131">
                        <a:moveTo>
                          <a:pt x="175" y="246"/>
                        </a:moveTo>
                        <a:cubicBezTo>
                          <a:pt x="212" y="223"/>
                          <a:pt x="265" y="173"/>
                          <a:pt x="323" y="146"/>
                        </a:cubicBezTo>
                        <a:cubicBezTo>
                          <a:pt x="381" y="119"/>
                          <a:pt x="454" y="95"/>
                          <a:pt x="523" y="82"/>
                        </a:cubicBezTo>
                        <a:cubicBezTo>
                          <a:pt x="592" y="69"/>
                          <a:pt x="659" y="61"/>
                          <a:pt x="739" y="66"/>
                        </a:cubicBezTo>
                        <a:cubicBezTo>
                          <a:pt x="819" y="71"/>
                          <a:pt x="922" y="81"/>
                          <a:pt x="1003" y="114"/>
                        </a:cubicBezTo>
                        <a:cubicBezTo>
                          <a:pt x="1084" y="147"/>
                          <a:pt x="1168" y="205"/>
                          <a:pt x="1223" y="266"/>
                        </a:cubicBezTo>
                        <a:cubicBezTo>
                          <a:pt x="1278" y="327"/>
                          <a:pt x="1310" y="412"/>
                          <a:pt x="1335" y="482"/>
                        </a:cubicBezTo>
                        <a:cubicBezTo>
                          <a:pt x="1360" y="552"/>
                          <a:pt x="1375" y="620"/>
                          <a:pt x="1371" y="686"/>
                        </a:cubicBezTo>
                        <a:cubicBezTo>
                          <a:pt x="1367" y="752"/>
                          <a:pt x="1346" y="831"/>
                          <a:pt x="1311" y="878"/>
                        </a:cubicBezTo>
                        <a:cubicBezTo>
                          <a:pt x="1276" y="925"/>
                          <a:pt x="1191" y="941"/>
                          <a:pt x="1163" y="970"/>
                        </a:cubicBezTo>
                        <a:cubicBezTo>
                          <a:pt x="1135" y="999"/>
                          <a:pt x="1139" y="1029"/>
                          <a:pt x="1143" y="1054"/>
                        </a:cubicBezTo>
                        <a:cubicBezTo>
                          <a:pt x="1147" y="1079"/>
                          <a:pt x="1167" y="1113"/>
                          <a:pt x="1187" y="1122"/>
                        </a:cubicBezTo>
                        <a:cubicBezTo>
                          <a:pt x="1207" y="1131"/>
                          <a:pt x="1231" y="1131"/>
                          <a:pt x="1263" y="1106"/>
                        </a:cubicBezTo>
                        <a:cubicBezTo>
                          <a:pt x="1295" y="1081"/>
                          <a:pt x="1348" y="1035"/>
                          <a:pt x="1379" y="970"/>
                        </a:cubicBezTo>
                        <a:cubicBezTo>
                          <a:pt x="1410" y="905"/>
                          <a:pt x="1448" y="813"/>
                          <a:pt x="1451" y="718"/>
                        </a:cubicBezTo>
                        <a:cubicBezTo>
                          <a:pt x="1454" y="623"/>
                          <a:pt x="1443" y="495"/>
                          <a:pt x="1395" y="398"/>
                        </a:cubicBezTo>
                        <a:cubicBezTo>
                          <a:pt x="1347" y="301"/>
                          <a:pt x="1270" y="199"/>
                          <a:pt x="1163" y="134"/>
                        </a:cubicBezTo>
                        <a:cubicBezTo>
                          <a:pt x="1056" y="69"/>
                          <a:pt x="904" y="12"/>
                          <a:pt x="751" y="6"/>
                        </a:cubicBezTo>
                        <a:cubicBezTo>
                          <a:pt x="598" y="0"/>
                          <a:pt x="364" y="57"/>
                          <a:pt x="243" y="98"/>
                        </a:cubicBezTo>
                        <a:cubicBezTo>
                          <a:pt x="122" y="139"/>
                          <a:pt x="46" y="223"/>
                          <a:pt x="23" y="254"/>
                        </a:cubicBezTo>
                        <a:cubicBezTo>
                          <a:pt x="0" y="285"/>
                          <a:pt x="76" y="287"/>
                          <a:pt x="103" y="286"/>
                        </a:cubicBezTo>
                        <a:cubicBezTo>
                          <a:pt x="130" y="285"/>
                          <a:pt x="138" y="269"/>
                          <a:pt x="175" y="246"/>
                        </a:cubicBezTo>
                        <a:close/>
                      </a:path>
                    </a:pathLst>
                  </a:custGeom>
                  <a:gradFill rotWithShape="1">
                    <a:gsLst>
                      <a:gs pos="0">
                        <a:srgbClr val="FF0000">
                          <a:alpha val="39999"/>
                        </a:srgbClr>
                      </a:gs>
                      <a:gs pos="100000">
                        <a:srgbClr val="FF0000">
                          <a:gamma/>
                          <a:shade val="96078"/>
                          <a:invGamma/>
                          <a:alpha val="39999"/>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游ゴシック" panose="020B0400000000000000" pitchFamily="50" charset="-128"/>
                      <a:ea typeface="游ゴシック" panose="020B0400000000000000" pitchFamily="50" charset="-128"/>
                    </a:endParaRPr>
                  </a:p>
                </p:txBody>
              </p:sp>
            </p:grpSp>
          </p:grpSp>
          <p:sp>
            <p:nvSpPr>
              <p:cNvPr id="16" name="AutoShape 21"/>
              <p:cNvSpPr>
                <a:spLocks noChangeArrowheads="1"/>
              </p:cNvSpPr>
              <p:nvPr/>
            </p:nvSpPr>
            <p:spPr bwMode="auto">
              <a:xfrm>
                <a:off x="2671" y="2787"/>
                <a:ext cx="996" cy="516"/>
              </a:xfrm>
              <a:prstGeom prst="roundRect">
                <a:avLst>
                  <a:gd name="adj" fmla="val 16667"/>
                </a:avLst>
              </a:prstGeom>
              <a:solidFill>
                <a:schemeClr val="bg1">
                  <a:alpha val="70000"/>
                </a:schemeClr>
              </a:solidFill>
              <a:ln w="762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ja-JP" altLang="en-US" sz="4800" b="1" dirty="0">
                    <a:solidFill>
                      <a:srgbClr val="C00000"/>
                    </a:solidFill>
                    <a:latin typeface="游ゴシック" panose="020B0400000000000000" pitchFamily="50" charset="-128"/>
                    <a:ea typeface="游ゴシック" panose="020B0400000000000000" pitchFamily="50" charset="-128"/>
                  </a:rPr>
                  <a:t>海馬</a:t>
                </a:r>
              </a:p>
            </p:txBody>
          </p:sp>
        </p:grpSp>
        <p:grpSp>
          <p:nvGrpSpPr>
            <p:cNvPr id="24" name="Group 22"/>
            <p:cNvGrpSpPr>
              <a:grpSpLocks/>
            </p:cNvGrpSpPr>
            <p:nvPr/>
          </p:nvGrpSpPr>
          <p:grpSpPr bwMode="auto">
            <a:xfrm>
              <a:off x="4943475" y="5324476"/>
              <a:ext cx="2536825" cy="1381125"/>
              <a:chOff x="2218" y="3325"/>
              <a:chExt cx="1598" cy="870"/>
            </a:xfrm>
          </p:grpSpPr>
          <p:sp>
            <p:nvSpPr>
              <p:cNvPr id="25" name="AutoShape 23"/>
              <p:cNvSpPr>
                <a:spLocks noChangeArrowheads="1"/>
              </p:cNvSpPr>
              <p:nvPr/>
            </p:nvSpPr>
            <p:spPr bwMode="auto">
              <a:xfrm>
                <a:off x="2218" y="3700"/>
                <a:ext cx="1598" cy="495"/>
              </a:xfrm>
              <a:prstGeom prst="roundRect">
                <a:avLst>
                  <a:gd name="adj" fmla="val 16667"/>
                </a:avLst>
              </a:prstGeom>
              <a:noFill/>
              <a:ln>
                <a:noFill/>
              </a:ln>
              <a:effectLst/>
              <a:extLst>
                <a:ext uri="{909E8E84-426E-40DD-AFC4-6F175D3DCCD1}">
                  <a14:hiddenFill xmlns:a14="http://schemas.microsoft.com/office/drawing/2010/main">
                    <a:solidFill>
                      <a:srgbClr val="FF0000">
                        <a:alpha val="70000"/>
                      </a:srgbClr>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ja-JP" altLang="en-US" sz="6000" b="0" dirty="0">
                    <a:latin typeface="游ゴシック" panose="020B0400000000000000" pitchFamily="50" charset="-128"/>
                    <a:ea typeface="游ゴシック" panose="020B0400000000000000" pitchFamily="50" charset="-128"/>
                  </a:rPr>
                  <a:t>「</a:t>
                </a:r>
                <a:r>
                  <a:rPr lang="ja-JP" altLang="en-US" sz="6000" b="1" u="sng" dirty="0">
                    <a:solidFill>
                      <a:srgbClr val="FF0000"/>
                    </a:solidFill>
                    <a:effectLst>
                      <a:outerShdw blurRad="38100" dist="38100" dir="2700000" algn="tl">
                        <a:srgbClr val="C0C0C0"/>
                      </a:outerShdw>
                    </a:effectLst>
                    <a:latin typeface="游ゴシック" panose="020B0400000000000000" pitchFamily="50" charset="-128"/>
                    <a:ea typeface="游ゴシック" panose="020B0400000000000000" pitchFamily="50" charset="-128"/>
                  </a:rPr>
                  <a:t>記憶</a:t>
                </a:r>
                <a:r>
                  <a:rPr lang="ja-JP" altLang="en-US" sz="6000" b="0" dirty="0">
                    <a:latin typeface="游ゴシック" panose="020B0400000000000000" pitchFamily="50" charset="-128"/>
                    <a:ea typeface="游ゴシック" panose="020B0400000000000000" pitchFamily="50" charset="-128"/>
                  </a:rPr>
                  <a:t>」</a:t>
                </a:r>
              </a:p>
            </p:txBody>
          </p:sp>
          <p:cxnSp>
            <p:nvCxnSpPr>
              <p:cNvPr id="26" name="AutoShape 24"/>
              <p:cNvCxnSpPr>
                <a:cxnSpLocks noChangeShapeType="1"/>
                <a:endCxn id="25" idx="0"/>
              </p:cNvCxnSpPr>
              <p:nvPr/>
            </p:nvCxnSpPr>
            <p:spPr bwMode="auto">
              <a:xfrm flipH="1">
                <a:off x="3017" y="3325"/>
                <a:ext cx="22" cy="375"/>
              </a:xfrm>
              <a:prstGeom prst="straightConnector1">
                <a:avLst/>
              </a:prstGeom>
              <a:noFill/>
              <a:ln w="57150">
                <a:solidFill>
                  <a:srgbClr val="0033CC"/>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7" name="Group 25"/>
            <p:cNvGrpSpPr>
              <a:grpSpLocks/>
            </p:cNvGrpSpPr>
            <p:nvPr/>
          </p:nvGrpSpPr>
          <p:grpSpPr bwMode="auto">
            <a:xfrm>
              <a:off x="6415088" y="354013"/>
              <a:ext cx="3987800" cy="2076450"/>
              <a:chOff x="3145" y="194"/>
              <a:chExt cx="2512" cy="1308"/>
            </a:xfrm>
          </p:grpSpPr>
          <p:sp>
            <p:nvSpPr>
              <p:cNvPr id="28" name="AutoShape 26"/>
              <p:cNvSpPr>
                <a:spLocks noChangeArrowheads="1"/>
              </p:cNvSpPr>
              <p:nvPr/>
            </p:nvSpPr>
            <p:spPr bwMode="auto">
              <a:xfrm>
                <a:off x="4360" y="194"/>
                <a:ext cx="1297" cy="447"/>
              </a:xfrm>
              <a:prstGeom prst="roundRect">
                <a:avLst>
                  <a:gd name="adj" fmla="val 16667"/>
                </a:avLst>
              </a:prstGeom>
              <a:solidFill>
                <a:srgbClr val="FF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4000" b="1" dirty="0">
                    <a:solidFill>
                      <a:srgbClr val="C00000"/>
                    </a:solidFill>
                    <a:latin typeface="游ゴシック" panose="020B0400000000000000" pitchFamily="50" charset="-128"/>
                    <a:ea typeface="游ゴシック" panose="020B0400000000000000" pitchFamily="50" charset="-128"/>
                  </a:rPr>
                  <a:t>頭頂葉</a:t>
                </a:r>
              </a:p>
            </p:txBody>
          </p:sp>
          <p:sp>
            <p:nvSpPr>
              <p:cNvPr id="29" name="AutoShape 27"/>
              <p:cNvSpPr>
                <a:spLocks noChangeArrowheads="1"/>
              </p:cNvSpPr>
              <p:nvPr/>
            </p:nvSpPr>
            <p:spPr bwMode="auto">
              <a:xfrm>
                <a:off x="3443" y="405"/>
                <a:ext cx="728" cy="465"/>
              </a:xfrm>
              <a:prstGeom prst="roundRect">
                <a:avLst>
                  <a:gd name="adj" fmla="val 16667"/>
                </a:avLst>
              </a:prstGeom>
              <a:solidFill>
                <a:schemeClr val="bg1">
                  <a:alpha val="89999"/>
                </a:schemeClr>
              </a:solidFill>
              <a:ln w="57150">
                <a:solidFill>
                  <a:srgbClr val="FF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ja-JP" altLang="en-US" sz="3200" b="1" dirty="0">
                    <a:latin typeface="游ゴシック" panose="020B0400000000000000" pitchFamily="50" charset="-128"/>
                    <a:ea typeface="游ゴシック" panose="020B0400000000000000" pitchFamily="50" charset="-128"/>
                  </a:rPr>
                  <a:t>感覚</a:t>
                </a:r>
              </a:p>
            </p:txBody>
          </p:sp>
          <p:sp>
            <p:nvSpPr>
              <p:cNvPr id="30" name="AutoShape 28"/>
              <p:cNvSpPr>
                <a:spLocks noChangeArrowheads="1"/>
              </p:cNvSpPr>
              <p:nvPr/>
            </p:nvSpPr>
            <p:spPr bwMode="auto">
              <a:xfrm>
                <a:off x="4023" y="884"/>
                <a:ext cx="757" cy="618"/>
              </a:xfrm>
              <a:prstGeom prst="roundRect">
                <a:avLst>
                  <a:gd name="adj" fmla="val 16667"/>
                </a:avLst>
              </a:prstGeom>
              <a:solidFill>
                <a:schemeClr val="bg1">
                  <a:alpha val="89999"/>
                </a:schemeClr>
              </a:solidFill>
              <a:ln w="57150">
                <a:solidFill>
                  <a:srgbClr val="FF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85000"/>
                  </a:lnSpc>
                </a:pPr>
                <a:r>
                  <a:rPr lang="ja-JP" altLang="en-US" sz="3200" b="1" dirty="0">
                    <a:latin typeface="游ゴシック" panose="020B0400000000000000" pitchFamily="50" charset="-128"/>
                    <a:ea typeface="游ゴシック" panose="020B0400000000000000" pitchFamily="50" charset="-128"/>
                  </a:rPr>
                  <a:t>空間</a:t>
                </a:r>
              </a:p>
              <a:p>
                <a:pPr algn="ctr">
                  <a:lnSpc>
                    <a:spcPct val="85000"/>
                  </a:lnSpc>
                </a:pPr>
                <a:r>
                  <a:rPr lang="ja-JP" altLang="en-US" sz="3200" b="1" dirty="0">
                    <a:latin typeface="游ゴシック" panose="020B0400000000000000" pitchFamily="50" charset="-128"/>
                    <a:ea typeface="游ゴシック" panose="020B0400000000000000" pitchFamily="50" charset="-128"/>
                  </a:rPr>
                  <a:t>認知</a:t>
                </a:r>
              </a:p>
            </p:txBody>
          </p:sp>
          <p:sp>
            <p:nvSpPr>
              <p:cNvPr id="31" name="AutoShape 29"/>
              <p:cNvSpPr>
                <a:spLocks noChangeArrowheads="1"/>
              </p:cNvSpPr>
              <p:nvPr/>
            </p:nvSpPr>
            <p:spPr bwMode="auto">
              <a:xfrm>
                <a:off x="3145" y="962"/>
                <a:ext cx="757" cy="423"/>
              </a:xfrm>
              <a:prstGeom prst="roundRect">
                <a:avLst>
                  <a:gd name="adj" fmla="val 16667"/>
                </a:avLst>
              </a:prstGeom>
              <a:solidFill>
                <a:schemeClr val="bg1">
                  <a:alpha val="89999"/>
                </a:schemeClr>
              </a:solidFill>
              <a:ln w="57150">
                <a:solidFill>
                  <a:srgbClr val="FF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lstStyle/>
              <a:p>
                <a:pPr algn="ctr">
                  <a:lnSpc>
                    <a:spcPct val="85000"/>
                  </a:lnSpc>
                </a:pPr>
                <a:r>
                  <a:rPr lang="ja-JP" altLang="en-US" sz="3200" b="1" dirty="0">
                    <a:latin typeface="游ゴシック" panose="020B0400000000000000" pitchFamily="50" charset="-128"/>
                    <a:ea typeface="游ゴシック" panose="020B0400000000000000" pitchFamily="50" charset="-128"/>
                  </a:rPr>
                  <a:t>手順</a:t>
                </a:r>
              </a:p>
            </p:txBody>
          </p:sp>
        </p:grpSp>
        <p:grpSp>
          <p:nvGrpSpPr>
            <p:cNvPr id="32" name="Group 30"/>
            <p:cNvGrpSpPr>
              <a:grpSpLocks/>
            </p:cNvGrpSpPr>
            <p:nvPr/>
          </p:nvGrpSpPr>
          <p:grpSpPr bwMode="auto">
            <a:xfrm>
              <a:off x="1622425" y="392113"/>
              <a:ext cx="4876800" cy="4011613"/>
              <a:chOff x="126" y="218"/>
              <a:chExt cx="3072" cy="2527"/>
            </a:xfrm>
          </p:grpSpPr>
          <p:sp>
            <p:nvSpPr>
              <p:cNvPr id="33" name="AutoShape 31"/>
              <p:cNvSpPr>
                <a:spLocks noChangeArrowheads="1"/>
              </p:cNvSpPr>
              <p:nvPr/>
            </p:nvSpPr>
            <p:spPr bwMode="auto">
              <a:xfrm>
                <a:off x="126" y="577"/>
                <a:ext cx="1297" cy="447"/>
              </a:xfrm>
              <a:prstGeom prst="roundRect">
                <a:avLst>
                  <a:gd name="adj" fmla="val 16667"/>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4000" b="1" dirty="0">
                    <a:solidFill>
                      <a:srgbClr val="C00000"/>
                    </a:solidFill>
                    <a:latin typeface="游ゴシック" panose="020B0400000000000000" pitchFamily="50" charset="-128"/>
                    <a:ea typeface="游ゴシック" panose="020B0400000000000000" pitchFamily="50" charset="-128"/>
                  </a:rPr>
                  <a:t>前頭葉</a:t>
                </a:r>
              </a:p>
            </p:txBody>
          </p:sp>
          <p:sp>
            <p:nvSpPr>
              <p:cNvPr id="34" name="AutoShape 32"/>
              <p:cNvSpPr>
                <a:spLocks noChangeArrowheads="1"/>
              </p:cNvSpPr>
              <p:nvPr/>
            </p:nvSpPr>
            <p:spPr bwMode="auto">
              <a:xfrm>
                <a:off x="497" y="1372"/>
                <a:ext cx="1064" cy="894"/>
              </a:xfrm>
              <a:prstGeom prst="roundRect">
                <a:avLst>
                  <a:gd name="adj" fmla="val 16667"/>
                </a:avLst>
              </a:prstGeom>
              <a:solidFill>
                <a:schemeClr val="bg1">
                  <a:alpha val="89999"/>
                </a:schemeClr>
              </a:solidFill>
              <a:ln w="571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85000"/>
                  </a:lnSpc>
                </a:pPr>
                <a:r>
                  <a:rPr lang="ja-JP" altLang="en-US" sz="3200" b="1" dirty="0">
                    <a:latin typeface="游ゴシック" panose="020B0400000000000000" pitchFamily="50" charset="-128"/>
                    <a:ea typeface="游ゴシック" panose="020B0400000000000000" pitchFamily="50" charset="-128"/>
                  </a:rPr>
                  <a:t>やる気</a:t>
                </a:r>
              </a:p>
              <a:p>
                <a:pPr algn="ctr">
                  <a:lnSpc>
                    <a:spcPct val="85000"/>
                  </a:lnSpc>
                </a:pPr>
                <a:r>
                  <a:rPr lang="ja-JP" altLang="en-US" sz="3200" b="1" dirty="0">
                    <a:latin typeface="游ゴシック" panose="020B0400000000000000" pitchFamily="50" charset="-128"/>
                    <a:ea typeface="游ゴシック" panose="020B0400000000000000" pitchFamily="50" charset="-128"/>
                  </a:rPr>
                  <a:t>根気</a:t>
                </a:r>
              </a:p>
              <a:p>
                <a:pPr algn="ctr">
                  <a:lnSpc>
                    <a:spcPct val="85000"/>
                  </a:lnSpc>
                </a:pPr>
                <a:r>
                  <a:rPr lang="ja-JP" altLang="en-US" sz="3200" b="1" dirty="0">
                    <a:latin typeface="游ゴシック" panose="020B0400000000000000" pitchFamily="50" charset="-128"/>
                    <a:ea typeface="游ゴシック" panose="020B0400000000000000" pitchFamily="50" charset="-128"/>
                  </a:rPr>
                  <a:t>色気</a:t>
                </a:r>
              </a:p>
            </p:txBody>
          </p:sp>
          <p:sp>
            <p:nvSpPr>
              <p:cNvPr id="35" name="AutoShape 33"/>
              <p:cNvSpPr>
                <a:spLocks noChangeArrowheads="1"/>
              </p:cNvSpPr>
              <p:nvPr/>
            </p:nvSpPr>
            <p:spPr bwMode="auto">
              <a:xfrm>
                <a:off x="1916" y="1678"/>
                <a:ext cx="742" cy="398"/>
              </a:xfrm>
              <a:prstGeom prst="roundRect">
                <a:avLst>
                  <a:gd name="adj" fmla="val 16667"/>
                </a:avLst>
              </a:prstGeom>
              <a:solidFill>
                <a:schemeClr val="bg1">
                  <a:alpha val="89999"/>
                </a:schemeClr>
              </a:solidFill>
              <a:ln w="57150">
                <a:solidFill>
                  <a:srgbClr val="66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ja-JP" altLang="en-US" sz="3200" b="1" dirty="0">
                    <a:latin typeface="游ゴシック" panose="020B0400000000000000" pitchFamily="50" charset="-128"/>
                    <a:ea typeface="游ゴシック" panose="020B0400000000000000" pitchFamily="50" charset="-128"/>
                  </a:rPr>
                  <a:t>言語</a:t>
                </a:r>
              </a:p>
            </p:txBody>
          </p:sp>
          <p:sp>
            <p:nvSpPr>
              <p:cNvPr id="36" name="AutoShape 34"/>
              <p:cNvSpPr>
                <a:spLocks noChangeArrowheads="1"/>
              </p:cNvSpPr>
              <p:nvPr/>
            </p:nvSpPr>
            <p:spPr bwMode="auto">
              <a:xfrm>
                <a:off x="2470" y="218"/>
                <a:ext cx="728" cy="465"/>
              </a:xfrm>
              <a:prstGeom prst="roundRect">
                <a:avLst>
                  <a:gd name="adj" fmla="val 16667"/>
                </a:avLst>
              </a:prstGeom>
              <a:solidFill>
                <a:schemeClr val="bg1">
                  <a:alpha val="89999"/>
                </a:schemeClr>
              </a:solidFill>
              <a:ln w="57150">
                <a:solidFill>
                  <a:srgbClr val="66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ja-JP" altLang="en-US" sz="3200" b="1" dirty="0">
                    <a:latin typeface="游ゴシック" panose="020B0400000000000000" pitchFamily="50" charset="-128"/>
                    <a:ea typeface="游ゴシック" panose="020B0400000000000000" pitchFamily="50" charset="-128"/>
                  </a:rPr>
                  <a:t>運動</a:t>
                </a:r>
              </a:p>
            </p:txBody>
          </p:sp>
          <p:sp>
            <p:nvSpPr>
              <p:cNvPr id="37" name="AutoShape 35"/>
              <p:cNvSpPr>
                <a:spLocks noChangeArrowheads="1"/>
              </p:cNvSpPr>
              <p:nvPr/>
            </p:nvSpPr>
            <p:spPr bwMode="auto">
              <a:xfrm>
                <a:off x="1587" y="461"/>
                <a:ext cx="813" cy="646"/>
              </a:xfrm>
              <a:prstGeom prst="roundRect">
                <a:avLst>
                  <a:gd name="adj" fmla="val 16667"/>
                </a:avLst>
              </a:prstGeom>
              <a:solidFill>
                <a:schemeClr val="bg1">
                  <a:alpha val="89999"/>
                </a:schemeClr>
              </a:solidFill>
              <a:ln w="57150">
                <a:solidFill>
                  <a:srgbClr val="66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3200" b="1" dirty="0">
                    <a:latin typeface="游ゴシック" panose="020B0400000000000000" pitchFamily="50" charset="-128"/>
                    <a:ea typeface="游ゴシック" panose="020B0400000000000000" pitchFamily="50" charset="-128"/>
                  </a:rPr>
                  <a:t>判断</a:t>
                </a:r>
              </a:p>
              <a:p>
                <a:pPr algn="ctr"/>
                <a:r>
                  <a:rPr lang="ja-JP" altLang="en-US" sz="3200" b="1" dirty="0">
                    <a:latin typeface="游ゴシック" panose="020B0400000000000000" pitchFamily="50" charset="-128"/>
                    <a:ea typeface="游ゴシック" panose="020B0400000000000000" pitchFamily="50" charset="-128"/>
                  </a:rPr>
                  <a:t>決断</a:t>
                </a:r>
              </a:p>
            </p:txBody>
          </p:sp>
          <p:sp>
            <p:nvSpPr>
              <p:cNvPr id="38" name="AutoShape 36"/>
              <p:cNvSpPr>
                <a:spLocks noChangeArrowheads="1"/>
              </p:cNvSpPr>
              <p:nvPr/>
            </p:nvSpPr>
            <p:spPr bwMode="auto">
              <a:xfrm>
                <a:off x="1507" y="2280"/>
                <a:ext cx="742" cy="465"/>
              </a:xfrm>
              <a:prstGeom prst="roundRect">
                <a:avLst>
                  <a:gd name="adj" fmla="val 16667"/>
                </a:avLst>
              </a:prstGeom>
              <a:solidFill>
                <a:schemeClr val="bg1">
                  <a:alpha val="89999"/>
                </a:schemeClr>
              </a:solidFill>
              <a:ln w="57150">
                <a:solidFill>
                  <a:srgbClr val="66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lstStyle/>
              <a:p>
                <a:r>
                  <a:rPr lang="ja-JP" altLang="en-US" sz="3200" b="1" dirty="0">
                    <a:latin typeface="游ゴシック" panose="020B0400000000000000" pitchFamily="50" charset="-128"/>
                    <a:ea typeface="游ゴシック" panose="020B0400000000000000" pitchFamily="50" charset="-128"/>
                  </a:rPr>
                  <a:t>嗅覚</a:t>
                </a:r>
              </a:p>
            </p:txBody>
          </p:sp>
          <p:sp>
            <p:nvSpPr>
              <p:cNvPr id="39" name="AutoShape 37"/>
              <p:cNvSpPr>
                <a:spLocks noChangeArrowheads="1"/>
              </p:cNvSpPr>
              <p:nvPr/>
            </p:nvSpPr>
            <p:spPr bwMode="auto">
              <a:xfrm>
                <a:off x="1617" y="1184"/>
                <a:ext cx="1136" cy="446"/>
              </a:xfrm>
              <a:prstGeom prst="roundRect">
                <a:avLst>
                  <a:gd name="adj" fmla="val 16667"/>
                </a:avLst>
              </a:prstGeom>
              <a:solidFill>
                <a:schemeClr val="bg1">
                  <a:alpha val="89999"/>
                </a:schemeClr>
              </a:solidFill>
              <a:ln w="57150">
                <a:solidFill>
                  <a:srgbClr val="66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ja-JP" altLang="en-US" sz="3200" b="1" dirty="0">
                    <a:latin typeface="游ゴシック" panose="020B0400000000000000" pitchFamily="50" charset="-128"/>
                    <a:ea typeface="游ゴシック" panose="020B0400000000000000" pitchFamily="50" charset="-128"/>
                  </a:rPr>
                  <a:t>喜怒哀楽</a:t>
                </a:r>
              </a:p>
            </p:txBody>
          </p:sp>
        </p:grpSp>
        <p:grpSp>
          <p:nvGrpSpPr>
            <p:cNvPr id="40" name="Group 38"/>
            <p:cNvGrpSpPr>
              <a:grpSpLocks/>
            </p:cNvGrpSpPr>
            <p:nvPr/>
          </p:nvGrpSpPr>
          <p:grpSpPr bwMode="auto">
            <a:xfrm>
              <a:off x="3398838" y="2994026"/>
              <a:ext cx="5018087" cy="2616200"/>
              <a:chOff x="1245" y="1857"/>
              <a:chExt cx="3161" cy="1648"/>
            </a:xfrm>
          </p:grpSpPr>
          <p:sp>
            <p:nvSpPr>
              <p:cNvPr id="41" name="AutoShape 39"/>
              <p:cNvSpPr>
                <a:spLocks noChangeArrowheads="1"/>
              </p:cNvSpPr>
              <p:nvPr/>
            </p:nvSpPr>
            <p:spPr bwMode="auto">
              <a:xfrm>
                <a:off x="1245" y="3058"/>
                <a:ext cx="1297" cy="447"/>
              </a:xfrm>
              <a:prstGeom prst="roundRect">
                <a:avLst>
                  <a:gd name="adj" fmla="val 16667"/>
                </a:avLst>
              </a:prstGeom>
              <a:solidFill>
                <a:srgbClr val="FFFFCC"/>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4000" b="1" dirty="0">
                    <a:solidFill>
                      <a:srgbClr val="C00000"/>
                    </a:solidFill>
                    <a:latin typeface="游ゴシック" panose="020B0400000000000000" pitchFamily="50" charset="-128"/>
                    <a:ea typeface="游ゴシック" panose="020B0400000000000000" pitchFamily="50" charset="-128"/>
                  </a:rPr>
                  <a:t>側頭葉</a:t>
                </a:r>
              </a:p>
            </p:txBody>
          </p:sp>
          <p:sp>
            <p:nvSpPr>
              <p:cNvPr id="42" name="AutoShape 40"/>
              <p:cNvSpPr>
                <a:spLocks noChangeArrowheads="1"/>
              </p:cNvSpPr>
              <p:nvPr/>
            </p:nvSpPr>
            <p:spPr bwMode="auto">
              <a:xfrm>
                <a:off x="2527" y="2095"/>
                <a:ext cx="677" cy="418"/>
              </a:xfrm>
              <a:prstGeom prst="roundRect">
                <a:avLst>
                  <a:gd name="adj" fmla="val 16667"/>
                </a:avLst>
              </a:prstGeom>
              <a:solidFill>
                <a:schemeClr val="bg1">
                  <a:alpha val="89999"/>
                </a:schemeClr>
              </a:solidFill>
              <a:ln w="571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ja-JP" altLang="en-US" sz="3200" b="1" dirty="0">
                    <a:latin typeface="游ゴシック" panose="020B0400000000000000" pitchFamily="50" charset="-128"/>
                    <a:ea typeface="游ゴシック" panose="020B0400000000000000" pitchFamily="50" charset="-128"/>
                  </a:rPr>
                  <a:t>言語</a:t>
                </a:r>
              </a:p>
            </p:txBody>
          </p:sp>
          <p:sp>
            <p:nvSpPr>
              <p:cNvPr id="43" name="AutoShape 41"/>
              <p:cNvSpPr>
                <a:spLocks noChangeArrowheads="1"/>
              </p:cNvSpPr>
              <p:nvPr/>
            </p:nvSpPr>
            <p:spPr bwMode="auto">
              <a:xfrm>
                <a:off x="3313" y="1857"/>
                <a:ext cx="742" cy="418"/>
              </a:xfrm>
              <a:prstGeom prst="roundRect">
                <a:avLst>
                  <a:gd name="adj" fmla="val 16667"/>
                </a:avLst>
              </a:prstGeom>
              <a:solidFill>
                <a:schemeClr val="bg1">
                  <a:alpha val="89999"/>
                </a:schemeClr>
              </a:solidFill>
              <a:ln w="571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ja-JP" altLang="en-US" sz="3200" b="1" dirty="0">
                    <a:latin typeface="游ゴシック" panose="020B0400000000000000" pitchFamily="50" charset="-128"/>
                    <a:ea typeface="游ゴシック" panose="020B0400000000000000" pitchFamily="50" charset="-128"/>
                  </a:rPr>
                  <a:t>聴覚</a:t>
                </a:r>
              </a:p>
            </p:txBody>
          </p:sp>
          <p:sp>
            <p:nvSpPr>
              <p:cNvPr id="44" name="AutoShape 42"/>
              <p:cNvSpPr>
                <a:spLocks noChangeArrowheads="1"/>
              </p:cNvSpPr>
              <p:nvPr/>
            </p:nvSpPr>
            <p:spPr bwMode="auto">
              <a:xfrm>
                <a:off x="3664" y="2336"/>
                <a:ext cx="742" cy="465"/>
              </a:xfrm>
              <a:prstGeom prst="roundRect">
                <a:avLst>
                  <a:gd name="adj" fmla="val 16667"/>
                </a:avLst>
              </a:prstGeom>
              <a:solidFill>
                <a:schemeClr val="bg1">
                  <a:alpha val="89999"/>
                </a:schemeClr>
              </a:solidFill>
              <a:ln w="571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ja-JP" altLang="en-US" sz="3200" b="1" dirty="0">
                    <a:latin typeface="游ゴシック" panose="020B0400000000000000" pitchFamily="50" charset="-128"/>
                    <a:ea typeface="游ゴシック" panose="020B0400000000000000" pitchFamily="50" charset="-128"/>
                  </a:rPr>
                  <a:t>味覚</a:t>
                </a:r>
              </a:p>
            </p:txBody>
          </p:sp>
        </p:grpSp>
      </p:grpSp>
      <p:sp>
        <p:nvSpPr>
          <p:cNvPr id="45" name="テキスト ボックス 44"/>
          <p:cNvSpPr txBox="1"/>
          <p:nvPr/>
        </p:nvSpPr>
        <p:spPr>
          <a:xfrm>
            <a:off x="-980" y="-58"/>
            <a:ext cx="4765067" cy="584775"/>
          </a:xfrm>
          <a:prstGeom prst="rect">
            <a:avLst/>
          </a:prstGeom>
          <a:noFill/>
        </p:spPr>
        <p:txBody>
          <a:bodyPr wrap="square" rtlCol="0">
            <a:spAutoFit/>
          </a:bodyPr>
          <a:lstStyle/>
          <a:p>
            <a:pPr algn="ctr"/>
            <a:r>
              <a:rPr kumimoji="1" lang="ja-JP" altLang="en-US" sz="3200" b="1" dirty="0">
                <a:latin typeface="Meiryo UI" panose="020B0604030504040204" pitchFamily="50" charset="-128"/>
                <a:ea typeface="Meiryo UI" panose="020B0604030504040204" pitchFamily="50" charset="-128"/>
              </a:rPr>
              <a:t>脳地図～知覚・感覚系</a:t>
            </a:r>
          </a:p>
        </p:txBody>
      </p:sp>
    </p:spTree>
    <p:extLst>
      <p:ext uri="{BB962C8B-B14F-4D97-AF65-F5344CB8AC3E}">
        <p14:creationId xmlns:p14="http://schemas.microsoft.com/office/powerpoint/2010/main" val="42164215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0" y="4866"/>
            <a:ext cx="12192000" cy="584775"/>
          </a:xfrm>
          <a:prstGeom prst="rect">
            <a:avLst/>
          </a:prstGeom>
        </p:spPr>
        <p:txBody>
          <a:bodyPr wrap="square">
            <a:spAutoFit/>
          </a:bodyPr>
          <a:lstStyle/>
          <a:p>
            <a:pPr algn="ctr"/>
            <a:r>
              <a:rPr lang="en-US" altLang="ja-JP" sz="3200" b="1" dirty="0">
                <a:latin typeface="Meiryo UI" panose="020B0604030504040204" pitchFamily="50" charset="-128"/>
                <a:ea typeface="Meiryo UI" panose="020B0604030504040204" pitchFamily="50" charset="-128"/>
              </a:rPr>
              <a:t>NIH</a:t>
            </a:r>
            <a:r>
              <a:rPr lang="ja-JP" altLang="en-US" sz="3200" b="1" dirty="0">
                <a:latin typeface="Meiryo UI" panose="020B0604030504040204" pitchFamily="50" charset="-128"/>
                <a:ea typeface="Meiryo UI" panose="020B0604030504040204" pitchFamily="50" charset="-128"/>
              </a:rPr>
              <a:t>の</a:t>
            </a:r>
            <a:r>
              <a:rPr lang="en-US" altLang="ja-JP" sz="3200" b="1" dirty="0">
                <a:latin typeface="Meiryo UI" panose="020B0604030504040204" pitchFamily="50" charset="-128"/>
                <a:ea typeface="Meiryo UI" panose="020B0604030504040204" pitchFamily="50" charset="-128"/>
              </a:rPr>
              <a:t>2019</a:t>
            </a:r>
            <a:r>
              <a:rPr lang="ja-JP" altLang="en-US" sz="3200" b="1" dirty="0">
                <a:latin typeface="Meiryo UI" panose="020B0604030504040204" pitchFamily="50" charset="-128"/>
                <a:ea typeface="Meiryo UI" panose="020B0604030504040204" pitchFamily="50" charset="-128"/>
              </a:rPr>
              <a:t>年度予算案</a:t>
            </a:r>
          </a:p>
        </p:txBody>
      </p:sp>
      <p:graphicFrame>
        <p:nvGraphicFramePr>
          <p:cNvPr id="64" name="object 7"/>
          <p:cNvGraphicFramePr>
            <a:graphicFrameLocks noGrp="1"/>
          </p:cNvGraphicFramePr>
          <p:nvPr>
            <p:extLst>
              <p:ext uri="{D42A27DB-BD31-4B8C-83A1-F6EECF244321}">
                <p14:modId xmlns:p14="http://schemas.microsoft.com/office/powerpoint/2010/main" val="1793901335"/>
              </p:ext>
            </p:extLst>
          </p:nvPr>
        </p:nvGraphicFramePr>
        <p:xfrm>
          <a:off x="268732" y="787381"/>
          <a:ext cx="5575300" cy="5664218"/>
        </p:xfrm>
        <a:graphic>
          <a:graphicData uri="http://schemas.openxmlformats.org/drawingml/2006/table">
            <a:tbl>
              <a:tblPr firstRow="1" bandRow="1">
                <a:tableStyleId>{2D5ABB26-0587-4C30-8999-92F81FD0307C}</a:tableStyleId>
              </a:tblPr>
              <a:tblGrid>
                <a:gridCol w="3146425">
                  <a:extLst>
                    <a:ext uri="{9D8B030D-6E8A-4147-A177-3AD203B41FA5}">
                      <a16:colId xmlns:a16="http://schemas.microsoft.com/office/drawing/2014/main" val="20000"/>
                    </a:ext>
                  </a:extLst>
                </a:gridCol>
                <a:gridCol w="809625">
                  <a:extLst>
                    <a:ext uri="{9D8B030D-6E8A-4147-A177-3AD203B41FA5}">
                      <a16:colId xmlns:a16="http://schemas.microsoft.com/office/drawing/2014/main" val="20001"/>
                    </a:ext>
                  </a:extLst>
                </a:gridCol>
                <a:gridCol w="809625">
                  <a:extLst>
                    <a:ext uri="{9D8B030D-6E8A-4147-A177-3AD203B41FA5}">
                      <a16:colId xmlns:a16="http://schemas.microsoft.com/office/drawing/2014/main" val="20002"/>
                    </a:ext>
                  </a:extLst>
                </a:gridCol>
                <a:gridCol w="809625">
                  <a:extLst>
                    <a:ext uri="{9D8B030D-6E8A-4147-A177-3AD203B41FA5}">
                      <a16:colId xmlns:a16="http://schemas.microsoft.com/office/drawing/2014/main" val="20003"/>
                    </a:ext>
                  </a:extLst>
                </a:gridCol>
              </a:tblGrid>
              <a:tr h="531718">
                <a:tc>
                  <a:txBody>
                    <a:bodyPr/>
                    <a:lstStyle/>
                    <a:p>
                      <a:pPr marL="3175" algn="ctr">
                        <a:lnSpc>
                          <a:spcPct val="100000"/>
                        </a:lnSpc>
                      </a:pPr>
                      <a:r>
                        <a:rPr sz="1050" spc="-5" dirty="0" err="1">
                          <a:latin typeface="Meiryo UI" panose="020B0604030504040204" pitchFamily="50" charset="-128"/>
                          <a:ea typeface="Meiryo UI" panose="020B0604030504040204" pitchFamily="50" charset="-128"/>
                          <a:cs typeface="Noto Sans CJK JP Regular"/>
                        </a:rPr>
                        <a:t>研究所</a:t>
                      </a:r>
                      <a:r>
                        <a:rPr sz="1050" spc="110" dirty="0">
                          <a:latin typeface="Meiryo UI" panose="020B0604030504040204" pitchFamily="50" charset="-128"/>
                          <a:ea typeface="Meiryo UI" panose="020B0604030504040204" pitchFamily="50" charset="-128"/>
                          <a:cs typeface="Noto Sans CJK JP Regular"/>
                        </a:rPr>
                        <a:t>/</a:t>
                      </a:r>
                      <a:r>
                        <a:rPr sz="1050" spc="-120" dirty="0">
                          <a:latin typeface="Meiryo UI" panose="020B0604030504040204" pitchFamily="50" charset="-128"/>
                          <a:ea typeface="Meiryo UI" panose="020B0604030504040204" pitchFamily="50" charset="-128"/>
                          <a:cs typeface="Noto Sans CJK JP Regular"/>
                        </a:rPr>
                        <a:t>セ</a:t>
                      </a:r>
                      <a:r>
                        <a:rPr sz="1050" spc="-114" dirty="0">
                          <a:latin typeface="Meiryo UI" panose="020B0604030504040204" pitchFamily="50" charset="-128"/>
                          <a:ea typeface="Meiryo UI" panose="020B0604030504040204" pitchFamily="50" charset="-128"/>
                          <a:cs typeface="Noto Sans CJK JP Regular"/>
                        </a:rPr>
                        <a:t>ン</a:t>
                      </a:r>
                      <a:r>
                        <a:rPr sz="1050" spc="-240" dirty="0">
                          <a:latin typeface="Meiryo UI" panose="020B0604030504040204" pitchFamily="50" charset="-128"/>
                          <a:ea typeface="Meiryo UI" panose="020B0604030504040204" pitchFamily="50" charset="-128"/>
                          <a:cs typeface="Noto Sans CJK JP Regular"/>
                        </a:rPr>
                        <a:t>タ</a:t>
                      </a:r>
                      <a:r>
                        <a:rPr sz="1050" spc="-45" dirty="0">
                          <a:latin typeface="Meiryo UI" panose="020B0604030504040204" pitchFamily="50" charset="-128"/>
                          <a:ea typeface="Meiryo UI" panose="020B0604030504040204" pitchFamily="50" charset="-128"/>
                          <a:cs typeface="Noto Sans CJK JP Regular"/>
                        </a:rPr>
                        <a:t>ー</a:t>
                      </a:r>
                      <a:endParaRPr sz="1050" dirty="0">
                        <a:latin typeface="Meiryo UI" panose="020B0604030504040204" pitchFamily="50" charset="-128"/>
                        <a:ea typeface="Meiryo UI" panose="020B0604030504040204" pitchFamily="50" charset="-128"/>
                        <a:cs typeface="Noto Sans CJK JP Regular"/>
                      </a:endParaRPr>
                    </a:p>
                  </a:txBody>
                  <a:tcPr marL="0" marR="0" marT="5715"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08279">
                        <a:lnSpc>
                          <a:spcPts val="1195"/>
                        </a:lnSpc>
                      </a:pPr>
                      <a:r>
                        <a:rPr sz="1050" spc="-30" dirty="0">
                          <a:latin typeface="Meiryo UI" panose="020B0604030504040204" pitchFamily="50" charset="-128"/>
                          <a:ea typeface="Meiryo UI" panose="020B0604030504040204" pitchFamily="50" charset="-128"/>
                          <a:cs typeface="Noto Sans CJK JP Regular"/>
                        </a:rPr>
                        <a:t>FY2017</a:t>
                      </a:r>
                      <a:endParaRPr sz="1050" dirty="0">
                        <a:latin typeface="Meiryo UI" panose="020B0604030504040204" pitchFamily="50" charset="-128"/>
                        <a:ea typeface="Meiryo UI" panose="020B0604030504040204" pitchFamily="50" charset="-128"/>
                        <a:cs typeface="Noto Sans CJK JP Regular"/>
                      </a:endParaRPr>
                    </a:p>
                    <a:p>
                      <a:pPr marL="154940">
                        <a:lnSpc>
                          <a:spcPct val="100000"/>
                        </a:lnSpc>
                      </a:pPr>
                      <a:r>
                        <a:rPr sz="1050" dirty="0">
                          <a:latin typeface="Meiryo UI" panose="020B0604030504040204" pitchFamily="50" charset="-128"/>
                          <a:ea typeface="Meiryo UI" panose="020B0604030504040204" pitchFamily="50" charset="-128"/>
                          <a:cs typeface="Noto Sans CJK JP Regular"/>
                        </a:rPr>
                        <a:t>実行予算</a:t>
                      </a:r>
                    </a:p>
                    <a:p>
                      <a:pPr marL="173355">
                        <a:lnSpc>
                          <a:spcPts val="1195"/>
                        </a:lnSpc>
                      </a:pPr>
                      <a:r>
                        <a:rPr sz="1050" dirty="0">
                          <a:latin typeface="Meiryo UI" panose="020B0604030504040204" pitchFamily="50" charset="-128"/>
                          <a:ea typeface="Meiryo UI" panose="020B0604030504040204" pitchFamily="50" charset="-128"/>
                          <a:cs typeface="Noto Sans CJK JP Regular"/>
                        </a:rPr>
                        <a:t>（億ドル）</a:t>
                      </a: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985" algn="ctr">
                        <a:lnSpc>
                          <a:spcPts val="1195"/>
                        </a:lnSpc>
                      </a:pPr>
                      <a:r>
                        <a:rPr sz="1050" spc="-30" dirty="0">
                          <a:latin typeface="Meiryo UI" panose="020B0604030504040204" pitchFamily="50" charset="-128"/>
                          <a:ea typeface="Meiryo UI" panose="020B0604030504040204" pitchFamily="50" charset="-128"/>
                          <a:cs typeface="Noto Sans CJK JP Regular"/>
                        </a:rPr>
                        <a:t>FY2019</a:t>
                      </a:r>
                      <a:endParaRPr sz="1050" dirty="0">
                        <a:latin typeface="Meiryo UI" panose="020B0604030504040204" pitchFamily="50" charset="-128"/>
                        <a:ea typeface="Meiryo UI" panose="020B0604030504040204" pitchFamily="50" charset="-128"/>
                        <a:cs typeface="Noto Sans CJK JP Regular"/>
                      </a:endParaRPr>
                    </a:p>
                    <a:p>
                      <a:pPr marL="6985" algn="ctr">
                        <a:lnSpc>
                          <a:spcPct val="100000"/>
                        </a:lnSpc>
                      </a:pPr>
                      <a:r>
                        <a:rPr sz="1050" spc="-5" dirty="0">
                          <a:latin typeface="Meiryo UI" panose="020B0604030504040204" pitchFamily="50" charset="-128"/>
                          <a:ea typeface="Meiryo UI" panose="020B0604030504040204" pitchFamily="50" charset="-128"/>
                          <a:cs typeface="Noto Sans CJK JP Regular"/>
                        </a:rPr>
                        <a:t>予算</a:t>
                      </a:r>
                      <a:endParaRPr sz="1050" dirty="0">
                        <a:latin typeface="Meiryo UI" panose="020B0604030504040204" pitchFamily="50" charset="-128"/>
                        <a:ea typeface="Meiryo UI" panose="020B0604030504040204" pitchFamily="50" charset="-128"/>
                        <a:cs typeface="Noto Sans CJK JP Regular"/>
                      </a:endParaRPr>
                    </a:p>
                    <a:p>
                      <a:pPr marL="8255" algn="ctr">
                        <a:lnSpc>
                          <a:spcPts val="1195"/>
                        </a:lnSpc>
                      </a:pPr>
                      <a:r>
                        <a:rPr sz="1050" spc="-505" dirty="0">
                          <a:latin typeface="Meiryo UI" panose="020B0604030504040204" pitchFamily="50" charset="-128"/>
                          <a:ea typeface="Meiryo UI" panose="020B0604030504040204" pitchFamily="50" charset="-128"/>
                          <a:cs typeface="Noto Sans CJK JP Regular"/>
                        </a:rPr>
                        <a:t>（</a:t>
                      </a:r>
                      <a:r>
                        <a:rPr sz="1050" spc="-200" dirty="0">
                          <a:latin typeface="Meiryo UI" panose="020B0604030504040204" pitchFamily="50" charset="-128"/>
                          <a:ea typeface="Meiryo UI" panose="020B0604030504040204" pitchFamily="50" charset="-128"/>
                          <a:cs typeface="Noto Sans CJK JP Regular"/>
                        </a:rPr>
                        <a:t>億ドル）</a:t>
                      </a:r>
                      <a:endParaRPr sz="1050" dirty="0">
                        <a:latin typeface="Meiryo UI" panose="020B0604030504040204" pitchFamily="50" charset="-128"/>
                        <a:ea typeface="Meiryo UI" panose="020B0604030504040204" pitchFamily="50" charset="-128"/>
                        <a:cs typeface="Noto Sans CJK JP Regular"/>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19075">
                        <a:lnSpc>
                          <a:spcPct val="100000"/>
                        </a:lnSpc>
                        <a:spcBef>
                          <a:spcPts val="595"/>
                        </a:spcBef>
                      </a:pPr>
                      <a:r>
                        <a:rPr sz="1050" dirty="0">
                          <a:latin typeface="Meiryo UI" panose="020B0604030504040204" pitchFamily="50" charset="-128"/>
                          <a:ea typeface="Meiryo UI" panose="020B0604030504040204" pitchFamily="50" charset="-128"/>
                          <a:cs typeface="Noto Sans CJK JP Regular"/>
                        </a:rPr>
                        <a:t>増減率</a:t>
                      </a:r>
                    </a:p>
                    <a:p>
                      <a:pPr marL="170815">
                        <a:lnSpc>
                          <a:spcPct val="100000"/>
                        </a:lnSpc>
                      </a:pPr>
                      <a:r>
                        <a:rPr sz="1050" spc="-5" dirty="0">
                          <a:latin typeface="Meiryo UI" panose="020B0604030504040204" pitchFamily="50" charset="-128"/>
                          <a:ea typeface="Meiryo UI" panose="020B0604030504040204" pitchFamily="50" charset="-128"/>
                          <a:cs typeface="Noto Sans CJK JP Regular"/>
                        </a:rPr>
                        <a:t>(</a:t>
                      </a:r>
                      <a:r>
                        <a:rPr sz="1050" dirty="0">
                          <a:latin typeface="Meiryo UI" panose="020B0604030504040204" pitchFamily="50" charset="-128"/>
                          <a:ea typeface="Meiryo UI" panose="020B0604030504040204" pitchFamily="50" charset="-128"/>
                          <a:cs typeface="Noto Sans CJK JP Regular"/>
                        </a:rPr>
                        <a:t>対FY</a:t>
                      </a:r>
                      <a:r>
                        <a:rPr sz="1050" spc="5" dirty="0">
                          <a:latin typeface="Meiryo UI" panose="020B0604030504040204" pitchFamily="50" charset="-128"/>
                          <a:ea typeface="Meiryo UI" panose="020B0604030504040204" pitchFamily="50" charset="-128"/>
                          <a:cs typeface="Noto Sans CJK JP Regular"/>
                        </a:rPr>
                        <a:t>17</a:t>
                      </a:r>
                      <a:r>
                        <a:rPr sz="1050" dirty="0">
                          <a:latin typeface="Meiryo UI" panose="020B0604030504040204" pitchFamily="50" charset="-128"/>
                          <a:ea typeface="Meiryo UI" panose="020B0604030504040204" pitchFamily="50" charset="-128"/>
                          <a:cs typeface="Noto Sans CJK JP Regular"/>
                        </a:rPr>
                        <a:t>)</a:t>
                      </a:r>
                    </a:p>
                  </a:txBody>
                  <a:tcPr marL="0" marR="0" marT="75565"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176759">
                <a:tc>
                  <a:txBody>
                    <a:bodyPr/>
                    <a:lstStyle/>
                    <a:p>
                      <a:pPr marL="3175">
                        <a:lnSpc>
                          <a:spcPts val="1130"/>
                        </a:lnSpc>
                      </a:pPr>
                      <a:r>
                        <a:rPr sz="1050" spc="-10" dirty="0" err="1">
                          <a:latin typeface="Meiryo UI" panose="020B0604030504040204" pitchFamily="50" charset="-128"/>
                          <a:ea typeface="Meiryo UI" panose="020B0604030504040204" pitchFamily="50" charset="-128"/>
                          <a:cs typeface="Noto Sans CJK JP Regular"/>
                        </a:rPr>
                        <a:t>国立がん研究所</a:t>
                      </a:r>
                      <a:r>
                        <a:rPr lang="ja-JP" altLang="en-US" sz="1050" spc="-10" dirty="0">
                          <a:latin typeface="Meiryo UI" panose="020B0604030504040204" pitchFamily="50" charset="-128"/>
                          <a:ea typeface="Meiryo UI" panose="020B0604030504040204" pitchFamily="50" charset="-128"/>
                          <a:cs typeface="Noto Sans CJK JP Regular"/>
                        </a:rPr>
                        <a:t>（</a:t>
                      </a:r>
                      <a:r>
                        <a:rPr lang="en-US" altLang="ja-JP" sz="1050" spc="-10" dirty="0">
                          <a:latin typeface="Meiryo UI" panose="020B0604030504040204" pitchFamily="50" charset="-128"/>
                          <a:ea typeface="Meiryo UI" panose="020B0604030504040204" pitchFamily="50" charset="-128"/>
                          <a:cs typeface="Noto Sans CJK JP Regular"/>
                        </a:rPr>
                        <a:t>NCI</a:t>
                      </a:r>
                      <a:r>
                        <a:rPr lang="ja-JP" altLang="en-US" sz="1050" spc="-10" dirty="0">
                          <a:latin typeface="Meiryo UI" panose="020B0604030504040204" pitchFamily="50" charset="-128"/>
                          <a:ea typeface="Meiryo UI" panose="020B0604030504040204" pitchFamily="50" charset="-128"/>
                          <a:cs typeface="Noto Sans CJK JP Regular"/>
                        </a:rPr>
                        <a:t>）</a:t>
                      </a:r>
                      <a:endParaRPr sz="1050" dirty="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56</a:t>
                      </a:r>
                      <a:r>
                        <a:rPr sz="1050" spc="-5" dirty="0">
                          <a:latin typeface="Meiryo UI" panose="020B0604030504040204" pitchFamily="50" charset="-128"/>
                          <a:ea typeface="Meiryo UI" panose="020B0604030504040204" pitchFamily="50" charset="-128"/>
                          <a:cs typeface="Noto Sans CJK JP Regular"/>
                        </a:rPr>
                        <a:t>.6</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56</a:t>
                      </a:r>
                      <a:r>
                        <a:rPr sz="1050" spc="-5" dirty="0">
                          <a:latin typeface="Meiryo UI" panose="020B0604030504040204" pitchFamily="50" charset="-128"/>
                          <a:ea typeface="Meiryo UI" panose="020B0604030504040204" pitchFamily="50" charset="-128"/>
                          <a:cs typeface="Noto Sans CJK JP Regular"/>
                        </a:rPr>
                        <a:t>.3</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-1</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177480">
                <a:tc>
                  <a:txBody>
                    <a:bodyPr/>
                    <a:lstStyle/>
                    <a:p>
                      <a:pPr marL="3175">
                        <a:lnSpc>
                          <a:spcPts val="1130"/>
                        </a:lnSpc>
                      </a:pPr>
                      <a:r>
                        <a:rPr sz="1050" spc="-40" dirty="0" err="1">
                          <a:latin typeface="Meiryo UI" panose="020B0604030504040204" pitchFamily="50" charset="-128"/>
                          <a:ea typeface="Meiryo UI" panose="020B0604030504040204" pitchFamily="50" charset="-128"/>
                          <a:cs typeface="Noto Sans CJK JP Regular"/>
                        </a:rPr>
                        <a:t>国立</a:t>
                      </a:r>
                      <a:r>
                        <a:rPr sz="1050" spc="-35" dirty="0" err="1">
                          <a:latin typeface="Meiryo UI" panose="020B0604030504040204" pitchFamily="50" charset="-128"/>
                          <a:ea typeface="Meiryo UI" panose="020B0604030504040204" pitchFamily="50" charset="-128"/>
                          <a:cs typeface="Noto Sans CJK JP Regular"/>
                        </a:rPr>
                        <a:t>ア</a:t>
                      </a:r>
                      <a:r>
                        <a:rPr sz="1050" spc="-155" dirty="0" err="1">
                          <a:latin typeface="Meiryo UI" panose="020B0604030504040204" pitchFamily="50" charset="-128"/>
                          <a:ea typeface="Meiryo UI" panose="020B0604030504040204" pitchFamily="50" charset="-128"/>
                          <a:cs typeface="Noto Sans CJK JP Regular"/>
                        </a:rPr>
                        <a:t>レ</a:t>
                      </a:r>
                      <a:r>
                        <a:rPr sz="1050" spc="-15" dirty="0" err="1">
                          <a:latin typeface="Meiryo UI" panose="020B0604030504040204" pitchFamily="50" charset="-128"/>
                          <a:ea typeface="Meiryo UI" panose="020B0604030504040204" pitchFamily="50" charset="-128"/>
                          <a:cs typeface="Noto Sans CJK JP Regular"/>
                        </a:rPr>
                        <a:t>ルギー感染症研究所</a:t>
                      </a:r>
                      <a:r>
                        <a:rPr sz="1050" spc="110" dirty="0">
                          <a:latin typeface="Meiryo UI" panose="020B0604030504040204" pitchFamily="50" charset="-128"/>
                          <a:ea typeface="Meiryo UI" panose="020B0604030504040204" pitchFamily="50" charset="-128"/>
                          <a:cs typeface="Noto Sans CJK JP Regular"/>
                        </a:rPr>
                        <a:t> </a:t>
                      </a:r>
                      <a:r>
                        <a:rPr lang="ja-JP" altLang="en-US" sz="1050" spc="110" dirty="0">
                          <a:latin typeface="Meiryo UI" panose="020B0604030504040204" pitchFamily="50" charset="-128"/>
                          <a:ea typeface="Meiryo UI" panose="020B0604030504040204" pitchFamily="50" charset="-128"/>
                          <a:cs typeface="Noto Sans CJK JP Regular"/>
                        </a:rPr>
                        <a:t>（</a:t>
                      </a:r>
                      <a:r>
                        <a:rPr lang="en-US" altLang="ja-JP" sz="1050" spc="110" dirty="0">
                          <a:latin typeface="Meiryo UI" panose="020B0604030504040204" pitchFamily="50" charset="-128"/>
                          <a:ea typeface="Meiryo UI" panose="020B0604030504040204" pitchFamily="50" charset="-128"/>
                          <a:cs typeface="Noto Sans CJK JP Regular"/>
                        </a:rPr>
                        <a:t>NIAID)</a:t>
                      </a:r>
                      <a:endParaRPr sz="1050" dirty="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49</a:t>
                      </a:r>
                      <a:r>
                        <a:rPr sz="1050" spc="-5" dirty="0">
                          <a:latin typeface="Meiryo UI" panose="020B0604030504040204" pitchFamily="50" charset="-128"/>
                          <a:ea typeface="Meiryo UI" panose="020B0604030504040204" pitchFamily="50" charset="-128"/>
                          <a:cs typeface="Noto Sans CJK JP Regular"/>
                        </a:rPr>
                        <a:t>.1</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47</a:t>
                      </a:r>
                      <a:r>
                        <a:rPr sz="1050" spc="-5" dirty="0">
                          <a:latin typeface="Meiryo UI" panose="020B0604030504040204" pitchFamily="50" charset="-128"/>
                          <a:ea typeface="Meiryo UI" panose="020B0604030504040204" pitchFamily="50" charset="-128"/>
                          <a:cs typeface="Noto Sans CJK JP Regular"/>
                        </a:rPr>
                        <a:t>.6</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-3</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177480">
                <a:tc>
                  <a:txBody>
                    <a:bodyPr/>
                    <a:lstStyle/>
                    <a:p>
                      <a:pPr marL="3175">
                        <a:lnSpc>
                          <a:spcPts val="1130"/>
                        </a:lnSpc>
                      </a:pPr>
                      <a:r>
                        <a:rPr sz="1050" spc="-5" dirty="0" err="1">
                          <a:latin typeface="Meiryo UI" panose="020B0604030504040204" pitchFamily="50" charset="-128"/>
                          <a:ea typeface="Meiryo UI" panose="020B0604030504040204" pitchFamily="50" charset="-128"/>
                          <a:cs typeface="Noto Sans CJK JP Regular"/>
                        </a:rPr>
                        <a:t>国立心臓肺血液研究所</a:t>
                      </a:r>
                      <a:r>
                        <a:rPr sz="1050" spc="105" dirty="0">
                          <a:latin typeface="Meiryo UI" panose="020B0604030504040204" pitchFamily="50" charset="-128"/>
                          <a:ea typeface="Meiryo UI" panose="020B0604030504040204" pitchFamily="50" charset="-128"/>
                          <a:cs typeface="Noto Sans CJK JP Regular"/>
                        </a:rPr>
                        <a:t> </a:t>
                      </a:r>
                      <a:r>
                        <a:rPr lang="ja-JP" altLang="en-US" sz="1050" spc="105" dirty="0">
                          <a:latin typeface="Meiryo UI" panose="020B0604030504040204" pitchFamily="50" charset="-128"/>
                          <a:ea typeface="Meiryo UI" panose="020B0604030504040204" pitchFamily="50" charset="-128"/>
                          <a:cs typeface="Noto Sans CJK JP Regular"/>
                        </a:rPr>
                        <a:t>（</a:t>
                      </a:r>
                      <a:r>
                        <a:rPr lang="en-US" altLang="ja-JP" sz="1050" spc="105" dirty="0">
                          <a:latin typeface="Meiryo UI" panose="020B0604030504040204" pitchFamily="50" charset="-128"/>
                          <a:ea typeface="Meiryo UI" panose="020B0604030504040204" pitchFamily="50" charset="-128"/>
                          <a:cs typeface="Noto Sans CJK JP Regular"/>
                        </a:rPr>
                        <a:t>NHLBI</a:t>
                      </a:r>
                      <a:r>
                        <a:rPr lang="ja-JP" altLang="en-US" sz="1050" spc="105" dirty="0">
                          <a:latin typeface="Meiryo UI" panose="020B0604030504040204" pitchFamily="50" charset="-128"/>
                          <a:ea typeface="Meiryo UI" panose="020B0604030504040204" pitchFamily="50" charset="-128"/>
                          <a:cs typeface="Noto Sans CJK JP Regular"/>
                        </a:rPr>
                        <a:t>）</a:t>
                      </a:r>
                      <a:endParaRPr sz="1050" dirty="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32</a:t>
                      </a:r>
                      <a:r>
                        <a:rPr sz="1050" spc="-5" dirty="0">
                          <a:latin typeface="Meiryo UI" panose="020B0604030504040204" pitchFamily="50" charset="-128"/>
                          <a:ea typeface="Meiryo UI" panose="020B0604030504040204" pitchFamily="50" charset="-128"/>
                          <a:cs typeface="Noto Sans CJK JP Regular"/>
                        </a:rPr>
                        <a:t>.1</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31</a:t>
                      </a:r>
                      <a:r>
                        <a:rPr sz="1050" spc="-5" dirty="0">
                          <a:latin typeface="Meiryo UI" panose="020B0604030504040204" pitchFamily="50" charset="-128"/>
                          <a:ea typeface="Meiryo UI" panose="020B0604030504040204" pitchFamily="50" charset="-128"/>
                          <a:cs typeface="Noto Sans CJK JP Regular"/>
                        </a:rPr>
                        <a:t>.1</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-3</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176759">
                <a:tc>
                  <a:txBody>
                    <a:bodyPr/>
                    <a:lstStyle/>
                    <a:p>
                      <a:pPr marL="3175">
                        <a:lnSpc>
                          <a:spcPts val="1130"/>
                        </a:lnSpc>
                      </a:pPr>
                      <a:r>
                        <a:rPr sz="1050" spc="-50" dirty="0" err="1">
                          <a:latin typeface="Meiryo UI" panose="020B0604030504040204" pitchFamily="50" charset="-128"/>
                          <a:ea typeface="Meiryo UI" panose="020B0604030504040204" pitchFamily="50" charset="-128"/>
                          <a:cs typeface="Noto Sans CJK JP Regular"/>
                        </a:rPr>
                        <a:t>国立総合医科学研究所</a:t>
                      </a:r>
                      <a:r>
                        <a:rPr lang="ja-JP" altLang="en-US" sz="1050" spc="-50" dirty="0">
                          <a:latin typeface="Meiryo UI" panose="020B0604030504040204" pitchFamily="50" charset="-128"/>
                          <a:ea typeface="Meiryo UI" panose="020B0604030504040204" pitchFamily="50" charset="-128"/>
                          <a:cs typeface="Noto Sans CJK JP Regular"/>
                        </a:rPr>
                        <a:t>　（</a:t>
                      </a:r>
                      <a:r>
                        <a:rPr lang="en-US" altLang="ja-JP" sz="1050" spc="-50" dirty="0">
                          <a:latin typeface="Meiryo UI" panose="020B0604030504040204" pitchFamily="50" charset="-128"/>
                          <a:ea typeface="Meiryo UI" panose="020B0604030504040204" pitchFamily="50" charset="-128"/>
                          <a:cs typeface="Noto Sans CJK JP Regular"/>
                        </a:rPr>
                        <a:t>NIGMS</a:t>
                      </a:r>
                      <a:r>
                        <a:rPr lang="ja-JP" altLang="en-US" sz="1050" spc="-50" dirty="0">
                          <a:latin typeface="Meiryo UI" panose="020B0604030504040204" pitchFamily="50" charset="-128"/>
                          <a:ea typeface="Meiryo UI" panose="020B0604030504040204" pitchFamily="50" charset="-128"/>
                          <a:cs typeface="Noto Sans CJK JP Regular"/>
                        </a:rPr>
                        <a:t>）</a:t>
                      </a:r>
                      <a:endParaRPr sz="1050" dirty="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26</a:t>
                      </a:r>
                      <a:r>
                        <a:rPr sz="1050" spc="-5" dirty="0">
                          <a:latin typeface="Meiryo UI" panose="020B0604030504040204" pitchFamily="50" charset="-128"/>
                          <a:ea typeface="Meiryo UI" panose="020B0604030504040204" pitchFamily="50" charset="-128"/>
                          <a:cs typeface="Noto Sans CJK JP Regular"/>
                        </a:rPr>
                        <a:t>.5</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25</a:t>
                      </a:r>
                      <a:r>
                        <a:rPr sz="1050" spc="-5" dirty="0">
                          <a:latin typeface="Meiryo UI" panose="020B0604030504040204" pitchFamily="50" charset="-128"/>
                          <a:ea typeface="Meiryo UI" panose="020B0604030504040204" pitchFamily="50" charset="-128"/>
                          <a:cs typeface="Noto Sans CJK JP Regular"/>
                        </a:rPr>
                        <a:t>.7</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-3</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177480">
                <a:tc>
                  <a:txBody>
                    <a:bodyPr/>
                    <a:lstStyle/>
                    <a:p>
                      <a:pPr marL="3175">
                        <a:lnSpc>
                          <a:spcPts val="1130"/>
                        </a:lnSpc>
                      </a:pPr>
                      <a:r>
                        <a:rPr sz="1050" spc="-80" dirty="0" err="1">
                          <a:latin typeface="Meiryo UI" panose="020B0604030504040204" pitchFamily="50" charset="-128"/>
                          <a:ea typeface="Meiryo UI" panose="020B0604030504040204" pitchFamily="50" charset="-128"/>
                          <a:cs typeface="Noto Sans CJK JP Regular"/>
                        </a:rPr>
                        <a:t>NIH</a:t>
                      </a:r>
                      <a:r>
                        <a:rPr sz="1050" spc="-5" dirty="0" err="1">
                          <a:latin typeface="Meiryo UI" panose="020B0604030504040204" pitchFamily="50" charset="-128"/>
                          <a:ea typeface="Meiryo UI" panose="020B0604030504040204" pitchFamily="50" charset="-128"/>
                          <a:cs typeface="Noto Sans CJK JP Regular"/>
                        </a:rPr>
                        <a:t>長官室</a:t>
                      </a:r>
                      <a:r>
                        <a:rPr sz="1050" spc="95" dirty="0">
                          <a:latin typeface="Meiryo UI" panose="020B0604030504040204" pitchFamily="50" charset="-128"/>
                          <a:ea typeface="Meiryo UI" panose="020B0604030504040204" pitchFamily="50" charset="-128"/>
                          <a:cs typeface="Noto Sans CJK JP Regular"/>
                        </a:rPr>
                        <a:t> </a:t>
                      </a:r>
                      <a:r>
                        <a:rPr lang="ja-JP" altLang="en-US" sz="1050" spc="95" dirty="0">
                          <a:latin typeface="Meiryo UI" panose="020B0604030504040204" pitchFamily="50" charset="-128"/>
                          <a:ea typeface="Meiryo UI" panose="020B0604030504040204" pitchFamily="50" charset="-128"/>
                          <a:cs typeface="Noto Sans CJK JP Regular"/>
                        </a:rPr>
                        <a:t>（</a:t>
                      </a:r>
                      <a:r>
                        <a:rPr lang="en-US" altLang="ja-JP" sz="1050" spc="95" dirty="0">
                          <a:latin typeface="Meiryo UI" panose="020B0604030504040204" pitchFamily="50" charset="-128"/>
                          <a:ea typeface="Meiryo UI" panose="020B0604030504040204" pitchFamily="50" charset="-128"/>
                          <a:cs typeface="Noto Sans CJK JP Regular"/>
                        </a:rPr>
                        <a:t>OD</a:t>
                      </a:r>
                      <a:r>
                        <a:rPr lang="ja-JP" altLang="en-US" sz="1050" spc="95" dirty="0">
                          <a:latin typeface="Meiryo UI" panose="020B0604030504040204" pitchFamily="50" charset="-128"/>
                          <a:ea typeface="Meiryo UI" panose="020B0604030504040204" pitchFamily="50" charset="-128"/>
                          <a:cs typeface="Noto Sans CJK JP Regular"/>
                        </a:rPr>
                        <a:t>）</a:t>
                      </a:r>
                      <a:endParaRPr sz="1050" dirty="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17</a:t>
                      </a:r>
                      <a:r>
                        <a:rPr sz="1050" spc="-5" dirty="0">
                          <a:latin typeface="Meiryo UI" panose="020B0604030504040204" pitchFamily="50" charset="-128"/>
                          <a:ea typeface="Meiryo UI" panose="020B0604030504040204" pitchFamily="50" charset="-128"/>
                          <a:cs typeface="Noto Sans CJK JP Regular"/>
                        </a:rPr>
                        <a:t>.3</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20</a:t>
                      </a:r>
                      <a:r>
                        <a:rPr sz="1050" spc="-5" dirty="0">
                          <a:latin typeface="Meiryo UI" panose="020B0604030504040204" pitchFamily="50" charset="-128"/>
                          <a:ea typeface="Meiryo UI" panose="020B0604030504040204" pitchFamily="50" charset="-128"/>
                          <a:cs typeface="Noto Sans CJK JP Regular"/>
                        </a:rPr>
                        <a:t>.0</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solidFill>
                            <a:srgbClr val="4F81BC"/>
                          </a:solidFill>
                          <a:latin typeface="Meiryo UI" panose="020B0604030504040204" pitchFamily="50" charset="-128"/>
                          <a:ea typeface="Meiryo UI" panose="020B0604030504040204" pitchFamily="50" charset="-128"/>
                          <a:cs typeface="Noto Sans CJK JP Regular"/>
                        </a:rPr>
                        <a:t>16</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r h="177480">
                <a:tc>
                  <a:txBody>
                    <a:bodyPr/>
                    <a:lstStyle/>
                    <a:p>
                      <a:pPr marL="3175">
                        <a:lnSpc>
                          <a:spcPts val="1130"/>
                        </a:lnSpc>
                      </a:pPr>
                      <a:r>
                        <a:rPr sz="1050" spc="-5" dirty="0" err="1">
                          <a:latin typeface="Meiryo UI" panose="020B0604030504040204" pitchFamily="50" charset="-128"/>
                          <a:ea typeface="Meiryo UI" panose="020B0604030504040204" pitchFamily="50" charset="-128"/>
                          <a:cs typeface="Noto Sans CJK JP Regular"/>
                        </a:rPr>
                        <a:t>国立老化研究所</a:t>
                      </a:r>
                      <a:r>
                        <a:rPr sz="1050" spc="95" dirty="0">
                          <a:latin typeface="Meiryo UI" panose="020B0604030504040204" pitchFamily="50" charset="-128"/>
                          <a:ea typeface="Meiryo UI" panose="020B0604030504040204" pitchFamily="50" charset="-128"/>
                          <a:cs typeface="Noto Sans CJK JP Regular"/>
                        </a:rPr>
                        <a:t> </a:t>
                      </a:r>
                      <a:r>
                        <a:rPr lang="ja-JP" altLang="en-US" sz="1050" spc="95" dirty="0">
                          <a:latin typeface="Meiryo UI" panose="020B0604030504040204" pitchFamily="50" charset="-128"/>
                          <a:ea typeface="Meiryo UI" panose="020B0604030504040204" pitchFamily="50" charset="-128"/>
                          <a:cs typeface="Noto Sans CJK JP Regular"/>
                        </a:rPr>
                        <a:t>（</a:t>
                      </a:r>
                      <a:r>
                        <a:rPr lang="en-US" altLang="ja-JP" sz="1050" spc="95" dirty="0">
                          <a:latin typeface="Meiryo UI" panose="020B0604030504040204" pitchFamily="50" charset="-128"/>
                          <a:ea typeface="Meiryo UI" panose="020B0604030504040204" pitchFamily="50" charset="-128"/>
                          <a:cs typeface="Noto Sans CJK JP Regular"/>
                        </a:rPr>
                        <a:t>NIA</a:t>
                      </a:r>
                      <a:r>
                        <a:rPr lang="ja-JP" altLang="en-US" sz="1050" spc="95" dirty="0">
                          <a:latin typeface="Meiryo UI" panose="020B0604030504040204" pitchFamily="50" charset="-128"/>
                          <a:ea typeface="Meiryo UI" panose="020B0604030504040204" pitchFamily="50" charset="-128"/>
                          <a:cs typeface="Noto Sans CJK JP Regular"/>
                        </a:rPr>
                        <a:t>）</a:t>
                      </a:r>
                      <a:endParaRPr sz="1050" dirty="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20</a:t>
                      </a:r>
                      <a:r>
                        <a:rPr sz="1050" spc="-5" dirty="0">
                          <a:latin typeface="Meiryo UI" panose="020B0604030504040204" pitchFamily="50" charset="-128"/>
                          <a:ea typeface="Meiryo UI" panose="020B0604030504040204" pitchFamily="50" charset="-128"/>
                          <a:cs typeface="Noto Sans CJK JP Regular"/>
                        </a:rPr>
                        <a:t>.5</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19</a:t>
                      </a:r>
                      <a:r>
                        <a:rPr sz="1050" spc="-5" dirty="0">
                          <a:latin typeface="Meiryo UI" panose="020B0604030504040204" pitchFamily="50" charset="-128"/>
                          <a:ea typeface="Meiryo UI" panose="020B0604030504040204" pitchFamily="50" charset="-128"/>
                          <a:cs typeface="Noto Sans CJK JP Regular"/>
                        </a:rPr>
                        <a:t>.9</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-3</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6"/>
                  </a:ext>
                </a:extLst>
              </a:tr>
              <a:tr h="176759">
                <a:tc>
                  <a:txBody>
                    <a:bodyPr/>
                    <a:lstStyle/>
                    <a:p>
                      <a:pPr marL="3175">
                        <a:lnSpc>
                          <a:spcPts val="1130"/>
                        </a:lnSpc>
                      </a:pPr>
                      <a:r>
                        <a:rPr sz="1050" spc="-40" dirty="0" err="1">
                          <a:latin typeface="Meiryo UI" panose="020B0604030504040204" pitchFamily="50" charset="-128"/>
                          <a:ea typeface="Meiryo UI" panose="020B0604030504040204" pitchFamily="50" charset="-128"/>
                          <a:cs typeface="Noto Sans CJK JP Regular"/>
                        </a:rPr>
                        <a:t>国立糖尿病消化腎臓病研究所</a:t>
                      </a:r>
                      <a:r>
                        <a:rPr lang="ja-JP" altLang="en-US" sz="1050" spc="-40" dirty="0">
                          <a:latin typeface="Meiryo UI" panose="020B0604030504040204" pitchFamily="50" charset="-128"/>
                          <a:ea typeface="Meiryo UI" panose="020B0604030504040204" pitchFamily="50" charset="-128"/>
                          <a:cs typeface="Noto Sans CJK JP Regular"/>
                        </a:rPr>
                        <a:t>　（</a:t>
                      </a:r>
                      <a:r>
                        <a:rPr lang="en-US" altLang="ja-JP" sz="1050" spc="-40" dirty="0">
                          <a:latin typeface="Meiryo UI" panose="020B0604030504040204" pitchFamily="50" charset="-128"/>
                          <a:ea typeface="Meiryo UI" panose="020B0604030504040204" pitchFamily="50" charset="-128"/>
                          <a:cs typeface="Noto Sans CJK JP Regular"/>
                        </a:rPr>
                        <a:t>NIDDK</a:t>
                      </a:r>
                      <a:r>
                        <a:rPr lang="ja-JP" altLang="en-US" sz="1050" spc="-40" dirty="0">
                          <a:latin typeface="Meiryo UI" panose="020B0604030504040204" pitchFamily="50" charset="-128"/>
                          <a:ea typeface="Meiryo UI" panose="020B0604030504040204" pitchFamily="50" charset="-128"/>
                          <a:cs typeface="Noto Sans CJK JP Regular"/>
                        </a:rPr>
                        <a:t>）</a:t>
                      </a:r>
                      <a:endParaRPr sz="1050" dirty="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20</a:t>
                      </a:r>
                      <a:r>
                        <a:rPr sz="1050" spc="-5" dirty="0">
                          <a:latin typeface="Meiryo UI" panose="020B0604030504040204" pitchFamily="50" charset="-128"/>
                          <a:ea typeface="Meiryo UI" panose="020B0604030504040204" pitchFamily="50" charset="-128"/>
                          <a:cs typeface="Noto Sans CJK JP Regular"/>
                        </a:rPr>
                        <a:t>.1</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19</a:t>
                      </a:r>
                      <a:r>
                        <a:rPr sz="1050" spc="-5" dirty="0">
                          <a:latin typeface="Meiryo UI" panose="020B0604030504040204" pitchFamily="50" charset="-128"/>
                          <a:ea typeface="Meiryo UI" panose="020B0604030504040204" pitchFamily="50" charset="-128"/>
                          <a:cs typeface="Noto Sans CJK JP Regular"/>
                        </a:rPr>
                        <a:t>.7</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-2</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7"/>
                  </a:ext>
                </a:extLst>
              </a:tr>
              <a:tr h="176759">
                <a:tc>
                  <a:txBody>
                    <a:bodyPr/>
                    <a:lstStyle/>
                    <a:p>
                      <a:pPr marL="3175">
                        <a:lnSpc>
                          <a:spcPts val="1130"/>
                        </a:lnSpc>
                      </a:pPr>
                      <a:r>
                        <a:rPr sz="1050" spc="-80" dirty="0" err="1">
                          <a:latin typeface="Meiryo UI" panose="020B0604030504040204" pitchFamily="50" charset="-128"/>
                          <a:ea typeface="Meiryo UI" panose="020B0604030504040204" pitchFamily="50" charset="-128"/>
                          <a:cs typeface="Noto Sans CJK JP Regular"/>
                        </a:rPr>
                        <a:t>国立神経疾患</a:t>
                      </a:r>
                      <a:r>
                        <a:rPr sz="1050" spc="-75" dirty="0" err="1">
                          <a:latin typeface="Meiryo UI" panose="020B0604030504040204" pitchFamily="50" charset="-128"/>
                          <a:ea typeface="Meiryo UI" panose="020B0604030504040204" pitchFamily="50" charset="-128"/>
                          <a:cs typeface="Noto Sans CJK JP Regular"/>
                        </a:rPr>
                        <a:t>・</a:t>
                      </a:r>
                      <a:r>
                        <a:rPr sz="1050" spc="-5" dirty="0" err="1">
                          <a:latin typeface="Meiryo UI" panose="020B0604030504040204" pitchFamily="50" charset="-128"/>
                          <a:ea typeface="Meiryo UI" panose="020B0604030504040204" pitchFamily="50" charset="-128"/>
                          <a:cs typeface="Noto Sans CJK JP Regular"/>
                        </a:rPr>
                        <a:t>脳卒中研究所</a:t>
                      </a:r>
                      <a:r>
                        <a:rPr sz="1050" spc="120" dirty="0">
                          <a:latin typeface="Meiryo UI" panose="020B0604030504040204" pitchFamily="50" charset="-128"/>
                          <a:ea typeface="Meiryo UI" panose="020B0604030504040204" pitchFamily="50" charset="-128"/>
                          <a:cs typeface="Noto Sans CJK JP Regular"/>
                        </a:rPr>
                        <a:t> </a:t>
                      </a:r>
                      <a:r>
                        <a:rPr lang="ja-JP" altLang="en-US" sz="1050" spc="120" dirty="0">
                          <a:latin typeface="Meiryo UI" panose="020B0604030504040204" pitchFamily="50" charset="-128"/>
                          <a:ea typeface="Meiryo UI" panose="020B0604030504040204" pitchFamily="50" charset="-128"/>
                          <a:cs typeface="Noto Sans CJK JP Regular"/>
                        </a:rPr>
                        <a:t>（</a:t>
                      </a:r>
                      <a:r>
                        <a:rPr lang="en-US" altLang="ja-JP" sz="1050" spc="120" dirty="0">
                          <a:latin typeface="Meiryo UI" panose="020B0604030504040204" pitchFamily="50" charset="-128"/>
                          <a:ea typeface="Meiryo UI" panose="020B0604030504040204" pitchFamily="50" charset="-128"/>
                          <a:cs typeface="Noto Sans CJK JP Regular"/>
                        </a:rPr>
                        <a:t>NINDS</a:t>
                      </a:r>
                      <a:r>
                        <a:rPr lang="ja-JP" altLang="en-US" sz="1050" spc="120" dirty="0">
                          <a:latin typeface="Meiryo UI" panose="020B0604030504040204" pitchFamily="50" charset="-128"/>
                          <a:ea typeface="Meiryo UI" panose="020B0604030504040204" pitchFamily="50" charset="-128"/>
                          <a:cs typeface="Noto Sans CJK JP Regular"/>
                        </a:rPr>
                        <a:t>）</a:t>
                      </a:r>
                      <a:endParaRPr sz="1050" dirty="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17</a:t>
                      </a:r>
                      <a:r>
                        <a:rPr sz="1050" spc="-5" dirty="0">
                          <a:latin typeface="Meiryo UI" panose="020B0604030504040204" pitchFamily="50" charset="-128"/>
                          <a:ea typeface="Meiryo UI" panose="020B0604030504040204" pitchFamily="50" charset="-128"/>
                          <a:cs typeface="Noto Sans CJK JP Regular"/>
                        </a:rPr>
                        <a:t>.8</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18</a:t>
                      </a:r>
                      <a:r>
                        <a:rPr sz="1050" spc="-5" dirty="0">
                          <a:latin typeface="Meiryo UI" panose="020B0604030504040204" pitchFamily="50" charset="-128"/>
                          <a:ea typeface="Meiryo UI" panose="020B0604030504040204" pitchFamily="50" charset="-128"/>
                          <a:cs typeface="Noto Sans CJK JP Regular"/>
                        </a:rPr>
                        <a:t>.4</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solidFill>
                            <a:srgbClr val="4F81BC"/>
                          </a:solidFill>
                          <a:latin typeface="Meiryo UI" panose="020B0604030504040204" pitchFamily="50" charset="-128"/>
                          <a:ea typeface="Meiryo UI" panose="020B0604030504040204" pitchFamily="50" charset="-128"/>
                          <a:cs typeface="Noto Sans CJK JP Regular"/>
                        </a:rPr>
                        <a:t>3</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8"/>
                  </a:ext>
                </a:extLst>
              </a:tr>
              <a:tr h="177480">
                <a:tc>
                  <a:txBody>
                    <a:bodyPr/>
                    <a:lstStyle/>
                    <a:p>
                      <a:pPr marL="3175">
                        <a:lnSpc>
                          <a:spcPts val="1130"/>
                        </a:lnSpc>
                      </a:pPr>
                      <a:r>
                        <a:rPr sz="1050" spc="-5" dirty="0" err="1">
                          <a:latin typeface="Meiryo UI" panose="020B0604030504040204" pitchFamily="50" charset="-128"/>
                          <a:ea typeface="Meiryo UI" panose="020B0604030504040204" pitchFamily="50" charset="-128"/>
                          <a:cs typeface="Noto Sans CJK JP Regular"/>
                        </a:rPr>
                        <a:t>国立精神衛生研究所</a:t>
                      </a:r>
                      <a:r>
                        <a:rPr sz="1050" spc="105" dirty="0">
                          <a:latin typeface="Meiryo UI" panose="020B0604030504040204" pitchFamily="50" charset="-128"/>
                          <a:ea typeface="Meiryo UI" panose="020B0604030504040204" pitchFamily="50" charset="-128"/>
                          <a:cs typeface="Noto Sans CJK JP Regular"/>
                        </a:rPr>
                        <a:t> </a:t>
                      </a:r>
                      <a:r>
                        <a:rPr lang="ja-JP" altLang="en-US" sz="1050" spc="105" dirty="0">
                          <a:latin typeface="Meiryo UI" panose="020B0604030504040204" pitchFamily="50" charset="-128"/>
                          <a:ea typeface="Meiryo UI" panose="020B0604030504040204" pitchFamily="50" charset="-128"/>
                          <a:cs typeface="Noto Sans CJK JP Regular"/>
                        </a:rPr>
                        <a:t>（</a:t>
                      </a:r>
                      <a:r>
                        <a:rPr lang="en-US" altLang="ja-JP" sz="1050" spc="105" dirty="0">
                          <a:latin typeface="Meiryo UI" panose="020B0604030504040204" pitchFamily="50" charset="-128"/>
                          <a:ea typeface="Meiryo UI" panose="020B0604030504040204" pitchFamily="50" charset="-128"/>
                          <a:cs typeface="Noto Sans CJK JP Regular"/>
                        </a:rPr>
                        <a:t>NIMH</a:t>
                      </a:r>
                      <a:r>
                        <a:rPr lang="ja-JP" altLang="en-US" sz="1050" spc="105" dirty="0">
                          <a:latin typeface="Meiryo UI" panose="020B0604030504040204" pitchFamily="50" charset="-128"/>
                          <a:ea typeface="Meiryo UI" panose="020B0604030504040204" pitchFamily="50" charset="-128"/>
                          <a:cs typeface="Noto Sans CJK JP Regular"/>
                        </a:rPr>
                        <a:t>）</a:t>
                      </a:r>
                      <a:endParaRPr sz="1050" dirty="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16</a:t>
                      </a:r>
                      <a:r>
                        <a:rPr sz="1050" spc="-5" dirty="0">
                          <a:latin typeface="Meiryo UI" panose="020B0604030504040204" pitchFamily="50" charset="-128"/>
                          <a:ea typeface="Meiryo UI" panose="020B0604030504040204" pitchFamily="50" charset="-128"/>
                          <a:cs typeface="Noto Sans CJK JP Regular"/>
                        </a:rPr>
                        <a:t>.1</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16</a:t>
                      </a:r>
                      <a:r>
                        <a:rPr sz="1050" spc="-5" dirty="0">
                          <a:latin typeface="Meiryo UI" panose="020B0604030504040204" pitchFamily="50" charset="-128"/>
                          <a:ea typeface="Meiryo UI" panose="020B0604030504040204" pitchFamily="50" charset="-128"/>
                          <a:cs typeface="Noto Sans CJK JP Regular"/>
                        </a:rPr>
                        <a:t>.1</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0</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9"/>
                  </a:ext>
                </a:extLst>
              </a:tr>
              <a:tr h="176759">
                <a:tc>
                  <a:txBody>
                    <a:bodyPr/>
                    <a:lstStyle/>
                    <a:p>
                      <a:pPr marL="3175">
                        <a:lnSpc>
                          <a:spcPts val="1130"/>
                        </a:lnSpc>
                      </a:pPr>
                      <a:r>
                        <a:rPr sz="1050" spc="-5" dirty="0" err="1">
                          <a:latin typeface="Meiryo UI" panose="020B0604030504040204" pitchFamily="50" charset="-128"/>
                          <a:ea typeface="Meiryo UI" panose="020B0604030504040204" pitchFamily="50" charset="-128"/>
                          <a:cs typeface="Noto Sans CJK JP Regular"/>
                        </a:rPr>
                        <a:t>国立小児保健発達研究所</a:t>
                      </a:r>
                      <a:r>
                        <a:rPr sz="1050" spc="120" dirty="0">
                          <a:latin typeface="Meiryo UI" panose="020B0604030504040204" pitchFamily="50" charset="-128"/>
                          <a:ea typeface="Meiryo UI" panose="020B0604030504040204" pitchFamily="50" charset="-128"/>
                          <a:cs typeface="Noto Sans CJK JP Regular"/>
                        </a:rPr>
                        <a:t> </a:t>
                      </a:r>
                      <a:r>
                        <a:rPr lang="ja-JP" altLang="en-US" sz="1050" spc="120" dirty="0">
                          <a:latin typeface="Meiryo UI" panose="020B0604030504040204" pitchFamily="50" charset="-128"/>
                          <a:ea typeface="Meiryo UI" panose="020B0604030504040204" pitchFamily="50" charset="-128"/>
                          <a:cs typeface="Noto Sans CJK JP Regular"/>
                        </a:rPr>
                        <a:t>（</a:t>
                      </a:r>
                      <a:r>
                        <a:rPr lang="en-US" altLang="ja-JP" sz="1050" spc="120" dirty="0">
                          <a:latin typeface="Meiryo UI" panose="020B0604030504040204" pitchFamily="50" charset="-128"/>
                          <a:ea typeface="Meiryo UI" panose="020B0604030504040204" pitchFamily="50" charset="-128"/>
                          <a:cs typeface="Noto Sans CJK JP Regular"/>
                        </a:rPr>
                        <a:t>NICHD</a:t>
                      </a:r>
                      <a:r>
                        <a:rPr lang="ja-JP" altLang="en-US" sz="1050" spc="120" dirty="0">
                          <a:latin typeface="Meiryo UI" panose="020B0604030504040204" pitchFamily="50" charset="-128"/>
                          <a:ea typeface="Meiryo UI" panose="020B0604030504040204" pitchFamily="50" charset="-128"/>
                          <a:cs typeface="Noto Sans CJK JP Regular"/>
                        </a:rPr>
                        <a:t>）</a:t>
                      </a:r>
                      <a:endParaRPr sz="1050" dirty="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13</a:t>
                      </a:r>
                      <a:r>
                        <a:rPr sz="1050" spc="-5" dirty="0">
                          <a:latin typeface="Meiryo UI" panose="020B0604030504040204" pitchFamily="50" charset="-128"/>
                          <a:ea typeface="Meiryo UI" panose="020B0604030504040204" pitchFamily="50" charset="-128"/>
                          <a:cs typeface="Noto Sans CJK JP Regular"/>
                        </a:rPr>
                        <a:t>.8</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13</a:t>
                      </a:r>
                      <a:r>
                        <a:rPr sz="1050" spc="-5" dirty="0">
                          <a:latin typeface="Meiryo UI" panose="020B0604030504040204" pitchFamily="50" charset="-128"/>
                          <a:ea typeface="Meiryo UI" panose="020B0604030504040204" pitchFamily="50" charset="-128"/>
                          <a:cs typeface="Noto Sans CJK JP Regular"/>
                        </a:rPr>
                        <a:t>.4</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-3</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0"/>
                  </a:ext>
                </a:extLst>
              </a:tr>
              <a:tr h="176759">
                <a:tc>
                  <a:txBody>
                    <a:bodyPr/>
                    <a:lstStyle/>
                    <a:p>
                      <a:pPr marL="3175">
                        <a:lnSpc>
                          <a:spcPts val="1130"/>
                        </a:lnSpc>
                      </a:pPr>
                      <a:r>
                        <a:rPr sz="1050" spc="-5" dirty="0" err="1">
                          <a:latin typeface="Meiryo UI" panose="020B0604030504040204" pitchFamily="50" charset="-128"/>
                          <a:ea typeface="Meiryo UI" panose="020B0604030504040204" pitchFamily="50" charset="-128"/>
                          <a:cs typeface="Noto Sans CJK JP Regular"/>
                        </a:rPr>
                        <a:t>国立薬物乱用研究所</a:t>
                      </a:r>
                      <a:r>
                        <a:rPr lang="ja-JP" altLang="en-US" sz="1050" spc="105" dirty="0">
                          <a:latin typeface="Meiryo UI" panose="020B0604030504040204" pitchFamily="50" charset="-128"/>
                          <a:ea typeface="Meiryo UI" panose="020B0604030504040204" pitchFamily="50" charset="-128"/>
                          <a:cs typeface="Noto Sans CJK JP Regular"/>
                        </a:rPr>
                        <a:t>（</a:t>
                      </a:r>
                      <a:r>
                        <a:rPr lang="en-US" altLang="ja-JP" sz="1050" spc="105" dirty="0">
                          <a:latin typeface="Meiryo UI" panose="020B0604030504040204" pitchFamily="50" charset="-128"/>
                          <a:ea typeface="Meiryo UI" panose="020B0604030504040204" pitchFamily="50" charset="-128"/>
                          <a:cs typeface="Noto Sans CJK JP Regular"/>
                        </a:rPr>
                        <a:t>NIDA)</a:t>
                      </a:r>
                      <a:endParaRPr sz="1050" dirty="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10</a:t>
                      </a:r>
                      <a:r>
                        <a:rPr sz="1050" spc="-5" dirty="0">
                          <a:latin typeface="Meiryo UI" panose="020B0604030504040204" pitchFamily="50" charset="-128"/>
                          <a:ea typeface="Meiryo UI" panose="020B0604030504040204" pitchFamily="50" charset="-128"/>
                          <a:cs typeface="Noto Sans CJK JP Regular"/>
                        </a:rPr>
                        <a:t>.7</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11</a:t>
                      </a:r>
                      <a:r>
                        <a:rPr sz="1050" spc="-5" dirty="0">
                          <a:latin typeface="Meiryo UI" panose="020B0604030504040204" pitchFamily="50" charset="-128"/>
                          <a:ea typeface="Meiryo UI" panose="020B0604030504040204" pitchFamily="50" charset="-128"/>
                          <a:cs typeface="Noto Sans CJK JP Regular"/>
                        </a:rPr>
                        <a:t>.4</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solidFill>
                            <a:srgbClr val="4F81BC"/>
                          </a:solidFill>
                          <a:latin typeface="Meiryo UI" panose="020B0604030504040204" pitchFamily="50" charset="-128"/>
                          <a:ea typeface="Meiryo UI" panose="020B0604030504040204" pitchFamily="50" charset="-128"/>
                          <a:cs typeface="Noto Sans CJK JP Regular"/>
                        </a:rPr>
                        <a:t>6</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1"/>
                  </a:ext>
                </a:extLst>
              </a:tr>
              <a:tr h="177480">
                <a:tc>
                  <a:txBody>
                    <a:bodyPr/>
                    <a:lstStyle/>
                    <a:p>
                      <a:pPr marL="3175">
                        <a:lnSpc>
                          <a:spcPts val="1130"/>
                        </a:lnSpc>
                      </a:pPr>
                      <a:r>
                        <a:rPr sz="1050" spc="-5" dirty="0" err="1">
                          <a:latin typeface="Meiryo UI" panose="020B0604030504040204" pitchFamily="50" charset="-128"/>
                          <a:ea typeface="Meiryo UI" panose="020B0604030504040204" pitchFamily="50" charset="-128"/>
                          <a:cs typeface="Noto Sans CJK JP Regular"/>
                        </a:rPr>
                        <a:t>国立環境保健科学研究所</a:t>
                      </a:r>
                      <a:r>
                        <a:rPr sz="1050" spc="120" dirty="0">
                          <a:latin typeface="Meiryo UI" panose="020B0604030504040204" pitchFamily="50" charset="-128"/>
                          <a:ea typeface="Meiryo UI" panose="020B0604030504040204" pitchFamily="50" charset="-128"/>
                          <a:cs typeface="Noto Sans CJK JP Regular"/>
                        </a:rPr>
                        <a:t> </a:t>
                      </a:r>
                      <a:r>
                        <a:rPr lang="ja-JP" altLang="en-US" sz="1050" spc="120" dirty="0">
                          <a:latin typeface="Meiryo UI" panose="020B0604030504040204" pitchFamily="50" charset="-128"/>
                          <a:ea typeface="Meiryo UI" panose="020B0604030504040204" pitchFamily="50" charset="-128"/>
                          <a:cs typeface="Noto Sans CJK JP Regular"/>
                        </a:rPr>
                        <a:t>（</a:t>
                      </a:r>
                      <a:r>
                        <a:rPr lang="en-US" altLang="ja-JP" sz="1050" spc="120" dirty="0">
                          <a:latin typeface="Meiryo UI" panose="020B0604030504040204" pitchFamily="50" charset="-128"/>
                          <a:ea typeface="Meiryo UI" panose="020B0604030504040204" pitchFamily="50" charset="-128"/>
                          <a:cs typeface="Noto Sans CJK JP Regular"/>
                        </a:rPr>
                        <a:t>NIEHS</a:t>
                      </a:r>
                      <a:r>
                        <a:rPr lang="ja-JP" altLang="en-US" sz="1050" spc="120" dirty="0">
                          <a:latin typeface="Meiryo UI" panose="020B0604030504040204" pitchFamily="50" charset="-128"/>
                          <a:ea typeface="Meiryo UI" panose="020B0604030504040204" pitchFamily="50" charset="-128"/>
                          <a:cs typeface="Noto Sans CJK JP Regular"/>
                        </a:rPr>
                        <a:t>）</a:t>
                      </a:r>
                      <a:endParaRPr sz="1050" dirty="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7</a:t>
                      </a:r>
                      <a:r>
                        <a:rPr sz="1050" spc="-5" dirty="0">
                          <a:latin typeface="Meiryo UI" panose="020B0604030504040204" pitchFamily="50" charset="-128"/>
                          <a:ea typeface="Meiryo UI" panose="020B0604030504040204" pitchFamily="50" charset="-128"/>
                          <a:cs typeface="Noto Sans CJK JP Regular"/>
                        </a:rPr>
                        <a:t>.9</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7</a:t>
                      </a:r>
                      <a:r>
                        <a:rPr sz="1050" spc="-5" dirty="0">
                          <a:latin typeface="Meiryo UI" panose="020B0604030504040204" pitchFamily="50" charset="-128"/>
                          <a:ea typeface="Meiryo UI" panose="020B0604030504040204" pitchFamily="50" charset="-128"/>
                          <a:cs typeface="Noto Sans CJK JP Regular"/>
                        </a:rPr>
                        <a:t>.5</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-5</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2"/>
                  </a:ext>
                </a:extLst>
              </a:tr>
              <a:tr h="176759">
                <a:tc>
                  <a:txBody>
                    <a:bodyPr/>
                    <a:lstStyle/>
                    <a:p>
                      <a:pPr marL="3175">
                        <a:lnSpc>
                          <a:spcPts val="1130"/>
                        </a:lnSpc>
                      </a:pPr>
                      <a:r>
                        <a:rPr sz="1050" spc="-5" dirty="0" err="1">
                          <a:latin typeface="Meiryo UI" panose="020B0604030504040204" pitchFamily="50" charset="-128"/>
                          <a:ea typeface="Meiryo UI" panose="020B0604030504040204" pitchFamily="50" charset="-128"/>
                          <a:cs typeface="Noto Sans CJK JP Regular"/>
                        </a:rPr>
                        <a:t>国立眼科研究所</a:t>
                      </a:r>
                      <a:r>
                        <a:rPr lang="ja-JP" altLang="en-US" sz="1050" spc="-5" dirty="0">
                          <a:latin typeface="Meiryo UI" panose="020B0604030504040204" pitchFamily="50" charset="-128"/>
                          <a:ea typeface="Meiryo UI" panose="020B0604030504040204" pitchFamily="50" charset="-128"/>
                          <a:cs typeface="Noto Sans CJK JP Regular"/>
                        </a:rPr>
                        <a:t>（</a:t>
                      </a:r>
                      <a:r>
                        <a:rPr lang="en-US" altLang="ja-JP" sz="1050" spc="-5" dirty="0">
                          <a:latin typeface="Meiryo UI" panose="020B0604030504040204" pitchFamily="50" charset="-128"/>
                          <a:ea typeface="Meiryo UI" panose="020B0604030504040204" pitchFamily="50" charset="-128"/>
                          <a:cs typeface="Noto Sans CJK JP Regular"/>
                        </a:rPr>
                        <a:t>NEI</a:t>
                      </a:r>
                      <a:r>
                        <a:rPr lang="ja-JP" altLang="en-US" sz="1050" spc="-5" dirty="0">
                          <a:latin typeface="Meiryo UI" panose="020B0604030504040204" pitchFamily="50" charset="-128"/>
                          <a:ea typeface="Meiryo UI" panose="020B0604030504040204" pitchFamily="50" charset="-128"/>
                          <a:cs typeface="Noto Sans CJK JP Regular"/>
                        </a:rPr>
                        <a:t>）</a:t>
                      </a:r>
                      <a:endParaRPr sz="1050" dirty="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7</a:t>
                      </a:r>
                      <a:r>
                        <a:rPr sz="1050" spc="-5" dirty="0">
                          <a:latin typeface="Meiryo UI" panose="020B0604030504040204" pitchFamily="50" charset="-128"/>
                          <a:ea typeface="Meiryo UI" panose="020B0604030504040204" pitchFamily="50" charset="-128"/>
                          <a:cs typeface="Noto Sans CJK JP Regular"/>
                        </a:rPr>
                        <a:t>.3</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7</a:t>
                      </a:r>
                      <a:r>
                        <a:rPr sz="1050" spc="-5" dirty="0">
                          <a:latin typeface="Meiryo UI" panose="020B0604030504040204" pitchFamily="50" charset="-128"/>
                          <a:ea typeface="Meiryo UI" panose="020B0604030504040204" pitchFamily="50" charset="-128"/>
                          <a:cs typeface="Noto Sans CJK JP Regular"/>
                        </a:rPr>
                        <a:t>.1</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-3</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3"/>
                  </a:ext>
                </a:extLst>
              </a:tr>
              <a:tr h="177480">
                <a:tc>
                  <a:txBody>
                    <a:bodyPr/>
                    <a:lstStyle/>
                    <a:p>
                      <a:pPr marL="3175">
                        <a:lnSpc>
                          <a:spcPts val="1130"/>
                        </a:lnSpc>
                      </a:pPr>
                      <a:r>
                        <a:rPr sz="1050" spc="-140" dirty="0" err="1">
                          <a:latin typeface="Meiryo UI" panose="020B0604030504040204" pitchFamily="50" charset="-128"/>
                          <a:ea typeface="Meiryo UI" panose="020B0604030504040204" pitchFamily="50" charset="-128"/>
                          <a:cs typeface="Noto Sans CJK JP Regular"/>
                        </a:rPr>
                        <a:t>国立トラン</a:t>
                      </a:r>
                      <a:r>
                        <a:rPr sz="1050" spc="-135" dirty="0" err="1">
                          <a:latin typeface="Meiryo UI" panose="020B0604030504040204" pitchFamily="50" charset="-128"/>
                          <a:ea typeface="Meiryo UI" panose="020B0604030504040204" pitchFamily="50" charset="-128"/>
                          <a:cs typeface="Noto Sans CJK JP Regular"/>
                        </a:rPr>
                        <a:t>ス</a:t>
                      </a:r>
                      <a:r>
                        <a:rPr sz="1050" spc="-130" dirty="0" err="1">
                          <a:latin typeface="Meiryo UI" panose="020B0604030504040204" pitchFamily="50" charset="-128"/>
                          <a:ea typeface="Meiryo UI" panose="020B0604030504040204" pitchFamily="50" charset="-128"/>
                          <a:cs typeface="Noto Sans CJK JP Regular"/>
                        </a:rPr>
                        <a:t>レ</a:t>
                      </a:r>
                      <a:r>
                        <a:rPr sz="1050" spc="-75" dirty="0" err="1">
                          <a:latin typeface="Meiryo UI" panose="020B0604030504040204" pitchFamily="50" charset="-128"/>
                          <a:ea typeface="Meiryo UI" panose="020B0604030504040204" pitchFamily="50" charset="-128"/>
                          <a:cs typeface="Noto Sans CJK JP Regular"/>
                        </a:rPr>
                        <a:t>ー</a:t>
                      </a:r>
                      <a:r>
                        <a:rPr sz="1050" spc="-70" dirty="0" err="1">
                          <a:latin typeface="Meiryo UI" panose="020B0604030504040204" pitchFamily="50" charset="-128"/>
                          <a:ea typeface="Meiryo UI" panose="020B0604030504040204" pitchFamily="50" charset="-128"/>
                          <a:cs typeface="Noto Sans CJK JP Regular"/>
                        </a:rPr>
                        <a:t>シ</a:t>
                      </a:r>
                      <a:r>
                        <a:rPr sz="1050" spc="-220" dirty="0" err="1">
                          <a:latin typeface="Meiryo UI" panose="020B0604030504040204" pitchFamily="50" charset="-128"/>
                          <a:ea typeface="Meiryo UI" panose="020B0604030504040204" pitchFamily="50" charset="-128"/>
                          <a:cs typeface="Noto Sans CJK JP Regular"/>
                        </a:rPr>
                        <a:t>ョ</a:t>
                      </a:r>
                      <a:r>
                        <a:rPr sz="1050" spc="-225" dirty="0" err="1">
                          <a:latin typeface="Meiryo UI" panose="020B0604030504040204" pitchFamily="50" charset="-128"/>
                          <a:ea typeface="Meiryo UI" panose="020B0604030504040204" pitchFamily="50" charset="-128"/>
                          <a:cs typeface="Noto Sans CJK JP Regular"/>
                        </a:rPr>
                        <a:t>ナ</a:t>
                      </a:r>
                      <a:r>
                        <a:rPr sz="1050" spc="-40" dirty="0" err="1">
                          <a:latin typeface="Meiryo UI" panose="020B0604030504040204" pitchFamily="50" charset="-128"/>
                          <a:ea typeface="Meiryo UI" panose="020B0604030504040204" pitchFamily="50" charset="-128"/>
                          <a:cs typeface="Noto Sans CJK JP Regular"/>
                        </a:rPr>
                        <a:t>ル科学推進セ</a:t>
                      </a:r>
                      <a:r>
                        <a:rPr sz="1050" spc="-35" dirty="0" err="1">
                          <a:latin typeface="Meiryo UI" panose="020B0604030504040204" pitchFamily="50" charset="-128"/>
                          <a:ea typeface="Meiryo UI" panose="020B0604030504040204" pitchFamily="50" charset="-128"/>
                          <a:cs typeface="Noto Sans CJK JP Regular"/>
                        </a:rPr>
                        <a:t>ン</a:t>
                      </a:r>
                      <a:r>
                        <a:rPr sz="1050" spc="-240" dirty="0" err="1">
                          <a:latin typeface="Meiryo UI" panose="020B0604030504040204" pitchFamily="50" charset="-128"/>
                          <a:ea typeface="Meiryo UI" panose="020B0604030504040204" pitchFamily="50" charset="-128"/>
                          <a:cs typeface="Noto Sans CJK JP Regular"/>
                        </a:rPr>
                        <a:t>タ</a:t>
                      </a:r>
                      <a:r>
                        <a:rPr sz="1050" spc="-45" dirty="0">
                          <a:latin typeface="Meiryo UI" panose="020B0604030504040204" pitchFamily="50" charset="-128"/>
                          <a:ea typeface="Meiryo UI" panose="020B0604030504040204" pitchFamily="50" charset="-128"/>
                          <a:cs typeface="Noto Sans CJK JP Regular"/>
                        </a:rPr>
                        <a:t>ー</a:t>
                      </a:r>
                      <a:r>
                        <a:rPr lang="ja-JP" altLang="en-US" sz="1050" spc="-45" dirty="0">
                          <a:latin typeface="Meiryo UI" panose="020B0604030504040204" pitchFamily="50" charset="-128"/>
                          <a:ea typeface="Meiryo UI" panose="020B0604030504040204" pitchFamily="50" charset="-128"/>
                          <a:cs typeface="Noto Sans CJK JP Regular"/>
                        </a:rPr>
                        <a:t>　（</a:t>
                      </a:r>
                      <a:r>
                        <a:rPr lang="en-US" altLang="ja-JP" sz="1050" spc="-45" dirty="0">
                          <a:latin typeface="Meiryo UI" panose="020B0604030504040204" pitchFamily="50" charset="-128"/>
                          <a:ea typeface="Meiryo UI" panose="020B0604030504040204" pitchFamily="50" charset="-128"/>
                          <a:cs typeface="Noto Sans CJK JP Regular"/>
                        </a:rPr>
                        <a:t>NCATS</a:t>
                      </a:r>
                      <a:r>
                        <a:rPr lang="ja-JP" altLang="en-US" sz="1050" spc="-45" dirty="0">
                          <a:latin typeface="Meiryo UI" panose="020B0604030504040204" pitchFamily="50" charset="-128"/>
                          <a:ea typeface="Meiryo UI" panose="020B0604030504040204" pitchFamily="50" charset="-128"/>
                          <a:cs typeface="Noto Sans CJK JP Regular"/>
                        </a:rPr>
                        <a:t>）</a:t>
                      </a:r>
                      <a:endParaRPr sz="1050" dirty="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7</a:t>
                      </a:r>
                      <a:r>
                        <a:rPr sz="1050" spc="-5" dirty="0">
                          <a:latin typeface="Meiryo UI" panose="020B0604030504040204" pitchFamily="50" charset="-128"/>
                          <a:ea typeface="Meiryo UI" panose="020B0604030504040204" pitchFamily="50" charset="-128"/>
                          <a:cs typeface="Noto Sans CJK JP Regular"/>
                        </a:rPr>
                        <a:t>.0</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6</a:t>
                      </a:r>
                      <a:r>
                        <a:rPr sz="1050" spc="-5" dirty="0">
                          <a:latin typeface="Meiryo UI" panose="020B0604030504040204" pitchFamily="50" charset="-128"/>
                          <a:ea typeface="Meiryo UI" panose="020B0604030504040204" pitchFamily="50" charset="-128"/>
                          <a:cs typeface="Noto Sans CJK JP Regular"/>
                        </a:rPr>
                        <a:t>.9</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-3</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4"/>
                  </a:ext>
                </a:extLst>
              </a:tr>
              <a:tr h="176759">
                <a:tc>
                  <a:txBody>
                    <a:bodyPr/>
                    <a:lstStyle/>
                    <a:p>
                      <a:pPr marL="3175">
                        <a:lnSpc>
                          <a:spcPts val="1130"/>
                        </a:lnSpc>
                      </a:pPr>
                      <a:r>
                        <a:rPr sz="1050" spc="-5" dirty="0" err="1">
                          <a:latin typeface="Meiryo UI" panose="020B0604030504040204" pitchFamily="50" charset="-128"/>
                          <a:ea typeface="Meiryo UI" panose="020B0604030504040204" pitchFamily="50" charset="-128"/>
                          <a:cs typeface="Noto Sans CJK JP Regular"/>
                        </a:rPr>
                        <a:t>国立関節炎骨格皮膚疾病研究所</a:t>
                      </a:r>
                      <a:r>
                        <a:rPr lang="ja-JP" altLang="en-US" sz="1050" spc="125" dirty="0">
                          <a:latin typeface="Meiryo UI" panose="020B0604030504040204" pitchFamily="50" charset="-128"/>
                          <a:ea typeface="Meiryo UI" panose="020B0604030504040204" pitchFamily="50" charset="-128"/>
                          <a:cs typeface="Noto Sans CJK JP Regular"/>
                        </a:rPr>
                        <a:t>（</a:t>
                      </a:r>
                      <a:r>
                        <a:rPr lang="en-US" altLang="ja-JP" sz="1050" spc="125" dirty="0">
                          <a:latin typeface="Meiryo UI" panose="020B0604030504040204" pitchFamily="50" charset="-128"/>
                          <a:ea typeface="Meiryo UI" panose="020B0604030504040204" pitchFamily="50" charset="-128"/>
                          <a:cs typeface="Noto Sans CJK JP Regular"/>
                        </a:rPr>
                        <a:t>NIAMS</a:t>
                      </a:r>
                      <a:r>
                        <a:rPr lang="ja-JP" altLang="en-US" sz="1050" spc="125" dirty="0">
                          <a:latin typeface="Meiryo UI" panose="020B0604030504040204" pitchFamily="50" charset="-128"/>
                          <a:ea typeface="Meiryo UI" panose="020B0604030504040204" pitchFamily="50" charset="-128"/>
                          <a:cs typeface="Noto Sans CJK JP Regular"/>
                        </a:rPr>
                        <a:t>）</a:t>
                      </a:r>
                      <a:endParaRPr sz="1050" dirty="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5</a:t>
                      </a:r>
                      <a:r>
                        <a:rPr sz="1050" spc="-5" dirty="0">
                          <a:latin typeface="Meiryo UI" panose="020B0604030504040204" pitchFamily="50" charset="-128"/>
                          <a:ea typeface="Meiryo UI" panose="020B0604030504040204" pitchFamily="50" charset="-128"/>
                          <a:cs typeface="Noto Sans CJK JP Regular"/>
                        </a:rPr>
                        <a:t>.6</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5</a:t>
                      </a:r>
                      <a:r>
                        <a:rPr sz="1050" spc="-5" dirty="0">
                          <a:latin typeface="Meiryo UI" panose="020B0604030504040204" pitchFamily="50" charset="-128"/>
                          <a:ea typeface="Meiryo UI" panose="020B0604030504040204" pitchFamily="50" charset="-128"/>
                          <a:cs typeface="Noto Sans CJK JP Regular"/>
                        </a:rPr>
                        <a:t>.5</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-2</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5"/>
                  </a:ext>
                </a:extLst>
              </a:tr>
              <a:tr h="176759">
                <a:tc>
                  <a:txBody>
                    <a:bodyPr/>
                    <a:lstStyle/>
                    <a:p>
                      <a:pPr marL="3175">
                        <a:lnSpc>
                          <a:spcPts val="1130"/>
                        </a:lnSpc>
                      </a:pPr>
                      <a:r>
                        <a:rPr sz="1050" spc="-85" dirty="0" err="1">
                          <a:latin typeface="Meiryo UI" panose="020B0604030504040204" pitchFamily="50" charset="-128"/>
                          <a:ea typeface="Meiryo UI" panose="020B0604030504040204" pitchFamily="50" charset="-128"/>
                          <a:cs typeface="Noto Sans CJK JP Regular"/>
                        </a:rPr>
                        <a:t>国立ヒ</a:t>
                      </a:r>
                      <a:r>
                        <a:rPr sz="1050" spc="-204" dirty="0" err="1">
                          <a:latin typeface="Meiryo UI" panose="020B0604030504040204" pitchFamily="50" charset="-128"/>
                          <a:ea typeface="Meiryo UI" panose="020B0604030504040204" pitchFamily="50" charset="-128"/>
                          <a:cs typeface="Noto Sans CJK JP Regular"/>
                        </a:rPr>
                        <a:t>ト</a:t>
                      </a:r>
                      <a:r>
                        <a:rPr sz="1050" spc="-200" dirty="0" err="1">
                          <a:latin typeface="Meiryo UI" panose="020B0604030504040204" pitchFamily="50" charset="-128"/>
                          <a:ea typeface="Meiryo UI" panose="020B0604030504040204" pitchFamily="50" charset="-128"/>
                          <a:cs typeface="Noto Sans CJK JP Regular"/>
                        </a:rPr>
                        <a:t>ゲ</a:t>
                      </a:r>
                      <a:r>
                        <a:rPr sz="1050" spc="-300" dirty="0" err="1">
                          <a:latin typeface="Meiryo UI" panose="020B0604030504040204" pitchFamily="50" charset="-128"/>
                          <a:ea typeface="Meiryo UI" panose="020B0604030504040204" pitchFamily="50" charset="-128"/>
                          <a:cs typeface="Noto Sans CJK JP Regular"/>
                        </a:rPr>
                        <a:t>ノ</a:t>
                      </a:r>
                      <a:r>
                        <a:rPr sz="1050" spc="-10" dirty="0" err="1">
                          <a:latin typeface="Meiryo UI" panose="020B0604030504040204" pitchFamily="50" charset="-128"/>
                          <a:ea typeface="Meiryo UI" panose="020B0604030504040204" pitchFamily="50" charset="-128"/>
                          <a:cs typeface="Noto Sans CJK JP Regular"/>
                        </a:rPr>
                        <a:t>ム研究所</a:t>
                      </a:r>
                      <a:r>
                        <a:rPr lang="ja-JP" altLang="en-US" sz="1050" spc="95" dirty="0">
                          <a:latin typeface="Meiryo UI" panose="020B0604030504040204" pitchFamily="50" charset="-128"/>
                          <a:ea typeface="Meiryo UI" panose="020B0604030504040204" pitchFamily="50" charset="-128"/>
                          <a:cs typeface="Noto Sans CJK JP Regular"/>
                        </a:rPr>
                        <a:t>　（</a:t>
                      </a:r>
                      <a:r>
                        <a:rPr lang="en-US" altLang="ja-JP" sz="1050" spc="95" dirty="0">
                          <a:latin typeface="Meiryo UI" panose="020B0604030504040204" pitchFamily="50" charset="-128"/>
                          <a:ea typeface="Meiryo UI" panose="020B0604030504040204" pitchFamily="50" charset="-128"/>
                          <a:cs typeface="Noto Sans CJK JP Regular"/>
                        </a:rPr>
                        <a:t>NHGRI</a:t>
                      </a:r>
                      <a:r>
                        <a:rPr lang="ja-JP" altLang="en-US" sz="1050" spc="95" dirty="0">
                          <a:latin typeface="Meiryo UI" panose="020B0604030504040204" pitchFamily="50" charset="-128"/>
                          <a:ea typeface="Meiryo UI" panose="020B0604030504040204" pitchFamily="50" charset="-128"/>
                          <a:cs typeface="Noto Sans CJK JP Regular"/>
                        </a:rPr>
                        <a:t>）</a:t>
                      </a:r>
                      <a:endParaRPr sz="1050" dirty="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5</a:t>
                      </a:r>
                      <a:r>
                        <a:rPr sz="1050" spc="-5" dirty="0">
                          <a:latin typeface="Meiryo UI" panose="020B0604030504040204" pitchFamily="50" charset="-128"/>
                          <a:ea typeface="Meiryo UI" panose="020B0604030504040204" pitchFamily="50" charset="-128"/>
                          <a:cs typeface="Noto Sans CJK JP Regular"/>
                        </a:rPr>
                        <a:t>.3</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5</a:t>
                      </a:r>
                      <a:r>
                        <a:rPr sz="1050" spc="-5" dirty="0">
                          <a:latin typeface="Meiryo UI" panose="020B0604030504040204" pitchFamily="50" charset="-128"/>
                          <a:ea typeface="Meiryo UI" panose="020B0604030504040204" pitchFamily="50" charset="-128"/>
                          <a:cs typeface="Noto Sans CJK JP Regular"/>
                        </a:rPr>
                        <a:t>.1</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-3</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6"/>
                  </a:ext>
                </a:extLst>
              </a:tr>
              <a:tr h="176759">
                <a:tc>
                  <a:txBody>
                    <a:bodyPr/>
                    <a:lstStyle/>
                    <a:p>
                      <a:pPr marL="3175">
                        <a:lnSpc>
                          <a:spcPts val="1130"/>
                        </a:lnSpc>
                      </a:pPr>
                      <a:r>
                        <a:rPr sz="1050" spc="-40" dirty="0" err="1">
                          <a:latin typeface="Meiryo UI" panose="020B0604030504040204" pitchFamily="50" charset="-128"/>
                          <a:ea typeface="Meiryo UI" panose="020B0604030504040204" pitchFamily="50" charset="-128"/>
                          <a:cs typeface="Noto Sans CJK JP Regular"/>
                        </a:rPr>
                        <a:t>国立</a:t>
                      </a:r>
                      <a:r>
                        <a:rPr sz="1050" spc="-35" dirty="0" err="1">
                          <a:latin typeface="Meiryo UI" panose="020B0604030504040204" pitchFamily="50" charset="-128"/>
                          <a:ea typeface="Meiryo UI" panose="020B0604030504040204" pitchFamily="50" charset="-128"/>
                          <a:cs typeface="Noto Sans CJK JP Regular"/>
                        </a:rPr>
                        <a:t>ア</a:t>
                      </a:r>
                      <a:r>
                        <a:rPr sz="1050" spc="-30" dirty="0" err="1">
                          <a:latin typeface="Meiryo UI" panose="020B0604030504040204" pitchFamily="50" charset="-128"/>
                          <a:ea typeface="Meiryo UI" panose="020B0604030504040204" pitchFamily="50" charset="-128"/>
                          <a:cs typeface="Noto Sans CJK JP Regular"/>
                        </a:rPr>
                        <a:t>ルコール乱用依存研究所</a:t>
                      </a:r>
                      <a:r>
                        <a:rPr sz="1050" spc="130" dirty="0">
                          <a:latin typeface="Meiryo UI" panose="020B0604030504040204" pitchFamily="50" charset="-128"/>
                          <a:ea typeface="Meiryo UI" panose="020B0604030504040204" pitchFamily="50" charset="-128"/>
                          <a:cs typeface="Noto Sans CJK JP Regular"/>
                        </a:rPr>
                        <a:t> </a:t>
                      </a:r>
                      <a:r>
                        <a:rPr lang="ja-JP" altLang="en-US" sz="1050" spc="130" dirty="0">
                          <a:latin typeface="Meiryo UI" panose="020B0604030504040204" pitchFamily="50" charset="-128"/>
                          <a:ea typeface="Meiryo UI" panose="020B0604030504040204" pitchFamily="50" charset="-128"/>
                          <a:cs typeface="Noto Sans CJK JP Regular"/>
                        </a:rPr>
                        <a:t>（</a:t>
                      </a:r>
                      <a:r>
                        <a:rPr lang="en-US" altLang="ja-JP" sz="1050" spc="130" dirty="0">
                          <a:latin typeface="Meiryo UI" panose="020B0604030504040204" pitchFamily="50" charset="-128"/>
                          <a:ea typeface="Meiryo UI" panose="020B0604030504040204" pitchFamily="50" charset="-128"/>
                          <a:cs typeface="Noto Sans CJK JP Regular"/>
                        </a:rPr>
                        <a:t>NIAAA</a:t>
                      </a:r>
                      <a:r>
                        <a:rPr lang="ja-JP" altLang="en-US" sz="1050" spc="130" dirty="0">
                          <a:latin typeface="Meiryo UI" panose="020B0604030504040204" pitchFamily="50" charset="-128"/>
                          <a:ea typeface="Meiryo UI" panose="020B0604030504040204" pitchFamily="50" charset="-128"/>
                          <a:cs typeface="Noto Sans CJK JP Regular"/>
                        </a:rPr>
                        <a:t>）</a:t>
                      </a:r>
                      <a:endParaRPr sz="1050" dirty="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4</a:t>
                      </a:r>
                      <a:r>
                        <a:rPr sz="1050" spc="-5" dirty="0">
                          <a:latin typeface="Meiryo UI" panose="020B0604030504040204" pitchFamily="50" charset="-128"/>
                          <a:ea typeface="Meiryo UI" panose="020B0604030504040204" pitchFamily="50" charset="-128"/>
                          <a:cs typeface="Noto Sans CJK JP Regular"/>
                        </a:rPr>
                        <a:t>.8</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4</a:t>
                      </a:r>
                      <a:r>
                        <a:rPr sz="1050" spc="-5" dirty="0">
                          <a:latin typeface="Meiryo UI" panose="020B0604030504040204" pitchFamily="50" charset="-128"/>
                          <a:ea typeface="Meiryo UI" panose="020B0604030504040204" pitchFamily="50" charset="-128"/>
                          <a:cs typeface="Noto Sans CJK JP Regular"/>
                        </a:rPr>
                        <a:t>.7</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-3</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7"/>
                  </a:ext>
                </a:extLst>
              </a:tr>
              <a:tr h="177480">
                <a:tc>
                  <a:txBody>
                    <a:bodyPr/>
                    <a:lstStyle/>
                    <a:p>
                      <a:pPr marL="3175">
                        <a:lnSpc>
                          <a:spcPts val="1130"/>
                        </a:lnSpc>
                      </a:pPr>
                      <a:r>
                        <a:rPr sz="1050" spc="-105" dirty="0" err="1">
                          <a:latin typeface="Meiryo UI" panose="020B0604030504040204" pitchFamily="50" charset="-128"/>
                          <a:ea typeface="Meiryo UI" panose="020B0604030504040204" pitchFamily="50" charset="-128"/>
                          <a:cs typeface="Noto Sans CJK JP Regular"/>
                        </a:rPr>
                        <a:t>国立難聴</a:t>
                      </a:r>
                      <a:r>
                        <a:rPr sz="1050" spc="-100" dirty="0" err="1">
                          <a:latin typeface="Meiryo UI" panose="020B0604030504040204" pitchFamily="50" charset="-128"/>
                          <a:ea typeface="Meiryo UI" panose="020B0604030504040204" pitchFamily="50" charset="-128"/>
                          <a:cs typeface="Noto Sans CJK JP Regular"/>
                        </a:rPr>
                        <a:t>・</a:t>
                      </a:r>
                      <a:r>
                        <a:rPr sz="1050" spc="-275" dirty="0" err="1">
                          <a:latin typeface="Meiryo UI" panose="020B0604030504040204" pitchFamily="50" charset="-128"/>
                          <a:ea typeface="Meiryo UI" panose="020B0604030504040204" pitchFamily="50" charset="-128"/>
                          <a:cs typeface="Noto Sans CJK JP Regular"/>
                        </a:rPr>
                        <a:t>コ</a:t>
                      </a:r>
                      <a:r>
                        <a:rPr sz="1050" spc="-285" dirty="0" err="1">
                          <a:latin typeface="Meiryo UI" panose="020B0604030504040204" pitchFamily="50" charset="-128"/>
                          <a:ea typeface="Meiryo UI" panose="020B0604030504040204" pitchFamily="50" charset="-128"/>
                          <a:cs typeface="Noto Sans CJK JP Regular"/>
                        </a:rPr>
                        <a:t>ミ</a:t>
                      </a:r>
                      <a:r>
                        <a:rPr sz="1050" spc="-204" dirty="0" err="1">
                          <a:latin typeface="Meiryo UI" panose="020B0604030504040204" pitchFamily="50" charset="-128"/>
                          <a:ea typeface="Meiryo UI" panose="020B0604030504040204" pitchFamily="50" charset="-128"/>
                          <a:cs typeface="Noto Sans CJK JP Regular"/>
                        </a:rPr>
                        <a:t>ュ</a:t>
                      </a:r>
                      <a:r>
                        <a:rPr sz="1050" spc="-95" dirty="0" err="1">
                          <a:latin typeface="Meiryo UI" panose="020B0604030504040204" pitchFamily="50" charset="-128"/>
                          <a:ea typeface="Meiryo UI" panose="020B0604030504040204" pitchFamily="50" charset="-128"/>
                          <a:cs typeface="Noto Sans CJK JP Regular"/>
                        </a:rPr>
                        <a:t>ニ</a:t>
                      </a:r>
                      <a:r>
                        <a:rPr sz="1050" spc="-75" dirty="0" err="1">
                          <a:latin typeface="Meiryo UI" panose="020B0604030504040204" pitchFamily="50" charset="-128"/>
                          <a:ea typeface="Meiryo UI" panose="020B0604030504040204" pitchFamily="50" charset="-128"/>
                          <a:cs typeface="Noto Sans CJK JP Regular"/>
                        </a:rPr>
                        <a:t>ケー</a:t>
                      </a:r>
                      <a:r>
                        <a:rPr sz="1050" spc="-70" dirty="0" err="1">
                          <a:latin typeface="Meiryo UI" panose="020B0604030504040204" pitchFamily="50" charset="-128"/>
                          <a:ea typeface="Meiryo UI" panose="020B0604030504040204" pitchFamily="50" charset="-128"/>
                          <a:cs typeface="Noto Sans CJK JP Regular"/>
                        </a:rPr>
                        <a:t>シ</a:t>
                      </a:r>
                      <a:r>
                        <a:rPr sz="1050" spc="-80" dirty="0" err="1">
                          <a:latin typeface="Meiryo UI" panose="020B0604030504040204" pitchFamily="50" charset="-128"/>
                          <a:ea typeface="Meiryo UI" panose="020B0604030504040204" pitchFamily="50" charset="-128"/>
                          <a:cs typeface="Noto Sans CJK JP Regular"/>
                        </a:rPr>
                        <a:t>ョン障害研究所</a:t>
                      </a:r>
                      <a:r>
                        <a:rPr lang="ja-JP" altLang="en-US" sz="1050" spc="-10" dirty="0">
                          <a:latin typeface="Meiryo UI" panose="020B0604030504040204" pitchFamily="50" charset="-128"/>
                          <a:ea typeface="Meiryo UI" panose="020B0604030504040204" pitchFamily="50" charset="-128"/>
                          <a:cs typeface="Noto Sans CJK JP Regular"/>
                        </a:rPr>
                        <a:t>　（</a:t>
                      </a:r>
                      <a:r>
                        <a:rPr lang="en-US" altLang="ja-JP" sz="1050" spc="-10" dirty="0">
                          <a:latin typeface="Meiryo UI" panose="020B0604030504040204" pitchFamily="50" charset="-128"/>
                          <a:ea typeface="Meiryo UI" panose="020B0604030504040204" pitchFamily="50" charset="-128"/>
                          <a:cs typeface="Noto Sans CJK JP Regular"/>
                        </a:rPr>
                        <a:t>NIDCD</a:t>
                      </a:r>
                      <a:r>
                        <a:rPr lang="ja-JP" altLang="en-US" sz="1050" spc="-10" dirty="0">
                          <a:latin typeface="Meiryo UI" panose="020B0604030504040204" pitchFamily="50" charset="-128"/>
                          <a:ea typeface="Meiryo UI" panose="020B0604030504040204" pitchFamily="50" charset="-128"/>
                          <a:cs typeface="Noto Sans CJK JP Regular"/>
                        </a:rPr>
                        <a:t>）</a:t>
                      </a:r>
                      <a:endParaRPr sz="1050" dirty="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4</a:t>
                      </a:r>
                      <a:r>
                        <a:rPr sz="1050" spc="-5" dirty="0">
                          <a:latin typeface="Meiryo UI" panose="020B0604030504040204" pitchFamily="50" charset="-128"/>
                          <a:ea typeface="Meiryo UI" panose="020B0604030504040204" pitchFamily="50" charset="-128"/>
                          <a:cs typeface="Noto Sans CJK JP Regular"/>
                        </a:rPr>
                        <a:t>.4</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4</a:t>
                      </a:r>
                      <a:r>
                        <a:rPr sz="1050" spc="-5" dirty="0">
                          <a:latin typeface="Meiryo UI" panose="020B0604030504040204" pitchFamily="50" charset="-128"/>
                          <a:ea typeface="Meiryo UI" panose="020B0604030504040204" pitchFamily="50" charset="-128"/>
                          <a:cs typeface="Noto Sans CJK JP Regular"/>
                        </a:rPr>
                        <a:t>.2</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-3</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8"/>
                  </a:ext>
                </a:extLst>
              </a:tr>
              <a:tr h="176759">
                <a:tc>
                  <a:txBody>
                    <a:bodyPr/>
                    <a:lstStyle/>
                    <a:p>
                      <a:pPr marL="3175">
                        <a:lnSpc>
                          <a:spcPts val="1130"/>
                        </a:lnSpc>
                      </a:pPr>
                      <a:r>
                        <a:rPr sz="1050" spc="-5" dirty="0" err="1">
                          <a:latin typeface="Meiryo UI" panose="020B0604030504040204" pitchFamily="50" charset="-128"/>
                          <a:ea typeface="Meiryo UI" panose="020B0604030504040204" pitchFamily="50" charset="-128"/>
                          <a:cs typeface="Noto Sans CJK JP Regular"/>
                        </a:rPr>
                        <a:t>国立歯頭顔研究所</a:t>
                      </a:r>
                      <a:r>
                        <a:rPr lang="ja-JP" altLang="en-US" sz="1050" spc="-5" dirty="0">
                          <a:latin typeface="Meiryo UI" panose="020B0604030504040204" pitchFamily="50" charset="-128"/>
                          <a:ea typeface="Meiryo UI" panose="020B0604030504040204" pitchFamily="50" charset="-128"/>
                          <a:cs typeface="Noto Sans CJK JP Regular"/>
                        </a:rPr>
                        <a:t>　（</a:t>
                      </a:r>
                      <a:r>
                        <a:rPr lang="en-US" altLang="ja-JP" sz="1050" spc="-5" dirty="0">
                          <a:latin typeface="Meiryo UI" panose="020B0604030504040204" pitchFamily="50" charset="-128"/>
                          <a:ea typeface="Meiryo UI" panose="020B0604030504040204" pitchFamily="50" charset="-128"/>
                          <a:cs typeface="Noto Sans CJK JP Regular"/>
                        </a:rPr>
                        <a:t>NIDCR</a:t>
                      </a:r>
                      <a:r>
                        <a:rPr lang="ja-JP" altLang="en-US" sz="1050" spc="-5" dirty="0">
                          <a:latin typeface="Meiryo UI" panose="020B0604030504040204" pitchFamily="50" charset="-128"/>
                          <a:ea typeface="Meiryo UI" panose="020B0604030504040204" pitchFamily="50" charset="-128"/>
                          <a:cs typeface="Noto Sans CJK JP Regular"/>
                        </a:rPr>
                        <a:t>）</a:t>
                      </a:r>
                      <a:endParaRPr sz="1050" dirty="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4</a:t>
                      </a:r>
                      <a:r>
                        <a:rPr sz="1050" spc="-5" dirty="0">
                          <a:latin typeface="Meiryo UI" panose="020B0604030504040204" pitchFamily="50" charset="-128"/>
                          <a:ea typeface="Meiryo UI" panose="020B0604030504040204" pitchFamily="50" charset="-128"/>
                          <a:cs typeface="Noto Sans CJK JP Regular"/>
                        </a:rPr>
                        <a:t>.3</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4</a:t>
                      </a:r>
                      <a:r>
                        <a:rPr sz="1050" spc="-5" dirty="0">
                          <a:latin typeface="Meiryo UI" panose="020B0604030504040204" pitchFamily="50" charset="-128"/>
                          <a:ea typeface="Meiryo UI" panose="020B0604030504040204" pitchFamily="50" charset="-128"/>
                          <a:cs typeface="Noto Sans CJK JP Regular"/>
                        </a:rPr>
                        <a:t>.1</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-3</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9"/>
                  </a:ext>
                </a:extLst>
              </a:tr>
              <a:tr h="176759">
                <a:tc>
                  <a:txBody>
                    <a:bodyPr/>
                    <a:lstStyle/>
                    <a:p>
                      <a:pPr marL="3175">
                        <a:lnSpc>
                          <a:spcPts val="1130"/>
                        </a:lnSpc>
                      </a:pPr>
                      <a:r>
                        <a:rPr sz="1050" spc="-70" dirty="0" err="1">
                          <a:latin typeface="Meiryo UI" panose="020B0604030504040204" pitchFamily="50" charset="-128"/>
                          <a:ea typeface="Meiryo UI" panose="020B0604030504040204" pitchFamily="50" charset="-128"/>
                          <a:cs typeface="Noto Sans CJK JP Regular"/>
                        </a:rPr>
                        <a:t>国立医学図書館</a:t>
                      </a:r>
                      <a:r>
                        <a:rPr lang="ja-JP" altLang="en-US" sz="1050" spc="-70" dirty="0">
                          <a:latin typeface="Meiryo UI" panose="020B0604030504040204" pitchFamily="50" charset="-128"/>
                          <a:ea typeface="Meiryo UI" panose="020B0604030504040204" pitchFamily="50" charset="-128"/>
                          <a:cs typeface="Noto Sans CJK JP Regular"/>
                        </a:rPr>
                        <a:t>　（</a:t>
                      </a:r>
                      <a:r>
                        <a:rPr lang="en-US" altLang="ja-JP" sz="1050" spc="-150" dirty="0">
                          <a:latin typeface="Meiryo UI" panose="020B0604030504040204" pitchFamily="50" charset="-128"/>
                          <a:ea typeface="Meiryo UI" panose="020B0604030504040204" pitchFamily="50" charset="-128"/>
                          <a:cs typeface="Noto Sans CJK JP Regular"/>
                        </a:rPr>
                        <a:t>NLM</a:t>
                      </a:r>
                      <a:r>
                        <a:rPr lang="ja-JP" altLang="en-US" sz="1050" spc="-150" dirty="0">
                          <a:latin typeface="Meiryo UI" panose="020B0604030504040204" pitchFamily="50" charset="-128"/>
                          <a:ea typeface="Meiryo UI" panose="020B0604030504040204" pitchFamily="50" charset="-128"/>
                          <a:cs typeface="Noto Sans CJK JP Regular"/>
                        </a:rPr>
                        <a:t>）</a:t>
                      </a:r>
                      <a:endParaRPr sz="1050" dirty="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dirty="0">
                          <a:latin typeface="Meiryo UI" panose="020B0604030504040204" pitchFamily="50" charset="-128"/>
                          <a:ea typeface="Meiryo UI" panose="020B0604030504040204" pitchFamily="50" charset="-128"/>
                          <a:cs typeface="Noto Sans CJK JP Regular"/>
                        </a:rPr>
                        <a:t>4</a:t>
                      </a:r>
                      <a:r>
                        <a:rPr sz="1050" spc="-5" dirty="0">
                          <a:latin typeface="Meiryo UI" panose="020B0604030504040204" pitchFamily="50" charset="-128"/>
                          <a:ea typeface="Meiryo UI" panose="020B0604030504040204" pitchFamily="50" charset="-128"/>
                          <a:cs typeface="Noto Sans CJK JP Regular"/>
                        </a:rPr>
                        <a:t>.1</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dirty="0">
                          <a:latin typeface="Meiryo UI" panose="020B0604030504040204" pitchFamily="50" charset="-128"/>
                          <a:ea typeface="Meiryo UI" panose="020B0604030504040204" pitchFamily="50" charset="-128"/>
                          <a:cs typeface="Noto Sans CJK JP Regular"/>
                        </a:rPr>
                        <a:t>4</a:t>
                      </a:r>
                      <a:r>
                        <a:rPr sz="1050" spc="-5" dirty="0">
                          <a:latin typeface="Meiryo UI" panose="020B0604030504040204" pitchFamily="50" charset="-128"/>
                          <a:ea typeface="Meiryo UI" panose="020B0604030504040204" pitchFamily="50" charset="-128"/>
                          <a:cs typeface="Noto Sans CJK JP Regular"/>
                        </a:rPr>
                        <a:t>.0</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dirty="0">
                          <a:latin typeface="Meiryo UI" panose="020B0604030504040204" pitchFamily="50" charset="-128"/>
                          <a:ea typeface="Meiryo UI" panose="020B0604030504040204" pitchFamily="50" charset="-128"/>
                          <a:cs typeface="Noto Sans CJK JP Regular"/>
                        </a:rPr>
                        <a:t>-3</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20"/>
                  </a:ext>
                </a:extLst>
              </a:tr>
              <a:tr h="176759">
                <a:tc>
                  <a:txBody>
                    <a:bodyPr/>
                    <a:lstStyle/>
                    <a:p>
                      <a:pPr marL="3175">
                        <a:lnSpc>
                          <a:spcPts val="1130"/>
                        </a:lnSpc>
                      </a:pPr>
                      <a:r>
                        <a:rPr sz="1050" spc="-105" dirty="0">
                          <a:latin typeface="Meiryo UI" panose="020B0604030504040204" pitchFamily="50" charset="-128"/>
                          <a:ea typeface="Meiryo UI" panose="020B0604030504040204" pitchFamily="50" charset="-128"/>
                          <a:cs typeface="Noto Sans CJK JP Regular"/>
                        </a:rPr>
                        <a:t>国立安全</a:t>
                      </a:r>
                      <a:r>
                        <a:rPr sz="1050" spc="-100" dirty="0">
                          <a:latin typeface="Meiryo UI" panose="020B0604030504040204" pitchFamily="50" charset="-128"/>
                          <a:ea typeface="Meiryo UI" panose="020B0604030504040204" pitchFamily="50" charset="-128"/>
                          <a:cs typeface="Noto Sans CJK JP Regular"/>
                        </a:rPr>
                        <a:t>・</a:t>
                      </a:r>
                      <a:r>
                        <a:rPr sz="1050" spc="-5" dirty="0">
                          <a:latin typeface="Meiryo UI" panose="020B0604030504040204" pitchFamily="50" charset="-128"/>
                          <a:ea typeface="Meiryo UI" panose="020B0604030504040204" pitchFamily="50" charset="-128"/>
                          <a:cs typeface="Noto Sans CJK JP Regular"/>
                        </a:rPr>
                        <a:t>質研究所</a:t>
                      </a:r>
                      <a:endParaRPr sz="1050" dirty="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Meiryo UI" panose="020B0604030504040204" pitchFamily="50" charset="-128"/>
                        <a:ea typeface="Meiryo UI" panose="020B0604030504040204" pitchFamily="50" charset="-128"/>
                        <a:cs typeface="Times New Roman"/>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3</a:t>
                      </a:r>
                      <a:r>
                        <a:rPr sz="1050" spc="-5" dirty="0">
                          <a:latin typeface="Meiryo UI" panose="020B0604030504040204" pitchFamily="50" charset="-128"/>
                          <a:ea typeface="Meiryo UI" panose="020B0604030504040204" pitchFamily="50" charset="-128"/>
                          <a:cs typeface="Noto Sans CJK JP Regular"/>
                        </a:rPr>
                        <a:t>.8</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dirty="0">
                          <a:latin typeface="Meiryo UI" panose="020B0604030504040204" pitchFamily="50" charset="-128"/>
                          <a:ea typeface="Meiryo UI" panose="020B0604030504040204" pitchFamily="50" charset="-128"/>
                          <a:cs typeface="Noto Sans CJK JP Regular"/>
                        </a:rPr>
                        <a:t>N/A</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21"/>
                  </a:ext>
                </a:extLst>
              </a:tr>
              <a:tr h="177480">
                <a:tc>
                  <a:txBody>
                    <a:bodyPr/>
                    <a:lstStyle/>
                    <a:p>
                      <a:pPr marL="3175">
                        <a:lnSpc>
                          <a:spcPts val="1130"/>
                        </a:lnSpc>
                      </a:pPr>
                      <a:r>
                        <a:rPr sz="1050" spc="-5" dirty="0" err="1">
                          <a:latin typeface="Meiryo UI" panose="020B0604030504040204" pitchFamily="50" charset="-128"/>
                          <a:ea typeface="Meiryo UI" panose="020B0604030504040204" pitchFamily="50" charset="-128"/>
                          <a:cs typeface="Noto Sans CJK JP Regular"/>
                        </a:rPr>
                        <a:t>国</a:t>
                      </a:r>
                      <a:r>
                        <a:rPr sz="1050" spc="-10" dirty="0" err="1">
                          <a:latin typeface="Meiryo UI" panose="020B0604030504040204" pitchFamily="50" charset="-128"/>
                          <a:ea typeface="Meiryo UI" panose="020B0604030504040204" pitchFamily="50" charset="-128"/>
                          <a:cs typeface="Noto Sans CJK JP Regular"/>
                        </a:rPr>
                        <a:t>立</a:t>
                      </a:r>
                      <a:r>
                        <a:rPr sz="1050" spc="-5" dirty="0" err="1">
                          <a:latin typeface="Meiryo UI" panose="020B0604030504040204" pitchFamily="50" charset="-128"/>
                          <a:ea typeface="Meiryo UI" panose="020B0604030504040204" pitchFamily="50" charset="-128"/>
                          <a:cs typeface="Noto Sans CJK JP Regular"/>
                        </a:rPr>
                        <a:t>生</a:t>
                      </a:r>
                      <a:r>
                        <a:rPr sz="1050" spc="-10" dirty="0" err="1">
                          <a:latin typeface="Meiryo UI" panose="020B0604030504040204" pitchFamily="50" charset="-128"/>
                          <a:ea typeface="Meiryo UI" panose="020B0604030504040204" pitchFamily="50" charset="-128"/>
                          <a:cs typeface="Noto Sans CJK JP Regular"/>
                        </a:rPr>
                        <a:t>物</a:t>
                      </a:r>
                      <a:r>
                        <a:rPr sz="1050" spc="-5" dirty="0" err="1">
                          <a:latin typeface="Meiryo UI" panose="020B0604030504040204" pitchFamily="50" charset="-128"/>
                          <a:ea typeface="Meiryo UI" panose="020B0604030504040204" pitchFamily="50" charset="-128"/>
                          <a:cs typeface="Noto Sans CJK JP Regular"/>
                        </a:rPr>
                        <a:t>医</a:t>
                      </a:r>
                      <a:r>
                        <a:rPr sz="1050" spc="-10" dirty="0" err="1">
                          <a:latin typeface="Meiryo UI" panose="020B0604030504040204" pitchFamily="50" charset="-128"/>
                          <a:ea typeface="Meiryo UI" panose="020B0604030504040204" pitchFamily="50" charset="-128"/>
                          <a:cs typeface="Noto Sans CJK JP Regular"/>
                        </a:rPr>
                        <a:t>学</a:t>
                      </a:r>
                      <a:r>
                        <a:rPr sz="1050" spc="-190" dirty="0" err="1">
                          <a:latin typeface="Meiryo UI" panose="020B0604030504040204" pitchFamily="50" charset="-128"/>
                          <a:ea typeface="Meiryo UI" panose="020B0604030504040204" pitchFamily="50" charset="-128"/>
                          <a:cs typeface="Noto Sans CJK JP Regular"/>
                        </a:rPr>
                        <a:t>イ</a:t>
                      </a:r>
                      <a:r>
                        <a:rPr sz="1050" spc="-145" dirty="0" err="1">
                          <a:latin typeface="Meiryo UI" panose="020B0604030504040204" pitchFamily="50" charset="-128"/>
                          <a:ea typeface="Meiryo UI" panose="020B0604030504040204" pitchFamily="50" charset="-128"/>
                          <a:cs typeface="Noto Sans CJK JP Regular"/>
                        </a:rPr>
                        <a:t>メー</a:t>
                      </a:r>
                      <a:r>
                        <a:rPr sz="1050" spc="-140" dirty="0" err="1">
                          <a:latin typeface="Meiryo UI" panose="020B0604030504040204" pitchFamily="50" charset="-128"/>
                          <a:ea typeface="Meiryo UI" panose="020B0604030504040204" pitchFamily="50" charset="-128"/>
                          <a:cs typeface="Noto Sans CJK JP Regular"/>
                        </a:rPr>
                        <a:t>ジ</a:t>
                      </a:r>
                      <a:r>
                        <a:rPr sz="1050" spc="-240" dirty="0" err="1">
                          <a:latin typeface="Meiryo UI" panose="020B0604030504040204" pitchFamily="50" charset="-128"/>
                          <a:ea typeface="Meiryo UI" panose="020B0604030504040204" pitchFamily="50" charset="-128"/>
                          <a:cs typeface="Noto Sans CJK JP Regular"/>
                        </a:rPr>
                        <a:t>ング</a:t>
                      </a:r>
                      <a:r>
                        <a:rPr sz="1050" spc="-235" dirty="0" err="1">
                          <a:latin typeface="Meiryo UI" panose="020B0604030504040204" pitchFamily="50" charset="-128"/>
                          <a:ea typeface="Meiryo UI" panose="020B0604030504040204" pitchFamily="50" charset="-128"/>
                          <a:cs typeface="Noto Sans CJK JP Regular"/>
                        </a:rPr>
                        <a:t>・</a:t>
                      </a:r>
                      <a:r>
                        <a:rPr sz="1050" spc="-5" dirty="0" err="1">
                          <a:latin typeface="Meiryo UI" panose="020B0604030504040204" pitchFamily="50" charset="-128"/>
                          <a:ea typeface="Meiryo UI" panose="020B0604030504040204" pitchFamily="50" charset="-128"/>
                          <a:cs typeface="Noto Sans CJK JP Regular"/>
                        </a:rPr>
                        <a:t>工</a:t>
                      </a:r>
                      <a:r>
                        <a:rPr sz="1050" spc="-10" dirty="0" err="1">
                          <a:latin typeface="Meiryo UI" panose="020B0604030504040204" pitchFamily="50" charset="-128"/>
                          <a:ea typeface="Meiryo UI" panose="020B0604030504040204" pitchFamily="50" charset="-128"/>
                          <a:cs typeface="Noto Sans CJK JP Regular"/>
                        </a:rPr>
                        <a:t>学</a:t>
                      </a:r>
                      <a:r>
                        <a:rPr lang="ja-JP" altLang="en-US" sz="1050" spc="-5" dirty="0">
                          <a:latin typeface="Meiryo UI" panose="020B0604030504040204" pitchFamily="50" charset="-128"/>
                          <a:ea typeface="Meiryo UI" panose="020B0604030504040204" pitchFamily="50" charset="-128"/>
                          <a:cs typeface="Noto Sans CJK JP Regular"/>
                        </a:rPr>
                        <a:t>研究所　（</a:t>
                      </a:r>
                      <a:r>
                        <a:rPr lang="en-US" altLang="ja-JP" sz="1050" spc="-5" dirty="0">
                          <a:latin typeface="Meiryo UI" panose="020B0604030504040204" pitchFamily="50" charset="-128"/>
                          <a:ea typeface="Meiryo UI" panose="020B0604030504040204" pitchFamily="50" charset="-128"/>
                          <a:cs typeface="Noto Sans CJK JP Regular"/>
                        </a:rPr>
                        <a:t>NIBIB</a:t>
                      </a:r>
                      <a:r>
                        <a:rPr lang="ja-JP" altLang="en-US" sz="1050" spc="-5" dirty="0">
                          <a:latin typeface="Meiryo UI" panose="020B0604030504040204" pitchFamily="50" charset="-128"/>
                          <a:ea typeface="Meiryo UI" panose="020B0604030504040204" pitchFamily="50" charset="-128"/>
                          <a:cs typeface="Noto Sans CJK JP Regular"/>
                        </a:rPr>
                        <a:t>）</a:t>
                      </a:r>
                      <a:endParaRPr sz="1050" dirty="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dirty="0">
                          <a:latin typeface="Meiryo UI" panose="020B0604030504040204" pitchFamily="50" charset="-128"/>
                          <a:ea typeface="Meiryo UI" panose="020B0604030504040204" pitchFamily="50" charset="-128"/>
                          <a:cs typeface="Noto Sans CJK JP Regular"/>
                        </a:rPr>
                        <a:t>3</a:t>
                      </a:r>
                      <a:r>
                        <a:rPr sz="1050" spc="-5" dirty="0">
                          <a:latin typeface="Meiryo UI" panose="020B0604030504040204" pitchFamily="50" charset="-128"/>
                          <a:ea typeface="Meiryo UI" panose="020B0604030504040204" pitchFamily="50" charset="-128"/>
                          <a:cs typeface="Noto Sans CJK JP Regular"/>
                        </a:rPr>
                        <a:t>.6</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dirty="0">
                          <a:latin typeface="Meiryo UI" panose="020B0604030504040204" pitchFamily="50" charset="-128"/>
                          <a:ea typeface="Meiryo UI" panose="020B0604030504040204" pitchFamily="50" charset="-128"/>
                          <a:cs typeface="Noto Sans CJK JP Regular"/>
                        </a:rPr>
                        <a:t>3</a:t>
                      </a:r>
                      <a:r>
                        <a:rPr sz="1050" spc="-5" dirty="0">
                          <a:latin typeface="Meiryo UI" panose="020B0604030504040204" pitchFamily="50" charset="-128"/>
                          <a:ea typeface="Meiryo UI" panose="020B0604030504040204" pitchFamily="50" charset="-128"/>
                          <a:cs typeface="Noto Sans CJK JP Regular"/>
                        </a:rPr>
                        <a:t>.5</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dirty="0">
                          <a:latin typeface="Meiryo UI" panose="020B0604030504040204" pitchFamily="50" charset="-128"/>
                          <a:ea typeface="Meiryo UI" panose="020B0604030504040204" pitchFamily="50" charset="-128"/>
                          <a:cs typeface="Noto Sans CJK JP Regular"/>
                        </a:rPr>
                        <a:t>-3</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22"/>
                  </a:ext>
                </a:extLst>
              </a:tr>
              <a:tr h="176759">
                <a:tc>
                  <a:txBody>
                    <a:bodyPr/>
                    <a:lstStyle/>
                    <a:p>
                      <a:pPr marL="3175">
                        <a:lnSpc>
                          <a:spcPts val="1130"/>
                        </a:lnSpc>
                      </a:pPr>
                      <a:r>
                        <a:rPr sz="1050" spc="-75" dirty="0" err="1">
                          <a:latin typeface="Meiryo UI" panose="020B0604030504040204" pitchFamily="50" charset="-128"/>
                          <a:ea typeface="Meiryo UI" panose="020B0604030504040204" pitchFamily="50" charset="-128"/>
                          <a:cs typeface="Noto Sans CJK JP Regular"/>
                        </a:rPr>
                        <a:t>国立マ</a:t>
                      </a:r>
                      <a:r>
                        <a:rPr sz="1050" spc="-80" dirty="0" err="1">
                          <a:latin typeface="Meiryo UI" panose="020B0604030504040204" pitchFamily="50" charset="-128"/>
                          <a:ea typeface="Meiryo UI" panose="020B0604030504040204" pitchFamily="50" charset="-128"/>
                          <a:cs typeface="Noto Sans CJK JP Regular"/>
                        </a:rPr>
                        <a:t>イ</a:t>
                      </a:r>
                      <a:r>
                        <a:rPr sz="1050" spc="-300" dirty="0" err="1">
                          <a:latin typeface="Meiryo UI" panose="020B0604030504040204" pitchFamily="50" charset="-128"/>
                          <a:ea typeface="Meiryo UI" panose="020B0604030504040204" pitchFamily="50" charset="-128"/>
                          <a:cs typeface="Noto Sans CJK JP Regular"/>
                        </a:rPr>
                        <a:t>ノ</a:t>
                      </a:r>
                      <a:r>
                        <a:rPr sz="1050" spc="-195" dirty="0" err="1">
                          <a:latin typeface="Meiryo UI" panose="020B0604030504040204" pitchFamily="50" charset="-128"/>
                          <a:ea typeface="Meiryo UI" panose="020B0604030504040204" pitchFamily="50" charset="-128"/>
                          <a:cs typeface="Noto Sans CJK JP Regular"/>
                        </a:rPr>
                        <a:t>リ</a:t>
                      </a:r>
                      <a:r>
                        <a:rPr sz="1050" spc="-190" dirty="0" err="1">
                          <a:latin typeface="Meiryo UI" panose="020B0604030504040204" pitchFamily="50" charset="-128"/>
                          <a:ea typeface="Meiryo UI" panose="020B0604030504040204" pitchFamily="50" charset="-128"/>
                          <a:cs typeface="Noto Sans CJK JP Regular"/>
                        </a:rPr>
                        <a:t>ティー保健</a:t>
                      </a:r>
                      <a:r>
                        <a:rPr sz="1050" spc="-180" dirty="0" err="1">
                          <a:latin typeface="Meiryo UI" panose="020B0604030504040204" pitchFamily="50" charset="-128"/>
                          <a:ea typeface="Meiryo UI" panose="020B0604030504040204" pitchFamily="50" charset="-128"/>
                          <a:cs typeface="Noto Sans CJK JP Regular"/>
                        </a:rPr>
                        <a:t>・</a:t>
                      </a:r>
                      <a:r>
                        <a:rPr sz="1050" spc="-5" dirty="0" err="1">
                          <a:latin typeface="Meiryo UI" panose="020B0604030504040204" pitchFamily="50" charset="-128"/>
                          <a:ea typeface="Meiryo UI" panose="020B0604030504040204" pitchFamily="50" charset="-128"/>
                          <a:cs typeface="Noto Sans CJK JP Regular"/>
                        </a:rPr>
                        <a:t>医療格差研究所</a:t>
                      </a:r>
                      <a:r>
                        <a:rPr lang="ja-JP" altLang="en-US" sz="1050" spc="135" dirty="0">
                          <a:latin typeface="Meiryo UI" panose="020B0604030504040204" pitchFamily="50" charset="-128"/>
                          <a:ea typeface="Meiryo UI" panose="020B0604030504040204" pitchFamily="50" charset="-128"/>
                          <a:cs typeface="Noto Sans CJK JP Regular"/>
                        </a:rPr>
                        <a:t>（</a:t>
                      </a:r>
                      <a:r>
                        <a:rPr lang="en-US" altLang="ja-JP" sz="1050" spc="135" dirty="0">
                          <a:latin typeface="Meiryo UI" panose="020B0604030504040204" pitchFamily="50" charset="-128"/>
                          <a:ea typeface="Meiryo UI" panose="020B0604030504040204" pitchFamily="50" charset="-128"/>
                          <a:cs typeface="Noto Sans CJK JP Regular"/>
                        </a:rPr>
                        <a:t>NIMHD</a:t>
                      </a:r>
                      <a:r>
                        <a:rPr lang="ja-JP" altLang="en-US" sz="1050" spc="135" dirty="0">
                          <a:latin typeface="Meiryo UI" panose="020B0604030504040204" pitchFamily="50" charset="-128"/>
                          <a:ea typeface="Meiryo UI" panose="020B0604030504040204" pitchFamily="50" charset="-128"/>
                          <a:cs typeface="Noto Sans CJK JP Regular"/>
                        </a:rPr>
                        <a:t>）</a:t>
                      </a:r>
                      <a:endParaRPr sz="1050" dirty="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2</a:t>
                      </a:r>
                      <a:r>
                        <a:rPr sz="1050" spc="-5" dirty="0">
                          <a:latin typeface="Meiryo UI" panose="020B0604030504040204" pitchFamily="50" charset="-128"/>
                          <a:ea typeface="Meiryo UI" panose="020B0604030504040204" pitchFamily="50" charset="-128"/>
                          <a:cs typeface="Noto Sans CJK JP Regular"/>
                        </a:rPr>
                        <a:t>.9</a:t>
                      </a:r>
                      <a:endParaRPr sz="1050" dirty="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2</a:t>
                      </a:r>
                      <a:r>
                        <a:rPr sz="1050" spc="-5" dirty="0">
                          <a:latin typeface="Meiryo UI" panose="020B0604030504040204" pitchFamily="50" charset="-128"/>
                          <a:ea typeface="Meiryo UI" panose="020B0604030504040204" pitchFamily="50" charset="-128"/>
                          <a:cs typeface="Noto Sans CJK JP Regular"/>
                        </a:rPr>
                        <a:t>.8</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-2</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23"/>
                  </a:ext>
                </a:extLst>
              </a:tr>
              <a:tr h="176759">
                <a:tc>
                  <a:txBody>
                    <a:bodyPr/>
                    <a:lstStyle/>
                    <a:p>
                      <a:pPr marL="3175">
                        <a:lnSpc>
                          <a:spcPts val="1130"/>
                        </a:lnSpc>
                      </a:pPr>
                      <a:r>
                        <a:rPr sz="1050" spc="-5" dirty="0">
                          <a:latin typeface="Meiryo UI" panose="020B0604030504040204" pitchFamily="50" charset="-128"/>
                          <a:ea typeface="Meiryo UI" panose="020B0604030504040204" pitchFamily="50" charset="-128"/>
                          <a:cs typeface="Noto Sans CJK JP Regular"/>
                        </a:rPr>
                        <a:t>国</a:t>
                      </a:r>
                      <a:r>
                        <a:rPr sz="1050" spc="-10" dirty="0">
                          <a:latin typeface="Meiryo UI" panose="020B0604030504040204" pitchFamily="50" charset="-128"/>
                          <a:ea typeface="Meiryo UI" panose="020B0604030504040204" pitchFamily="50" charset="-128"/>
                          <a:cs typeface="Noto Sans CJK JP Regular"/>
                        </a:rPr>
                        <a:t>立</a:t>
                      </a:r>
                      <a:r>
                        <a:rPr sz="1050" spc="-5" dirty="0">
                          <a:latin typeface="Meiryo UI" panose="020B0604030504040204" pitchFamily="50" charset="-128"/>
                          <a:ea typeface="Meiryo UI" panose="020B0604030504040204" pitchFamily="50" charset="-128"/>
                          <a:cs typeface="Noto Sans CJK JP Regular"/>
                        </a:rPr>
                        <a:t>職</a:t>
                      </a:r>
                      <a:r>
                        <a:rPr sz="1050" spc="-10" dirty="0">
                          <a:latin typeface="Meiryo UI" panose="020B0604030504040204" pitchFamily="50" charset="-128"/>
                          <a:ea typeface="Meiryo UI" panose="020B0604030504040204" pitchFamily="50" charset="-128"/>
                          <a:cs typeface="Noto Sans CJK JP Regular"/>
                        </a:rPr>
                        <a:t>業</a:t>
                      </a:r>
                      <a:r>
                        <a:rPr sz="1050" spc="-5" dirty="0">
                          <a:latin typeface="Meiryo UI" panose="020B0604030504040204" pitchFamily="50" charset="-128"/>
                          <a:ea typeface="Meiryo UI" panose="020B0604030504040204" pitchFamily="50" charset="-128"/>
                          <a:cs typeface="Noto Sans CJK JP Regular"/>
                        </a:rPr>
                        <a:t>安</a:t>
                      </a:r>
                      <a:r>
                        <a:rPr sz="1050" spc="-10" dirty="0">
                          <a:latin typeface="Meiryo UI" panose="020B0604030504040204" pitchFamily="50" charset="-128"/>
                          <a:ea typeface="Meiryo UI" panose="020B0604030504040204" pitchFamily="50" charset="-128"/>
                          <a:cs typeface="Noto Sans CJK JP Regular"/>
                        </a:rPr>
                        <a:t>全</a:t>
                      </a:r>
                      <a:r>
                        <a:rPr sz="1050" spc="-505" dirty="0">
                          <a:latin typeface="Meiryo UI" panose="020B0604030504040204" pitchFamily="50" charset="-128"/>
                          <a:ea typeface="Meiryo UI" panose="020B0604030504040204" pitchFamily="50" charset="-128"/>
                          <a:cs typeface="Noto Sans CJK JP Regular"/>
                        </a:rPr>
                        <a:t>・</a:t>
                      </a:r>
                      <a:r>
                        <a:rPr sz="1050" spc="-5" dirty="0">
                          <a:latin typeface="Meiryo UI" panose="020B0604030504040204" pitchFamily="50" charset="-128"/>
                          <a:ea typeface="Meiryo UI" panose="020B0604030504040204" pitchFamily="50" charset="-128"/>
                          <a:cs typeface="Noto Sans CJK JP Regular"/>
                        </a:rPr>
                        <a:t>健</a:t>
                      </a:r>
                      <a:r>
                        <a:rPr sz="1050" spc="-10" dirty="0">
                          <a:latin typeface="Meiryo UI" panose="020B0604030504040204" pitchFamily="50" charset="-128"/>
                          <a:ea typeface="Meiryo UI" panose="020B0604030504040204" pitchFamily="50" charset="-128"/>
                          <a:cs typeface="Noto Sans CJK JP Regular"/>
                        </a:rPr>
                        <a:t>康</a:t>
                      </a:r>
                      <a:r>
                        <a:rPr sz="1050" spc="-5" dirty="0">
                          <a:latin typeface="Meiryo UI" panose="020B0604030504040204" pitchFamily="50" charset="-128"/>
                          <a:ea typeface="Meiryo UI" panose="020B0604030504040204" pitchFamily="50" charset="-128"/>
                          <a:cs typeface="Noto Sans CJK JP Regular"/>
                        </a:rPr>
                        <a:t>研</a:t>
                      </a:r>
                      <a:r>
                        <a:rPr sz="1050" spc="-10" dirty="0">
                          <a:latin typeface="Meiryo UI" panose="020B0604030504040204" pitchFamily="50" charset="-128"/>
                          <a:ea typeface="Meiryo UI" panose="020B0604030504040204" pitchFamily="50" charset="-128"/>
                          <a:cs typeface="Noto Sans CJK JP Regular"/>
                        </a:rPr>
                        <a:t>究</a:t>
                      </a:r>
                      <a:r>
                        <a:rPr sz="1050" spc="-5" dirty="0">
                          <a:latin typeface="Meiryo UI" panose="020B0604030504040204" pitchFamily="50" charset="-128"/>
                          <a:ea typeface="Meiryo UI" panose="020B0604030504040204" pitchFamily="50" charset="-128"/>
                          <a:cs typeface="Noto Sans CJK JP Regular"/>
                        </a:rPr>
                        <a:t>所</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Meiryo UI" panose="020B0604030504040204" pitchFamily="50" charset="-128"/>
                        <a:ea typeface="Meiryo UI" panose="020B0604030504040204" pitchFamily="50" charset="-128"/>
                        <a:cs typeface="Times New Roman"/>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dirty="0">
                          <a:latin typeface="Meiryo UI" panose="020B0604030504040204" pitchFamily="50" charset="-128"/>
                          <a:ea typeface="Meiryo UI" panose="020B0604030504040204" pitchFamily="50" charset="-128"/>
                          <a:cs typeface="Noto Sans CJK JP Regular"/>
                        </a:rPr>
                        <a:t>2</a:t>
                      </a:r>
                      <a:r>
                        <a:rPr sz="1050" spc="-5" dirty="0">
                          <a:latin typeface="Meiryo UI" panose="020B0604030504040204" pitchFamily="50" charset="-128"/>
                          <a:ea typeface="Meiryo UI" panose="020B0604030504040204" pitchFamily="50" charset="-128"/>
                          <a:cs typeface="Noto Sans CJK JP Regular"/>
                        </a:rPr>
                        <a:t>.6</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N</a:t>
                      </a:r>
                      <a:r>
                        <a:rPr sz="1050" dirty="0">
                          <a:latin typeface="Meiryo UI" panose="020B0604030504040204" pitchFamily="50" charset="-128"/>
                          <a:ea typeface="Meiryo UI" panose="020B0604030504040204" pitchFamily="50" charset="-128"/>
                          <a:cs typeface="Noto Sans CJK JP Regular"/>
                        </a:rPr>
                        <a:t>/A</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24"/>
                  </a:ext>
                </a:extLst>
              </a:tr>
              <a:tr h="176759">
                <a:tc>
                  <a:txBody>
                    <a:bodyPr/>
                    <a:lstStyle/>
                    <a:p>
                      <a:pPr marL="3175">
                        <a:lnSpc>
                          <a:spcPts val="1130"/>
                        </a:lnSpc>
                      </a:pPr>
                      <a:r>
                        <a:rPr sz="1050" spc="-170" dirty="0">
                          <a:latin typeface="Meiryo UI" panose="020B0604030504040204" pitchFamily="50" charset="-128"/>
                          <a:ea typeface="Meiryo UI" panose="020B0604030504040204" pitchFamily="50" charset="-128"/>
                          <a:cs typeface="Noto Sans CJK JP Regular"/>
                        </a:rPr>
                        <a:t>建物</a:t>
                      </a:r>
                      <a:r>
                        <a:rPr sz="1050" spc="-165" dirty="0">
                          <a:latin typeface="Meiryo UI" panose="020B0604030504040204" pitchFamily="50" charset="-128"/>
                          <a:ea typeface="Meiryo UI" panose="020B0604030504040204" pitchFamily="50" charset="-128"/>
                          <a:cs typeface="Noto Sans CJK JP Regular"/>
                        </a:rPr>
                        <a:t>・</a:t>
                      </a:r>
                      <a:r>
                        <a:rPr sz="1050" spc="-5" dirty="0">
                          <a:latin typeface="Meiryo UI" panose="020B0604030504040204" pitchFamily="50" charset="-128"/>
                          <a:ea typeface="Meiryo UI" panose="020B0604030504040204" pitchFamily="50" charset="-128"/>
                          <a:cs typeface="Noto Sans CJK JP Regular"/>
                        </a:rPr>
                        <a:t>施設</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1</a:t>
                      </a:r>
                      <a:r>
                        <a:rPr sz="1050" spc="-5" dirty="0">
                          <a:latin typeface="Meiryo UI" panose="020B0604030504040204" pitchFamily="50" charset="-128"/>
                          <a:ea typeface="Meiryo UI" panose="020B0604030504040204" pitchFamily="50" charset="-128"/>
                          <a:cs typeface="Noto Sans CJK JP Regular"/>
                        </a:rPr>
                        <a:t>.3</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2</a:t>
                      </a:r>
                      <a:r>
                        <a:rPr sz="1050" spc="-5" dirty="0">
                          <a:latin typeface="Meiryo UI" panose="020B0604030504040204" pitchFamily="50" charset="-128"/>
                          <a:ea typeface="Meiryo UI" panose="020B0604030504040204" pitchFamily="50" charset="-128"/>
                          <a:cs typeface="Noto Sans CJK JP Regular"/>
                        </a:rPr>
                        <a:t>.0</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solidFill>
                            <a:srgbClr val="4F81BC"/>
                          </a:solidFill>
                          <a:latin typeface="Meiryo UI" panose="020B0604030504040204" pitchFamily="50" charset="-128"/>
                          <a:ea typeface="Meiryo UI" panose="020B0604030504040204" pitchFamily="50" charset="-128"/>
                          <a:cs typeface="Noto Sans CJK JP Regular"/>
                        </a:rPr>
                        <a:t>55</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25"/>
                  </a:ext>
                </a:extLst>
              </a:tr>
              <a:tr h="176759">
                <a:tc>
                  <a:txBody>
                    <a:bodyPr/>
                    <a:lstStyle/>
                    <a:p>
                      <a:pPr marL="3175">
                        <a:lnSpc>
                          <a:spcPts val="1130"/>
                        </a:lnSpc>
                      </a:pPr>
                      <a:r>
                        <a:rPr sz="1050" spc="-10" dirty="0" err="1">
                          <a:latin typeface="Meiryo UI" panose="020B0604030504040204" pitchFamily="50" charset="-128"/>
                          <a:ea typeface="Meiryo UI" panose="020B0604030504040204" pitchFamily="50" charset="-128"/>
                          <a:cs typeface="Noto Sans CJK JP Regular"/>
                        </a:rPr>
                        <a:t>国立看護研究</a:t>
                      </a:r>
                      <a:r>
                        <a:rPr sz="1050" spc="-5" dirty="0" err="1">
                          <a:latin typeface="Meiryo UI" panose="020B0604030504040204" pitchFamily="50" charset="-128"/>
                          <a:ea typeface="Meiryo UI" panose="020B0604030504040204" pitchFamily="50" charset="-128"/>
                          <a:cs typeface="Noto Sans CJK JP Regular"/>
                        </a:rPr>
                        <a:t>所</a:t>
                      </a:r>
                      <a:r>
                        <a:rPr lang="ja-JP" altLang="en-US" sz="1050" spc="90" dirty="0">
                          <a:latin typeface="Meiryo UI" panose="020B0604030504040204" pitchFamily="50" charset="-128"/>
                          <a:ea typeface="Meiryo UI" panose="020B0604030504040204" pitchFamily="50" charset="-128"/>
                          <a:cs typeface="Noto Sans CJK JP Regular"/>
                        </a:rPr>
                        <a:t>　（</a:t>
                      </a:r>
                      <a:r>
                        <a:rPr lang="en-US" altLang="ja-JP" sz="1050" spc="90" dirty="0">
                          <a:latin typeface="Meiryo UI" panose="020B0604030504040204" pitchFamily="50" charset="-128"/>
                          <a:ea typeface="Meiryo UI" panose="020B0604030504040204" pitchFamily="50" charset="-128"/>
                          <a:cs typeface="Noto Sans CJK JP Regular"/>
                        </a:rPr>
                        <a:t>NINR</a:t>
                      </a:r>
                      <a:r>
                        <a:rPr lang="ja-JP" altLang="en-US" sz="1050" spc="90" dirty="0">
                          <a:latin typeface="Meiryo UI" panose="020B0604030504040204" pitchFamily="50" charset="-128"/>
                          <a:ea typeface="Meiryo UI" panose="020B0604030504040204" pitchFamily="50" charset="-128"/>
                          <a:cs typeface="Noto Sans CJK JP Regular"/>
                        </a:rPr>
                        <a:t>）</a:t>
                      </a:r>
                      <a:endParaRPr sz="1050" dirty="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dirty="0">
                          <a:latin typeface="Meiryo UI" panose="020B0604030504040204" pitchFamily="50" charset="-128"/>
                          <a:ea typeface="Meiryo UI" panose="020B0604030504040204" pitchFamily="50" charset="-128"/>
                          <a:cs typeface="Noto Sans CJK JP Regular"/>
                        </a:rPr>
                        <a:t>1</a:t>
                      </a:r>
                      <a:r>
                        <a:rPr sz="1050" spc="-5" dirty="0">
                          <a:latin typeface="Meiryo UI" panose="020B0604030504040204" pitchFamily="50" charset="-128"/>
                          <a:ea typeface="Meiryo UI" panose="020B0604030504040204" pitchFamily="50" charset="-128"/>
                          <a:cs typeface="Noto Sans CJK JP Regular"/>
                        </a:rPr>
                        <a:t>.5</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dirty="0">
                          <a:latin typeface="Meiryo UI" panose="020B0604030504040204" pitchFamily="50" charset="-128"/>
                          <a:ea typeface="Meiryo UI" panose="020B0604030504040204" pitchFamily="50" charset="-128"/>
                          <a:cs typeface="Noto Sans CJK JP Regular"/>
                        </a:rPr>
                        <a:t>1</a:t>
                      </a:r>
                      <a:r>
                        <a:rPr sz="1050" spc="-5" dirty="0">
                          <a:latin typeface="Meiryo UI" panose="020B0604030504040204" pitchFamily="50" charset="-128"/>
                          <a:ea typeface="Meiryo UI" panose="020B0604030504040204" pitchFamily="50" charset="-128"/>
                          <a:cs typeface="Noto Sans CJK JP Regular"/>
                        </a:rPr>
                        <a:t>.5</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dirty="0">
                          <a:latin typeface="Meiryo UI" panose="020B0604030504040204" pitchFamily="50" charset="-128"/>
                          <a:ea typeface="Meiryo UI" panose="020B0604030504040204" pitchFamily="50" charset="-128"/>
                          <a:cs typeface="Noto Sans CJK JP Regular"/>
                        </a:rPr>
                        <a:t>-3</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26"/>
                  </a:ext>
                </a:extLst>
              </a:tr>
              <a:tr h="176759">
                <a:tc>
                  <a:txBody>
                    <a:bodyPr/>
                    <a:lstStyle/>
                    <a:p>
                      <a:pPr marL="3175">
                        <a:lnSpc>
                          <a:spcPts val="1130"/>
                        </a:lnSpc>
                      </a:pPr>
                      <a:r>
                        <a:rPr sz="1050" spc="-105" dirty="0" err="1">
                          <a:latin typeface="Meiryo UI" panose="020B0604030504040204" pitchFamily="50" charset="-128"/>
                          <a:ea typeface="Meiryo UI" panose="020B0604030504040204" pitchFamily="50" charset="-128"/>
                          <a:cs typeface="Noto Sans CJK JP Regular"/>
                        </a:rPr>
                        <a:t>国立補完</a:t>
                      </a:r>
                      <a:r>
                        <a:rPr sz="1050" spc="-100" dirty="0" err="1">
                          <a:latin typeface="Meiryo UI" panose="020B0604030504040204" pitchFamily="50" charset="-128"/>
                          <a:ea typeface="Meiryo UI" panose="020B0604030504040204" pitchFamily="50" charset="-128"/>
                          <a:cs typeface="Noto Sans CJK JP Regular"/>
                        </a:rPr>
                        <a:t>・</a:t>
                      </a:r>
                      <a:r>
                        <a:rPr sz="1050" spc="-45" dirty="0" err="1">
                          <a:latin typeface="Meiryo UI" panose="020B0604030504040204" pitchFamily="50" charset="-128"/>
                          <a:ea typeface="Meiryo UI" panose="020B0604030504040204" pitchFamily="50" charset="-128"/>
                          <a:cs typeface="Noto Sans CJK JP Regular"/>
                        </a:rPr>
                        <a:t>統合保健セ</a:t>
                      </a:r>
                      <a:r>
                        <a:rPr sz="1050" spc="-40" dirty="0" err="1">
                          <a:latin typeface="Meiryo UI" panose="020B0604030504040204" pitchFamily="50" charset="-128"/>
                          <a:ea typeface="Meiryo UI" panose="020B0604030504040204" pitchFamily="50" charset="-128"/>
                          <a:cs typeface="Noto Sans CJK JP Regular"/>
                        </a:rPr>
                        <a:t>ン</a:t>
                      </a:r>
                      <a:r>
                        <a:rPr sz="1050" spc="-240" dirty="0" err="1">
                          <a:latin typeface="Meiryo UI" panose="020B0604030504040204" pitchFamily="50" charset="-128"/>
                          <a:ea typeface="Meiryo UI" panose="020B0604030504040204" pitchFamily="50" charset="-128"/>
                          <a:cs typeface="Noto Sans CJK JP Regular"/>
                        </a:rPr>
                        <a:t>タ</a:t>
                      </a:r>
                      <a:r>
                        <a:rPr sz="1050" spc="-45" dirty="0">
                          <a:latin typeface="Meiryo UI" panose="020B0604030504040204" pitchFamily="50" charset="-128"/>
                          <a:ea typeface="Meiryo UI" panose="020B0604030504040204" pitchFamily="50" charset="-128"/>
                          <a:cs typeface="Noto Sans CJK JP Regular"/>
                        </a:rPr>
                        <a:t>ー</a:t>
                      </a:r>
                      <a:r>
                        <a:rPr lang="ja-JP" altLang="en-US" sz="1050" spc="-45" dirty="0">
                          <a:latin typeface="Meiryo UI" panose="020B0604030504040204" pitchFamily="50" charset="-128"/>
                          <a:ea typeface="Meiryo UI" panose="020B0604030504040204" pitchFamily="50" charset="-128"/>
                          <a:cs typeface="Noto Sans CJK JP Regular"/>
                        </a:rPr>
                        <a:t>　（</a:t>
                      </a:r>
                      <a:r>
                        <a:rPr lang="en-US" altLang="ja-JP" sz="1050" spc="-45" dirty="0">
                          <a:latin typeface="Meiryo UI" panose="020B0604030504040204" pitchFamily="50" charset="-128"/>
                          <a:ea typeface="Meiryo UI" panose="020B0604030504040204" pitchFamily="50" charset="-128"/>
                          <a:cs typeface="Noto Sans CJK JP Regular"/>
                        </a:rPr>
                        <a:t>NCCIH</a:t>
                      </a:r>
                      <a:r>
                        <a:rPr lang="ja-JP" altLang="en-US" sz="1050" spc="-45" dirty="0">
                          <a:latin typeface="Meiryo UI" panose="020B0604030504040204" pitchFamily="50" charset="-128"/>
                          <a:ea typeface="Meiryo UI" panose="020B0604030504040204" pitchFamily="50" charset="-128"/>
                          <a:cs typeface="Noto Sans CJK JP Regular"/>
                        </a:rPr>
                        <a:t>）</a:t>
                      </a:r>
                      <a:endParaRPr sz="1050" dirty="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1</a:t>
                      </a:r>
                      <a:r>
                        <a:rPr sz="1050" spc="-5" dirty="0">
                          <a:latin typeface="Meiryo UI" panose="020B0604030504040204" pitchFamily="50" charset="-128"/>
                          <a:ea typeface="Meiryo UI" panose="020B0604030504040204" pitchFamily="50" charset="-128"/>
                          <a:cs typeface="Noto Sans CJK JP Regular"/>
                        </a:rPr>
                        <a:t>.3</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1</a:t>
                      </a:r>
                      <a:r>
                        <a:rPr sz="1050" spc="-5" dirty="0">
                          <a:latin typeface="Meiryo UI" panose="020B0604030504040204" pitchFamily="50" charset="-128"/>
                          <a:ea typeface="Meiryo UI" panose="020B0604030504040204" pitchFamily="50" charset="-128"/>
                          <a:cs typeface="Noto Sans CJK JP Regular"/>
                        </a:rPr>
                        <a:t>.3</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-2</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27"/>
                  </a:ext>
                </a:extLst>
              </a:tr>
              <a:tr h="176759">
                <a:tc>
                  <a:txBody>
                    <a:bodyPr/>
                    <a:lstStyle/>
                    <a:p>
                      <a:pPr marL="3175">
                        <a:lnSpc>
                          <a:spcPts val="1130"/>
                        </a:lnSpc>
                      </a:pPr>
                      <a:r>
                        <a:rPr sz="1050" spc="-5" dirty="0">
                          <a:latin typeface="Meiryo UI" panose="020B0604030504040204" pitchFamily="50" charset="-128"/>
                          <a:ea typeface="Meiryo UI" panose="020B0604030504040204" pitchFamily="50" charset="-128"/>
                          <a:cs typeface="Noto Sans CJK JP Regular"/>
                        </a:rPr>
                        <a:t>国</a:t>
                      </a:r>
                      <a:r>
                        <a:rPr sz="1050" spc="-10" dirty="0">
                          <a:latin typeface="Meiryo UI" panose="020B0604030504040204" pitchFamily="50" charset="-128"/>
                          <a:ea typeface="Meiryo UI" panose="020B0604030504040204" pitchFamily="50" charset="-128"/>
                          <a:cs typeface="Noto Sans CJK JP Regular"/>
                        </a:rPr>
                        <a:t>立</a:t>
                      </a:r>
                      <a:r>
                        <a:rPr sz="1050" spc="-5" dirty="0">
                          <a:latin typeface="Meiryo UI" panose="020B0604030504040204" pitchFamily="50" charset="-128"/>
                          <a:ea typeface="Meiryo UI" panose="020B0604030504040204" pitchFamily="50" charset="-128"/>
                          <a:cs typeface="Noto Sans CJK JP Regular"/>
                        </a:rPr>
                        <a:t>身</a:t>
                      </a:r>
                      <a:r>
                        <a:rPr sz="1050" spc="-10" dirty="0">
                          <a:latin typeface="Meiryo UI" panose="020B0604030504040204" pitchFamily="50" charset="-128"/>
                          <a:ea typeface="Meiryo UI" panose="020B0604030504040204" pitchFamily="50" charset="-128"/>
                          <a:cs typeface="Noto Sans CJK JP Regular"/>
                        </a:rPr>
                        <a:t>体</a:t>
                      </a:r>
                      <a:r>
                        <a:rPr sz="1050" spc="-5" dirty="0">
                          <a:latin typeface="Meiryo UI" panose="020B0604030504040204" pitchFamily="50" charset="-128"/>
                          <a:ea typeface="Meiryo UI" panose="020B0604030504040204" pitchFamily="50" charset="-128"/>
                          <a:cs typeface="Noto Sans CJK JP Regular"/>
                        </a:rPr>
                        <a:t>障</a:t>
                      </a:r>
                      <a:r>
                        <a:rPr sz="1050" spc="-10" dirty="0">
                          <a:latin typeface="Meiryo UI" panose="020B0604030504040204" pitchFamily="50" charset="-128"/>
                          <a:ea typeface="Meiryo UI" panose="020B0604030504040204" pitchFamily="50" charset="-128"/>
                          <a:cs typeface="Noto Sans CJK JP Regular"/>
                        </a:rPr>
                        <a:t>害</a:t>
                      </a:r>
                      <a:r>
                        <a:rPr sz="1050" spc="-505" dirty="0">
                          <a:latin typeface="Meiryo UI" panose="020B0604030504040204" pitchFamily="50" charset="-128"/>
                          <a:ea typeface="Meiryo UI" panose="020B0604030504040204" pitchFamily="50" charset="-128"/>
                          <a:cs typeface="Noto Sans CJK JP Regular"/>
                        </a:rPr>
                        <a:t>・</a:t>
                      </a:r>
                      <a:r>
                        <a:rPr sz="1050" spc="-5" dirty="0">
                          <a:latin typeface="Meiryo UI" panose="020B0604030504040204" pitchFamily="50" charset="-128"/>
                          <a:ea typeface="Meiryo UI" panose="020B0604030504040204" pitchFamily="50" charset="-128"/>
                          <a:cs typeface="Noto Sans CJK JP Regular"/>
                        </a:rPr>
                        <a:t>自</a:t>
                      </a:r>
                      <a:r>
                        <a:rPr sz="1050" spc="-10" dirty="0">
                          <a:latin typeface="Meiryo UI" panose="020B0604030504040204" pitchFamily="50" charset="-128"/>
                          <a:ea typeface="Meiryo UI" panose="020B0604030504040204" pitchFamily="50" charset="-128"/>
                          <a:cs typeface="Noto Sans CJK JP Regular"/>
                        </a:rPr>
                        <a:t>立</a:t>
                      </a:r>
                      <a:r>
                        <a:rPr sz="1050" spc="-5" dirty="0">
                          <a:latin typeface="Meiryo UI" panose="020B0604030504040204" pitchFamily="50" charset="-128"/>
                          <a:ea typeface="Meiryo UI" panose="020B0604030504040204" pitchFamily="50" charset="-128"/>
                          <a:cs typeface="Noto Sans CJK JP Regular"/>
                        </a:rPr>
                        <a:t>生</a:t>
                      </a:r>
                      <a:r>
                        <a:rPr sz="1050" spc="-10" dirty="0">
                          <a:latin typeface="Meiryo UI" panose="020B0604030504040204" pitchFamily="50" charset="-128"/>
                          <a:ea typeface="Meiryo UI" panose="020B0604030504040204" pitchFamily="50" charset="-128"/>
                          <a:cs typeface="Noto Sans CJK JP Regular"/>
                        </a:rPr>
                        <a:t>活</a:t>
                      </a:r>
                      <a:r>
                        <a:rPr sz="1050" spc="-505" dirty="0">
                          <a:latin typeface="Meiryo UI" panose="020B0604030504040204" pitchFamily="50" charset="-128"/>
                          <a:ea typeface="Meiryo UI" panose="020B0604030504040204" pitchFamily="50" charset="-128"/>
                          <a:cs typeface="Noto Sans CJK JP Regular"/>
                        </a:rPr>
                        <a:t>・</a:t>
                      </a:r>
                      <a:r>
                        <a:rPr sz="1050" spc="-135" dirty="0">
                          <a:latin typeface="Meiryo UI" panose="020B0604030504040204" pitchFamily="50" charset="-128"/>
                          <a:ea typeface="Meiryo UI" panose="020B0604030504040204" pitchFamily="50" charset="-128"/>
                          <a:cs typeface="Noto Sans CJK JP Regular"/>
                        </a:rPr>
                        <a:t>リハ</a:t>
                      </a:r>
                      <a:r>
                        <a:rPr sz="1050" spc="-175" dirty="0">
                          <a:latin typeface="Meiryo UI" panose="020B0604030504040204" pitchFamily="50" charset="-128"/>
                          <a:ea typeface="Meiryo UI" panose="020B0604030504040204" pitchFamily="50" charset="-128"/>
                          <a:cs typeface="Noto Sans CJK JP Regular"/>
                        </a:rPr>
                        <a:t>ビリ</a:t>
                      </a:r>
                      <a:r>
                        <a:rPr sz="1050" spc="-170" dirty="0">
                          <a:latin typeface="Meiryo UI" panose="020B0604030504040204" pitchFamily="50" charset="-128"/>
                          <a:ea typeface="Meiryo UI" panose="020B0604030504040204" pitchFamily="50" charset="-128"/>
                          <a:cs typeface="Noto Sans CJK JP Regular"/>
                        </a:rPr>
                        <a:t>テ</a:t>
                      </a:r>
                      <a:r>
                        <a:rPr sz="1050" spc="-75" dirty="0">
                          <a:latin typeface="Meiryo UI" panose="020B0604030504040204" pitchFamily="50" charset="-128"/>
                          <a:ea typeface="Meiryo UI" panose="020B0604030504040204" pitchFamily="50" charset="-128"/>
                          <a:cs typeface="Noto Sans CJK JP Regular"/>
                        </a:rPr>
                        <a:t>ーシ</a:t>
                      </a:r>
                      <a:r>
                        <a:rPr sz="1050" spc="-380" dirty="0">
                          <a:latin typeface="Meiryo UI" panose="020B0604030504040204" pitchFamily="50" charset="-128"/>
                          <a:ea typeface="Meiryo UI" panose="020B0604030504040204" pitchFamily="50" charset="-128"/>
                          <a:cs typeface="Noto Sans CJK JP Regular"/>
                        </a:rPr>
                        <a:t>ョ</a:t>
                      </a:r>
                      <a:r>
                        <a:rPr sz="1050" spc="-45" dirty="0">
                          <a:latin typeface="Meiryo UI" panose="020B0604030504040204" pitchFamily="50" charset="-128"/>
                          <a:ea typeface="Meiryo UI" panose="020B0604030504040204" pitchFamily="50" charset="-128"/>
                          <a:cs typeface="Noto Sans CJK JP Regular"/>
                        </a:rPr>
                        <a:t>ン研究所</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Meiryo UI" panose="020B0604030504040204" pitchFamily="50" charset="-128"/>
                        <a:ea typeface="Meiryo UI" panose="020B0604030504040204" pitchFamily="50" charset="-128"/>
                        <a:cs typeface="Times New Roman"/>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dirty="0">
                          <a:latin typeface="Meiryo UI" panose="020B0604030504040204" pitchFamily="50" charset="-128"/>
                          <a:ea typeface="Meiryo UI" panose="020B0604030504040204" pitchFamily="50" charset="-128"/>
                          <a:cs typeface="Noto Sans CJK JP Regular"/>
                        </a:rPr>
                        <a:t>1</a:t>
                      </a:r>
                      <a:r>
                        <a:rPr sz="1050" spc="-5" dirty="0">
                          <a:latin typeface="Meiryo UI" panose="020B0604030504040204" pitchFamily="50" charset="-128"/>
                          <a:ea typeface="Meiryo UI" panose="020B0604030504040204" pitchFamily="50" charset="-128"/>
                          <a:cs typeface="Noto Sans CJK JP Regular"/>
                        </a:rPr>
                        <a:t>.0</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N</a:t>
                      </a:r>
                      <a:r>
                        <a:rPr sz="1050" dirty="0">
                          <a:latin typeface="Meiryo UI" panose="020B0604030504040204" pitchFamily="50" charset="-128"/>
                          <a:ea typeface="Meiryo UI" panose="020B0604030504040204" pitchFamily="50" charset="-128"/>
                          <a:cs typeface="Noto Sans CJK JP Regular"/>
                        </a:rPr>
                        <a:t>/A</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28"/>
                  </a:ext>
                </a:extLst>
              </a:tr>
              <a:tr h="176759">
                <a:tc>
                  <a:txBody>
                    <a:bodyPr/>
                    <a:lstStyle/>
                    <a:p>
                      <a:pPr marL="3175">
                        <a:lnSpc>
                          <a:spcPts val="1130"/>
                        </a:lnSpc>
                      </a:pPr>
                      <a:r>
                        <a:rPr sz="1050" spc="-160" dirty="0" err="1">
                          <a:latin typeface="Meiryo UI" panose="020B0604030504040204" pitchFamily="50" charset="-128"/>
                          <a:ea typeface="Meiryo UI" panose="020B0604030504040204" pitchFamily="50" charset="-128"/>
                          <a:cs typeface="Noto Sans CJK JP Regular"/>
                        </a:rPr>
                        <a:t>フォ</a:t>
                      </a:r>
                      <a:r>
                        <a:rPr sz="1050" spc="-155" dirty="0" err="1">
                          <a:latin typeface="Meiryo UI" panose="020B0604030504040204" pitchFamily="50" charset="-128"/>
                          <a:ea typeface="Meiryo UI" panose="020B0604030504040204" pitchFamily="50" charset="-128"/>
                          <a:cs typeface="Noto Sans CJK JP Regular"/>
                        </a:rPr>
                        <a:t>ガ</a:t>
                      </a:r>
                      <a:r>
                        <a:rPr sz="1050" spc="-80" dirty="0" err="1">
                          <a:latin typeface="Meiryo UI" panose="020B0604030504040204" pitchFamily="50" charset="-128"/>
                          <a:ea typeface="Meiryo UI" panose="020B0604030504040204" pitchFamily="50" charset="-128"/>
                          <a:cs typeface="Noto Sans CJK JP Regular"/>
                        </a:rPr>
                        <a:t>ー</a:t>
                      </a:r>
                      <a:r>
                        <a:rPr sz="1050" spc="-75" dirty="0" err="1">
                          <a:latin typeface="Meiryo UI" panose="020B0604030504040204" pitchFamily="50" charset="-128"/>
                          <a:ea typeface="Meiryo UI" panose="020B0604030504040204" pitchFamily="50" charset="-128"/>
                          <a:cs typeface="Noto Sans CJK JP Regular"/>
                        </a:rPr>
                        <a:t>テ</a:t>
                      </a:r>
                      <a:r>
                        <a:rPr sz="1050" spc="-355" dirty="0" err="1">
                          <a:latin typeface="Meiryo UI" panose="020B0604030504040204" pitchFamily="50" charset="-128"/>
                          <a:ea typeface="Meiryo UI" panose="020B0604030504040204" pitchFamily="50" charset="-128"/>
                          <a:cs typeface="Noto Sans CJK JP Regular"/>
                        </a:rPr>
                        <a:t>ィ</a:t>
                      </a:r>
                      <a:r>
                        <a:rPr sz="1050" spc="80" dirty="0">
                          <a:latin typeface="Meiryo UI" panose="020B0604030504040204" pitchFamily="50" charset="-128"/>
                          <a:ea typeface="Meiryo UI" panose="020B0604030504040204" pitchFamily="50" charset="-128"/>
                          <a:cs typeface="Noto Sans CJK JP Regular"/>
                        </a:rPr>
                        <a:t> </a:t>
                      </a:r>
                      <a:r>
                        <a:rPr sz="1050" spc="-60" dirty="0" err="1">
                          <a:latin typeface="Meiryo UI" panose="020B0604030504040204" pitchFamily="50" charset="-128"/>
                          <a:ea typeface="Meiryo UI" panose="020B0604030504040204" pitchFamily="50" charset="-128"/>
                          <a:cs typeface="Noto Sans CJK JP Regular"/>
                        </a:rPr>
                        <a:t>国際セ</a:t>
                      </a:r>
                      <a:r>
                        <a:rPr sz="1050" spc="-55" dirty="0" err="1">
                          <a:latin typeface="Meiryo UI" panose="020B0604030504040204" pitchFamily="50" charset="-128"/>
                          <a:ea typeface="Meiryo UI" panose="020B0604030504040204" pitchFamily="50" charset="-128"/>
                          <a:cs typeface="Noto Sans CJK JP Regular"/>
                        </a:rPr>
                        <a:t>ン</a:t>
                      </a:r>
                      <a:r>
                        <a:rPr sz="1050" spc="-240" dirty="0" err="1">
                          <a:latin typeface="Meiryo UI" panose="020B0604030504040204" pitchFamily="50" charset="-128"/>
                          <a:ea typeface="Meiryo UI" panose="020B0604030504040204" pitchFamily="50" charset="-128"/>
                          <a:cs typeface="Noto Sans CJK JP Regular"/>
                        </a:rPr>
                        <a:t>タ</a:t>
                      </a:r>
                      <a:r>
                        <a:rPr sz="1050" spc="-275" dirty="0">
                          <a:latin typeface="Meiryo UI" panose="020B0604030504040204" pitchFamily="50" charset="-128"/>
                          <a:ea typeface="Meiryo UI" panose="020B0604030504040204" pitchFamily="50" charset="-128"/>
                          <a:cs typeface="Noto Sans CJK JP Regular"/>
                        </a:rPr>
                        <a:t>ー</a:t>
                      </a:r>
                      <a:r>
                        <a:rPr lang="ja-JP" altLang="en-US" sz="1050" spc="-165" dirty="0">
                          <a:latin typeface="Meiryo UI" panose="020B0604030504040204" pitchFamily="50" charset="-128"/>
                          <a:ea typeface="Meiryo UI" panose="020B0604030504040204" pitchFamily="50" charset="-128"/>
                          <a:cs typeface="Noto Sans CJK JP Regular"/>
                        </a:rPr>
                        <a:t>（ＦＩＣ）</a:t>
                      </a:r>
                      <a:endParaRPr sz="1050" dirty="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0</a:t>
                      </a:r>
                      <a:r>
                        <a:rPr sz="1050" spc="-5" dirty="0">
                          <a:latin typeface="Meiryo UI" panose="020B0604030504040204" pitchFamily="50" charset="-128"/>
                          <a:ea typeface="Meiryo UI" panose="020B0604030504040204" pitchFamily="50" charset="-128"/>
                          <a:cs typeface="Noto Sans CJK JP Regular"/>
                        </a:rPr>
                        <a:t>.7</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0</a:t>
                      </a:r>
                      <a:r>
                        <a:rPr sz="1050" spc="-5" dirty="0">
                          <a:latin typeface="Meiryo UI" panose="020B0604030504040204" pitchFamily="50" charset="-128"/>
                          <a:ea typeface="Meiryo UI" panose="020B0604030504040204" pitchFamily="50" charset="-128"/>
                          <a:cs typeface="Noto Sans CJK JP Regular"/>
                        </a:rPr>
                        <a:t>.7</a:t>
                      </a:r>
                      <a:endParaRPr sz="105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1130"/>
                        </a:lnSpc>
                      </a:pPr>
                      <a:r>
                        <a:rPr sz="1050" spc="5" dirty="0">
                          <a:latin typeface="Meiryo UI" panose="020B0604030504040204" pitchFamily="50" charset="-128"/>
                          <a:ea typeface="Meiryo UI" panose="020B0604030504040204" pitchFamily="50" charset="-128"/>
                          <a:cs typeface="Noto Sans CJK JP Regular"/>
                        </a:rPr>
                        <a:t>-3</a:t>
                      </a:r>
                      <a:endParaRPr sz="1050" dirty="0">
                        <a:latin typeface="Meiryo UI" panose="020B0604030504040204" pitchFamily="50" charset="-128"/>
                        <a:ea typeface="Meiryo UI" panose="020B0604030504040204" pitchFamily="50" charset="-128"/>
                        <a:cs typeface="Noto Sans CJK JP Regular"/>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29"/>
                  </a:ext>
                </a:extLst>
              </a:tr>
            </a:tbl>
          </a:graphicData>
        </a:graphic>
      </p:graphicFrame>
      <p:graphicFrame>
        <p:nvGraphicFramePr>
          <p:cNvPr id="83" name="object 6"/>
          <p:cNvGraphicFramePr>
            <a:graphicFrameLocks noGrp="1"/>
          </p:cNvGraphicFramePr>
          <p:nvPr>
            <p:extLst>
              <p:ext uri="{D42A27DB-BD31-4B8C-83A1-F6EECF244321}">
                <p14:modId xmlns:p14="http://schemas.microsoft.com/office/powerpoint/2010/main" val="3790908055"/>
              </p:ext>
            </p:extLst>
          </p:nvPr>
        </p:nvGraphicFramePr>
        <p:xfrm>
          <a:off x="6119813" y="2749549"/>
          <a:ext cx="6059487" cy="3702050"/>
        </p:xfrm>
        <a:graphic>
          <a:graphicData uri="http://schemas.openxmlformats.org/drawingml/2006/table">
            <a:tbl>
              <a:tblPr firstRow="1" bandRow="1">
                <a:tableStyleId>{2D5ABB26-0587-4C30-8999-92F81FD0307C}</a:tableStyleId>
              </a:tblPr>
              <a:tblGrid>
                <a:gridCol w="3218376">
                  <a:extLst>
                    <a:ext uri="{9D8B030D-6E8A-4147-A177-3AD203B41FA5}">
                      <a16:colId xmlns:a16="http://schemas.microsoft.com/office/drawing/2014/main" val="20000"/>
                    </a:ext>
                  </a:extLst>
                </a:gridCol>
                <a:gridCol w="1502979">
                  <a:extLst>
                    <a:ext uri="{9D8B030D-6E8A-4147-A177-3AD203B41FA5}">
                      <a16:colId xmlns:a16="http://schemas.microsoft.com/office/drawing/2014/main" val="20001"/>
                    </a:ext>
                  </a:extLst>
                </a:gridCol>
                <a:gridCol w="1338132">
                  <a:extLst>
                    <a:ext uri="{9D8B030D-6E8A-4147-A177-3AD203B41FA5}">
                      <a16:colId xmlns:a16="http://schemas.microsoft.com/office/drawing/2014/main" val="20002"/>
                    </a:ext>
                  </a:extLst>
                </a:gridCol>
              </a:tblGrid>
              <a:tr h="365760">
                <a:tc>
                  <a:txBody>
                    <a:bodyPr/>
                    <a:lstStyle/>
                    <a:p>
                      <a:pPr marL="97790">
                        <a:lnSpc>
                          <a:spcPct val="100000"/>
                        </a:lnSpc>
                        <a:spcBef>
                          <a:spcPts val="280"/>
                        </a:spcBef>
                      </a:pPr>
                      <a:r>
                        <a:rPr sz="1400" b="1" spc="-45" dirty="0">
                          <a:solidFill>
                            <a:srgbClr val="FFFFFF"/>
                          </a:solidFill>
                          <a:latin typeface="Meiryo UI" panose="020B0604030504040204" pitchFamily="50" charset="-128"/>
                          <a:ea typeface="Meiryo UI" panose="020B0604030504040204" pitchFamily="50" charset="-128"/>
                          <a:cs typeface="Trebuchet MS"/>
                        </a:rPr>
                        <a:t>NIH</a:t>
                      </a:r>
                      <a:r>
                        <a:rPr sz="1400" spc="-105" dirty="0">
                          <a:solidFill>
                            <a:srgbClr val="FFFFFF"/>
                          </a:solidFill>
                          <a:latin typeface="Meiryo UI" panose="020B0604030504040204" pitchFamily="50" charset="-128"/>
                          <a:ea typeface="Meiryo UI" panose="020B0604030504040204" pitchFamily="50" charset="-128"/>
                          <a:cs typeface="Noto Sans CJK JP Regular"/>
                        </a:rPr>
                        <a:t>全体予算（部門局</a:t>
                      </a:r>
                      <a:r>
                        <a:rPr sz="1400" b="1" spc="65" dirty="0">
                          <a:solidFill>
                            <a:srgbClr val="FFFFFF"/>
                          </a:solidFill>
                          <a:latin typeface="Meiryo UI" panose="020B0604030504040204" pitchFamily="50" charset="-128"/>
                          <a:ea typeface="Meiryo UI" panose="020B0604030504040204" pitchFamily="50" charset="-128"/>
                          <a:cs typeface="Trebuchet MS"/>
                        </a:rPr>
                        <a:t>/</a:t>
                      </a:r>
                      <a:r>
                        <a:rPr sz="1400" spc="-140" dirty="0">
                          <a:solidFill>
                            <a:srgbClr val="FFFFFF"/>
                          </a:solidFill>
                          <a:latin typeface="Meiryo UI" panose="020B0604030504040204" pitchFamily="50" charset="-128"/>
                          <a:ea typeface="Meiryo UI" panose="020B0604030504040204" pitchFamily="50" charset="-128"/>
                          <a:cs typeface="Noto Sans CJK JP Regular"/>
                        </a:rPr>
                        <a:t>会計別内訳）</a:t>
                      </a:r>
                      <a:endParaRPr sz="1400" dirty="0">
                        <a:latin typeface="Meiryo UI" panose="020B0604030504040204" pitchFamily="50" charset="-128"/>
                        <a:ea typeface="Meiryo UI" panose="020B0604030504040204" pitchFamily="50" charset="-128"/>
                        <a:cs typeface="Noto Sans CJK JP Regular"/>
                      </a:endParaRPr>
                    </a:p>
                  </a:txBody>
                  <a:tcPr marL="0" marR="0" marT="35560" marB="0" anchor="ctr">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98425">
                        <a:lnSpc>
                          <a:spcPct val="100000"/>
                        </a:lnSpc>
                        <a:spcBef>
                          <a:spcPts val="280"/>
                        </a:spcBef>
                      </a:pPr>
                      <a:r>
                        <a:rPr sz="1400" b="1" spc="-165" dirty="0">
                          <a:solidFill>
                            <a:srgbClr val="FFFFFF"/>
                          </a:solidFill>
                          <a:latin typeface="Meiryo UI" panose="020B0604030504040204" pitchFamily="50" charset="-128"/>
                          <a:ea typeface="Meiryo UI" panose="020B0604030504040204" pitchFamily="50" charset="-128"/>
                          <a:cs typeface="Trebuchet MS"/>
                        </a:rPr>
                        <a:t>FY2019</a:t>
                      </a:r>
                      <a:r>
                        <a:rPr sz="1400" spc="10" dirty="0">
                          <a:solidFill>
                            <a:srgbClr val="FFFFFF"/>
                          </a:solidFill>
                          <a:latin typeface="Meiryo UI" panose="020B0604030504040204" pitchFamily="50" charset="-128"/>
                          <a:ea typeface="Meiryo UI" panose="020B0604030504040204" pitchFamily="50" charset="-128"/>
                          <a:cs typeface="Noto Sans CJK JP Regular"/>
                        </a:rPr>
                        <a:t>予算案</a:t>
                      </a:r>
                      <a:endParaRPr sz="1400" dirty="0">
                        <a:latin typeface="Meiryo UI" panose="020B0604030504040204" pitchFamily="50" charset="-128"/>
                        <a:ea typeface="Meiryo UI" panose="020B0604030504040204" pitchFamily="50" charset="-128"/>
                        <a:cs typeface="Noto Sans CJK JP Regular"/>
                      </a:endParaRPr>
                    </a:p>
                  </a:txBody>
                  <a:tcPr marL="0" marR="0" marT="35560" marB="0" anchor="ctr">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99695">
                        <a:lnSpc>
                          <a:spcPct val="100000"/>
                        </a:lnSpc>
                        <a:spcBef>
                          <a:spcPts val="280"/>
                        </a:spcBef>
                      </a:pPr>
                      <a:r>
                        <a:rPr sz="1400" spc="10" dirty="0">
                          <a:solidFill>
                            <a:srgbClr val="FFFFFF"/>
                          </a:solidFill>
                          <a:latin typeface="Meiryo UI" panose="020B0604030504040204" pitchFamily="50" charset="-128"/>
                          <a:ea typeface="Meiryo UI" panose="020B0604030504040204" pitchFamily="50" charset="-128"/>
                          <a:cs typeface="Noto Sans CJK JP Regular"/>
                        </a:rPr>
                        <a:t>増減</a:t>
                      </a:r>
                      <a:r>
                        <a:rPr sz="1400" b="1" spc="-105" dirty="0">
                          <a:solidFill>
                            <a:srgbClr val="FFFFFF"/>
                          </a:solidFill>
                          <a:latin typeface="Meiryo UI" panose="020B0604030504040204" pitchFamily="50" charset="-128"/>
                          <a:ea typeface="Meiryo UI" panose="020B0604030504040204" pitchFamily="50" charset="-128"/>
                          <a:cs typeface="Trebuchet MS"/>
                        </a:rPr>
                        <a:t>(</a:t>
                      </a:r>
                      <a:r>
                        <a:rPr sz="1400" spc="10" dirty="0">
                          <a:solidFill>
                            <a:srgbClr val="FFFFFF"/>
                          </a:solidFill>
                          <a:latin typeface="Meiryo UI" panose="020B0604030504040204" pitchFamily="50" charset="-128"/>
                          <a:ea typeface="Meiryo UI" panose="020B0604030504040204" pitchFamily="50" charset="-128"/>
                          <a:cs typeface="Noto Sans CJK JP Regular"/>
                        </a:rPr>
                        <a:t>対</a:t>
                      </a:r>
                      <a:r>
                        <a:rPr sz="1400" b="1" spc="-155" dirty="0">
                          <a:solidFill>
                            <a:srgbClr val="FFFFFF"/>
                          </a:solidFill>
                          <a:latin typeface="Meiryo UI" panose="020B0604030504040204" pitchFamily="50" charset="-128"/>
                          <a:ea typeface="Meiryo UI" panose="020B0604030504040204" pitchFamily="50" charset="-128"/>
                          <a:cs typeface="Trebuchet MS"/>
                        </a:rPr>
                        <a:t>FY17)</a:t>
                      </a:r>
                      <a:endParaRPr sz="1400" dirty="0">
                        <a:latin typeface="Meiryo UI" panose="020B0604030504040204" pitchFamily="50" charset="-128"/>
                        <a:ea typeface="Meiryo UI" panose="020B0604030504040204" pitchFamily="50" charset="-128"/>
                        <a:cs typeface="Trebuchet MS"/>
                      </a:endParaRPr>
                    </a:p>
                  </a:txBody>
                  <a:tcPr marL="0" marR="0" marT="35560" marB="0" anchor="ctr">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extLst>
                  <a:ext uri="{0D108BD9-81ED-4DB2-BD59-A6C34878D82A}">
                    <a16:rowId xmlns:a16="http://schemas.microsoft.com/office/drawing/2014/main" val="10000"/>
                  </a:ext>
                </a:extLst>
              </a:tr>
              <a:tr h="365125">
                <a:tc>
                  <a:txBody>
                    <a:bodyPr/>
                    <a:lstStyle/>
                    <a:p>
                      <a:pPr marL="97790">
                        <a:lnSpc>
                          <a:spcPct val="100000"/>
                        </a:lnSpc>
                        <a:spcBef>
                          <a:spcPts val="280"/>
                        </a:spcBef>
                      </a:pPr>
                      <a:r>
                        <a:rPr sz="1400" spc="-114" dirty="0" err="1">
                          <a:latin typeface="Meiryo UI" panose="020B0604030504040204" pitchFamily="50" charset="-128"/>
                          <a:ea typeface="Meiryo UI" panose="020B0604030504040204" pitchFamily="50" charset="-128"/>
                          <a:cs typeface="Noto Sans CJK JP Regular"/>
                        </a:rPr>
                        <a:t>研究</a:t>
                      </a:r>
                      <a:r>
                        <a:rPr lang="ja-JP" altLang="en-US" sz="1400" spc="-114" dirty="0">
                          <a:latin typeface="Meiryo UI" panose="020B0604030504040204" pitchFamily="50" charset="-128"/>
                          <a:ea typeface="Meiryo UI" panose="020B0604030504040204" pitchFamily="50" charset="-128"/>
                          <a:cs typeface="Noto Sans CJK JP Regular"/>
                        </a:rPr>
                        <a:t>プロジェクトグラント</a:t>
                      </a:r>
                      <a:endParaRPr sz="1400" dirty="0">
                        <a:latin typeface="Meiryo UI" panose="020B0604030504040204" pitchFamily="50" charset="-128"/>
                        <a:ea typeface="Meiryo UI" panose="020B0604030504040204" pitchFamily="50" charset="-128"/>
                        <a:cs typeface="Noto Sans CJK JP Regular"/>
                      </a:endParaRPr>
                    </a:p>
                  </a:txBody>
                  <a:tcPr marL="0" marR="0" marT="35560" marB="0" anchor="ctr">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150495" algn="ctr">
                        <a:lnSpc>
                          <a:spcPct val="100000"/>
                        </a:lnSpc>
                        <a:spcBef>
                          <a:spcPts val="280"/>
                        </a:spcBef>
                      </a:pPr>
                      <a:r>
                        <a:rPr sz="1400" spc="-40" dirty="0">
                          <a:latin typeface="Meiryo UI" panose="020B0604030504040204" pitchFamily="50" charset="-128"/>
                          <a:ea typeface="Meiryo UI" panose="020B0604030504040204" pitchFamily="50" charset="-128"/>
                          <a:cs typeface="Trebuchet MS"/>
                        </a:rPr>
                        <a:t>189</a:t>
                      </a:r>
                      <a:r>
                        <a:rPr sz="1400" spc="-180" dirty="0">
                          <a:latin typeface="Meiryo UI" panose="020B0604030504040204" pitchFamily="50" charset="-128"/>
                          <a:ea typeface="Meiryo UI" panose="020B0604030504040204" pitchFamily="50" charset="-128"/>
                          <a:cs typeface="Noto Sans CJK JP Regular"/>
                        </a:rPr>
                        <a:t>億ドル</a:t>
                      </a:r>
                      <a:endParaRPr sz="1400" dirty="0">
                        <a:latin typeface="Meiryo UI" panose="020B0604030504040204" pitchFamily="50" charset="-128"/>
                        <a:ea typeface="Meiryo UI" panose="020B0604030504040204" pitchFamily="50" charset="-128"/>
                        <a:cs typeface="Noto Sans CJK JP Regular"/>
                      </a:endParaRPr>
                    </a:p>
                  </a:txBody>
                  <a:tcPr marL="0" marR="0" marT="35560" marB="0" anchor="ctr">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151130" algn="ctr">
                        <a:lnSpc>
                          <a:spcPct val="100000"/>
                        </a:lnSpc>
                        <a:spcBef>
                          <a:spcPts val="245"/>
                        </a:spcBef>
                      </a:pPr>
                      <a:r>
                        <a:rPr sz="1400" spc="15" dirty="0">
                          <a:latin typeface="Meiryo UI" panose="020B0604030504040204" pitchFamily="50" charset="-128"/>
                          <a:ea typeface="Meiryo UI" panose="020B0604030504040204" pitchFamily="50" charset="-128"/>
                          <a:cs typeface="Trebuchet MS"/>
                        </a:rPr>
                        <a:t>-1%</a:t>
                      </a:r>
                      <a:endParaRPr sz="1400" dirty="0">
                        <a:latin typeface="Meiryo UI" panose="020B0604030504040204" pitchFamily="50" charset="-128"/>
                        <a:ea typeface="Meiryo UI" panose="020B0604030504040204" pitchFamily="50" charset="-128"/>
                        <a:cs typeface="Trebuchet MS"/>
                      </a:endParaRPr>
                    </a:p>
                  </a:txBody>
                  <a:tcPr marL="0" marR="0" marT="31115" marB="0" anchor="ctr">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1"/>
                  </a:ext>
                </a:extLst>
              </a:tr>
              <a:tr h="365760">
                <a:tc>
                  <a:txBody>
                    <a:bodyPr/>
                    <a:lstStyle/>
                    <a:p>
                      <a:pPr marL="97790">
                        <a:lnSpc>
                          <a:spcPct val="100000"/>
                        </a:lnSpc>
                        <a:spcBef>
                          <a:spcPts val="280"/>
                        </a:spcBef>
                      </a:pPr>
                      <a:r>
                        <a:rPr sz="1400" dirty="0">
                          <a:latin typeface="Meiryo UI" panose="020B0604030504040204" pitchFamily="50" charset="-128"/>
                          <a:ea typeface="Meiryo UI" panose="020B0604030504040204" pitchFamily="50" charset="-128"/>
                          <a:cs typeface="Noto Sans CJK JP Regular"/>
                        </a:rPr>
                        <a:t>所内研究</a:t>
                      </a:r>
                    </a:p>
                  </a:txBody>
                  <a:tcPr marL="0" marR="0" marT="3556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250825" algn="ctr">
                        <a:lnSpc>
                          <a:spcPct val="100000"/>
                        </a:lnSpc>
                        <a:spcBef>
                          <a:spcPts val="280"/>
                        </a:spcBef>
                      </a:pPr>
                      <a:r>
                        <a:rPr sz="1400" spc="-40" dirty="0">
                          <a:latin typeface="Meiryo UI" panose="020B0604030504040204" pitchFamily="50" charset="-128"/>
                          <a:ea typeface="Meiryo UI" panose="020B0604030504040204" pitchFamily="50" charset="-128"/>
                          <a:cs typeface="Trebuchet MS"/>
                        </a:rPr>
                        <a:t>38</a:t>
                      </a:r>
                      <a:r>
                        <a:rPr sz="1400" spc="-180" dirty="0">
                          <a:latin typeface="Meiryo UI" panose="020B0604030504040204" pitchFamily="50" charset="-128"/>
                          <a:ea typeface="Meiryo UI" panose="020B0604030504040204" pitchFamily="50" charset="-128"/>
                          <a:cs typeface="Noto Sans CJK JP Regular"/>
                        </a:rPr>
                        <a:t>億ドル</a:t>
                      </a:r>
                      <a:endParaRPr sz="1400">
                        <a:latin typeface="Meiryo UI" panose="020B0604030504040204" pitchFamily="50" charset="-128"/>
                        <a:ea typeface="Meiryo UI" panose="020B0604030504040204" pitchFamily="50" charset="-128"/>
                        <a:cs typeface="Noto Sans CJK JP Regular"/>
                      </a:endParaRPr>
                    </a:p>
                  </a:txBody>
                  <a:tcPr marL="0" marR="0" marT="3556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204470" algn="ctr">
                        <a:lnSpc>
                          <a:spcPct val="100000"/>
                        </a:lnSpc>
                        <a:spcBef>
                          <a:spcPts val="245"/>
                        </a:spcBef>
                      </a:pPr>
                      <a:r>
                        <a:rPr sz="1400" spc="80" dirty="0">
                          <a:solidFill>
                            <a:srgbClr val="4F81BC"/>
                          </a:solidFill>
                          <a:latin typeface="Meiryo UI" panose="020B0604030504040204" pitchFamily="50" charset="-128"/>
                          <a:ea typeface="Meiryo UI" panose="020B0604030504040204" pitchFamily="50" charset="-128"/>
                          <a:cs typeface="Trebuchet MS"/>
                        </a:rPr>
                        <a:t>1%</a:t>
                      </a:r>
                      <a:endParaRPr sz="1400" dirty="0">
                        <a:latin typeface="Meiryo UI" panose="020B0604030504040204" pitchFamily="50" charset="-128"/>
                        <a:ea typeface="Meiryo UI" panose="020B0604030504040204" pitchFamily="50" charset="-128"/>
                        <a:cs typeface="Trebuchet MS"/>
                      </a:endParaRPr>
                    </a:p>
                  </a:txBody>
                  <a:tcPr marL="0" marR="0" marT="31115"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2"/>
                  </a:ext>
                </a:extLst>
              </a:tr>
              <a:tr h="365125">
                <a:tc>
                  <a:txBody>
                    <a:bodyPr/>
                    <a:lstStyle/>
                    <a:p>
                      <a:pPr marL="97790">
                        <a:lnSpc>
                          <a:spcPct val="100000"/>
                        </a:lnSpc>
                        <a:spcBef>
                          <a:spcPts val="280"/>
                        </a:spcBef>
                      </a:pPr>
                      <a:r>
                        <a:rPr sz="1400" dirty="0">
                          <a:latin typeface="Meiryo UI" panose="020B0604030504040204" pitchFamily="50" charset="-128"/>
                          <a:ea typeface="Meiryo UI" panose="020B0604030504040204" pitchFamily="50" charset="-128"/>
                          <a:cs typeface="Noto Sans CJK JP Regular"/>
                        </a:rPr>
                        <a:t>研究開発契約</a:t>
                      </a:r>
                    </a:p>
                  </a:txBody>
                  <a:tcPr marL="0" marR="0" marT="3556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250825" algn="ctr">
                        <a:lnSpc>
                          <a:spcPct val="100000"/>
                        </a:lnSpc>
                        <a:spcBef>
                          <a:spcPts val="280"/>
                        </a:spcBef>
                      </a:pPr>
                      <a:r>
                        <a:rPr sz="1400" spc="-40" dirty="0">
                          <a:latin typeface="Meiryo UI" panose="020B0604030504040204" pitchFamily="50" charset="-128"/>
                          <a:ea typeface="Meiryo UI" panose="020B0604030504040204" pitchFamily="50" charset="-128"/>
                          <a:cs typeface="Trebuchet MS"/>
                        </a:rPr>
                        <a:t>29</a:t>
                      </a:r>
                      <a:r>
                        <a:rPr sz="1400" spc="-180" dirty="0">
                          <a:latin typeface="Meiryo UI" panose="020B0604030504040204" pitchFamily="50" charset="-128"/>
                          <a:ea typeface="Meiryo UI" panose="020B0604030504040204" pitchFamily="50" charset="-128"/>
                          <a:cs typeface="Noto Sans CJK JP Regular"/>
                        </a:rPr>
                        <a:t>億ドル</a:t>
                      </a:r>
                      <a:endParaRPr sz="1400" dirty="0">
                        <a:latin typeface="Meiryo UI" panose="020B0604030504040204" pitchFamily="50" charset="-128"/>
                        <a:ea typeface="Meiryo UI" panose="020B0604030504040204" pitchFamily="50" charset="-128"/>
                        <a:cs typeface="Noto Sans CJK JP Regular"/>
                      </a:endParaRPr>
                    </a:p>
                  </a:txBody>
                  <a:tcPr marL="0" marR="0" marT="3556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51130" algn="ctr">
                        <a:lnSpc>
                          <a:spcPct val="100000"/>
                        </a:lnSpc>
                        <a:spcBef>
                          <a:spcPts val="245"/>
                        </a:spcBef>
                      </a:pPr>
                      <a:r>
                        <a:rPr sz="1400" spc="15" dirty="0">
                          <a:latin typeface="Meiryo UI" panose="020B0604030504040204" pitchFamily="50" charset="-128"/>
                          <a:ea typeface="Meiryo UI" panose="020B0604030504040204" pitchFamily="50" charset="-128"/>
                          <a:cs typeface="Trebuchet MS"/>
                        </a:rPr>
                        <a:t>-5%</a:t>
                      </a:r>
                      <a:endParaRPr sz="1400">
                        <a:latin typeface="Meiryo UI" panose="020B0604030504040204" pitchFamily="50" charset="-128"/>
                        <a:ea typeface="Meiryo UI" panose="020B0604030504040204" pitchFamily="50" charset="-128"/>
                        <a:cs typeface="Trebuchet MS"/>
                      </a:endParaRPr>
                    </a:p>
                  </a:txBody>
                  <a:tcPr marL="0" marR="0" marT="31115"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3"/>
                  </a:ext>
                </a:extLst>
              </a:tr>
              <a:tr h="365760">
                <a:tc>
                  <a:txBody>
                    <a:bodyPr/>
                    <a:lstStyle/>
                    <a:p>
                      <a:pPr marL="97790">
                        <a:lnSpc>
                          <a:spcPct val="100000"/>
                        </a:lnSpc>
                        <a:spcBef>
                          <a:spcPts val="284"/>
                        </a:spcBef>
                      </a:pPr>
                      <a:r>
                        <a:rPr sz="1400" spc="-105" dirty="0">
                          <a:latin typeface="Meiryo UI" panose="020B0604030504040204" pitchFamily="50" charset="-128"/>
                          <a:ea typeface="Meiryo UI" panose="020B0604030504040204" pitchFamily="50" charset="-128"/>
                          <a:cs typeface="Noto Sans CJK JP Regular"/>
                        </a:rPr>
                        <a:t>研究セ</a:t>
                      </a:r>
                      <a:r>
                        <a:rPr sz="1400" spc="-114" dirty="0">
                          <a:latin typeface="Meiryo UI" panose="020B0604030504040204" pitchFamily="50" charset="-128"/>
                          <a:ea typeface="Meiryo UI" panose="020B0604030504040204" pitchFamily="50" charset="-128"/>
                          <a:cs typeface="Noto Sans CJK JP Regular"/>
                        </a:rPr>
                        <a:t>ン</a:t>
                      </a:r>
                      <a:r>
                        <a:rPr sz="1400" spc="-250" dirty="0">
                          <a:latin typeface="Meiryo UI" panose="020B0604030504040204" pitchFamily="50" charset="-128"/>
                          <a:ea typeface="Meiryo UI" panose="020B0604030504040204" pitchFamily="50" charset="-128"/>
                          <a:cs typeface="Noto Sans CJK JP Regular"/>
                        </a:rPr>
                        <a:t>ター</a:t>
                      </a:r>
                      <a:endParaRPr sz="1400" dirty="0">
                        <a:latin typeface="Meiryo UI" panose="020B0604030504040204" pitchFamily="50" charset="-128"/>
                        <a:ea typeface="Meiryo UI" panose="020B0604030504040204" pitchFamily="50" charset="-128"/>
                        <a:cs typeface="Noto Sans CJK JP Regular"/>
                      </a:endParaRPr>
                    </a:p>
                  </a:txBody>
                  <a:tcPr marL="0" marR="0" marT="36194"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250825" algn="ctr">
                        <a:lnSpc>
                          <a:spcPct val="100000"/>
                        </a:lnSpc>
                        <a:spcBef>
                          <a:spcPts val="284"/>
                        </a:spcBef>
                      </a:pPr>
                      <a:r>
                        <a:rPr sz="1400" spc="-40" dirty="0">
                          <a:latin typeface="Meiryo UI" panose="020B0604030504040204" pitchFamily="50" charset="-128"/>
                          <a:ea typeface="Meiryo UI" panose="020B0604030504040204" pitchFamily="50" charset="-128"/>
                          <a:cs typeface="Trebuchet MS"/>
                        </a:rPr>
                        <a:t>25</a:t>
                      </a:r>
                      <a:r>
                        <a:rPr sz="1400" spc="-180" dirty="0">
                          <a:latin typeface="Meiryo UI" panose="020B0604030504040204" pitchFamily="50" charset="-128"/>
                          <a:ea typeface="Meiryo UI" panose="020B0604030504040204" pitchFamily="50" charset="-128"/>
                          <a:cs typeface="Noto Sans CJK JP Regular"/>
                        </a:rPr>
                        <a:t>億ドル</a:t>
                      </a:r>
                      <a:endParaRPr sz="1400" dirty="0">
                        <a:latin typeface="Meiryo UI" panose="020B0604030504040204" pitchFamily="50" charset="-128"/>
                        <a:ea typeface="Meiryo UI" panose="020B0604030504040204" pitchFamily="50" charset="-128"/>
                        <a:cs typeface="Noto Sans CJK JP Regular"/>
                      </a:endParaRPr>
                    </a:p>
                  </a:txBody>
                  <a:tcPr marL="0" marR="0" marT="36194"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51130" algn="ctr">
                        <a:lnSpc>
                          <a:spcPct val="100000"/>
                        </a:lnSpc>
                        <a:spcBef>
                          <a:spcPts val="245"/>
                        </a:spcBef>
                      </a:pPr>
                      <a:r>
                        <a:rPr sz="1400" spc="15" dirty="0">
                          <a:latin typeface="Meiryo UI" panose="020B0604030504040204" pitchFamily="50" charset="-128"/>
                          <a:ea typeface="Meiryo UI" panose="020B0604030504040204" pitchFamily="50" charset="-128"/>
                          <a:cs typeface="Trebuchet MS"/>
                        </a:rPr>
                        <a:t>-2%</a:t>
                      </a:r>
                      <a:endParaRPr sz="1400" dirty="0">
                        <a:latin typeface="Meiryo UI" panose="020B0604030504040204" pitchFamily="50" charset="-128"/>
                        <a:ea typeface="Meiryo UI" panose="020B0604030504040204" pitchFamily="50" charset="-128"/>
                        <a:cs typeface="Trebuchet MS"/>
                      </a:endParaRPr>
                    </a:p>
                  </a:txBody>
                  <a:tcPr marL="0" marR="0" marT="31115"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4"/>
                  </a:ext>
                </a:extLst>
              </a:tr>
              <a:tr h="365760">
                <a:tc>
                  <a:txBody>
                    <a:bodyPr/>
                    <a:lstStyle/>
                    <a:p>
                      <a:pPr marL="97790">
                        <a:lnSpc>
                          <a:spcPct val="100000"/>
                        </a:lnSpc>
                        <a:spcBef>
                          <a:spcPts val="284"/>
                        </a:spcBef>
                      </a:pPr>
                      <a:r>
                        <a:rPr sz="1400" spc="-75" dirty="0">
                          <a:latin typeface="Meiryo UI" panose="020B0604030504040204" pitchFamily="50" charset="-128"/>
                          <a:ea typeface="Meiryo UI" panose="020B0604030504040204" pitchFamily="50" charset="-128"/>
                          <a:cs typeface="Noto Sans CJK JP Regular"/>
                        </a:rPr>
                        <a:t>その他の研究グ</a:t>
                      </a:r>
                      <a:r>
                        <a:rPr sz="1400" spc="-85" dirty="0">
                          <a:latin typeface="Meiryo UI" panose="020B0604030504040204" pitchFamily="50" charset="-128"/>
                          <a:ea typeface="Meiryo UI" panose="020B0604030504040204" pitchFamily="50" charset="-128"/>
                          <a:cs typeface="Noto Sans CJK JP Regular"/>
                        </a:rPr>
                        <a:t>ラ</a:t>
                      </a:r>
                      <a:r>
                        <a:rPr sz="1400" spc="-445" dirty="0">
                          <a:latin typeface="Meiryo UI" panose="020B0604030504040204" pitchFamily="50" charset="-128"/>
                          <a:ea typeface="Meiryo UI" panose="020B0604030504040204" pitchFamily="50" charset="-128"/>
                          <a:cs typeface="Noto Sans CJK JP Regular"/>
                        </a:rPr>
                        <a:t>ント</a:t>
                      </a:r>
                      <a:endParaRPr sz="1400">
                        <a:latin typeface="Meiryo UI" panose="020B0604030504040204" pitchFamily="50" charset="-128"/>
                        <a:ea typeface="Meiryo UI" panose="020B0604030504040204" pitchFamily="50" charset="-128"/>
                        <a:cs typeface="Noto Sans CJK JP Regular"/>
                      </a:endParaRPr>
                    </a:p>
                  </a:txBody>
                  <a:tcPr marL="0" marR="0" marT="36194"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250825" algn="ctr">
                        <a:lnSpc>
                          <a:spcPct val="100000"/>
                        </a:lnSpc>
                        <a:spcBef>
                          <a:spcPts val="284"/>
                        </a:spcBef>
                      </a:pPr>
                      <a:r>
                        <a:rPr sz="1400" spc="-40" dirty="0">
                          <a:latin typeface="Meiryo UI" panose="020B0604030504040204" pitchFamily="50" charset="-128"/>
                          <a:ea typeface="Meiryo UI" panose="020B0604030504040204" pitchFamily="50" charset="-128"/>
                          <a:cs typeface="Trebuchet MS"/>
                        </a:rPr>
                        <a:t>22</a:t>
                      </a:r>
                      <a:r>
                        <a:rPr sz="1400" spc="-180" dirty="0">
                          <a:latin typeface="Meiryo UI" panose="020B0604030504040204" pitchFamily="50" charset="-128"/>
                          <a:ea typeface="Meiryo UI" panose="020B0604030504040204" pitchFamily="50" charset="-128"/>
                          <a:cs typeface="Noto Sans CJK JP Regular"/>
                        </a:rPr>
                        <a:t>億ドル</a:t>
                      </a:r>
                      <a:endParaRPr sz="1400" dirty="0">
                        <a:latin typeface="Meiryo UI" panose="020B0604030504040204" pitchFamily="50" charset="-128"/>
                        <a:ea typeface="Meiryo UI" panose="020B0604030504040204" pitchFamily="50" charset="-128"/>
                        <a:cs typeface="Noto Sans CJK JP Regular"/>
                      </a:endParaRPr>
                    </a:p>
                  </a:txBody>
                  <a:tcPr marL="0" marR="0" marT="36194"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204470" algn="ctr">
                        <a:lnSpc>
                          <a:spcPct val="100000"/>
                        </a:lnSpc>
                        <a:spcBef>
                          <a:spcPts val="245"/>
                        </a:spcBef>
                      </a:pPr>
                      <a:r>
                        <a:rPr sz="1400" spc="80" dirty="0">
                          <a:latin typeface="Meiryo UI" panose="020B0604030504040204" pitchFamily="50" charset="-128"/>
                          <a:ea typeface="Meiryo UI" panose="020B0604030504040204" pitchFamily="50" charset="-128"/>
                          <a:cs typeface="Trebuchet MS"/>
                        </a:rPr>
                        <a:t>0%</a:t>
                      </a:r>
                      <a:endParaRPr sz="1400" dirty="0">
                        <a:latin typeface="Meiryo UI" panose="020B0604030504040204" pitchFamily="50" charset="-128"/>
                        <a:ea typeface="Meiryo UI" panose="020B0604030504040204" pitchFamily="50" charset="-128"/>
                        <a:cs typeface="Trebuchet MS"/>
                      </a:endParaRPr>
                    </a:p>
                  </a:txBody>
                  <a:tcPr marL="0" marR="0" marT="31115"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5"/>
                  </a:ext>
                </a:extLst>
              </a:tr>
              <a:tr h="365760">
                <a:tc>
                  <a:txBody>
                    <a:bodyPr/>
                    <a:lstStyle/>
                    <a:p>
                      <a:pPr marL="97790">
                        <a:lnSpc>
                          <a:spcPct val="100000"/>
                        </a:lnSpc>
                        <a:spcBef>
                          <a:spcPts val="280"/>
                        </a:spcBef>
                      </a:pPr>
                      <a:r>
                        <a:rPr sz="1400" spc="-130" dirty="0">
                          <a:latin typeface="Meiryo UI" panose="020B0604030504040204" pitchFamily="50" charset="-128"/>
                          <a:ea typeface="Meiryo UI" panose="020B0604030504040204" pitchFamily="50" charset="-128"/>
                          <a:cs typeface="Noto Sans CJK JP Regular"/>
                        </a:rPr>
                        <a:t>研究管理・支援</a:t>
                      </a:r>
                      <a:endParaRPr sz="1400">
                        <a:latin typeface="Meiryo UI" panose="020B0604030504040204" pitchFamily="50" charset="-128"/>
                        <a:ea typeface="Meiryo UI" panose="020B0604030504040204" pitchFamily="50" charset="-128"/>
                        <a:cs typeface="Noto Sans CJK JP Regular"/>
                      </a:endParaRPr>
                    </a:p>
                  </a:txBody>
                  <a:tcPr marL="0" marR="0" marT="3556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250825" algn="ctr">
                        <a:lnSpc>
                          <a:spcPct val="100000"/>
                        </a:lnSpc>
                        <a:spcBef>
                          <a:spcPts val="280"/>
                        </a:spcBef>
                      </a:pPr>
                      <a:r>
                        <a:rPr sz="1400" spc="-40" dirty="0">
                          <a:latin typeface="Meiryo UI" panose="020B0604030504040204" pitchFamily="50" charset="-128"/>
                          <a:ea typeface="Meiryo UI" panose="020B0604030504040204" pitchFamily="50" charset="-128"/>
                          <a:cs typeface="Trebuchet MS"/>
                        </a:rPr>
                        <a:t>18</a:t>
                      </a:r>
                      <a:r>
                        <a:rPr sz="1400" spc="-180" dirty="0">
                          <a:latin typeface="Meiryo UI" panose="020B0604030504040204" pitchFamily="50" charset="-128"/>
                          <a:ea typeface="Meiryo UI" panose="020B0604030504040204" pitchFamily="50" charset="-128"/>
                          <a:cs typeface="Noto Sans CJK JP Regular"/>
                        </a:rPr>
                        <a:t>億ドル</a:t>
                      </a:r>
                      <a:endParaRPr sz="1400" dirty="0">
                        <a:latin typeface="Meiryo UI" panose="020B0604030504040204" pitchFamily="50" charset="-128"/>
                        <a:ea typeface="Meiryo UI" panose="020B0604030504040204" pitchFamily="50" charset="-128"/>
                        <a:cs typeface="Noto Sans CJK JP Regular"/>
                      </a:endParaRPr>
                    </a:p>
                  </a:txBody>
                  <a:tcPr marL="0" marR="0" marT="3556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204470" algn="ctr">
                        <a:lnSpc>
                          <a:spcPct val="100000"/>
                        </a:lnSpc>
                        <a:spcBef>
                          <a:spcPts val="245"/>
                        </a:spcBef>
                      </a:pPr>
                      <a:r>
                        <a:rPr sz="1400" spc="80" dirty="0">
                          <a:solidFill>
                            <a:srgbClr val="4F81BC"/>
                          </a:solidFill>
                          <a:latin typeface="Meiryo UI" panose="020B0604030504040204" pitchFamily="50" charset="-128"/>
                          <a:ea typeface="Meiryo UI" panose="020B0604030504040204" pitchFamily="50" charset="-128"/>
                          <a:cs typeface="Trebuchet MS"/>
                        </a:rPr>
                        <a:t>1%</a:t>
                      </a:r>
                      <a:endParaRPr sz="1400" dirty="0">
                        <a:latin typeface="Meiryo UI" panose="020B0604030504040204" pitchFamily="50" charset="-128"/>
                        <a:ea typeface="Meiryo UI" panose="020B0604030504040204" pitchFamily="50" charset="-128"/>
                        <a:cs typeface="Trebuchet MS"/>
                      </a:endParaRPr>
                    </a:p>
                  </a:txBody>
                  <a:tcPr marL="0" marR="0" marT="31115"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6"/>
                  </a:ext>
                </a:extLst>
              </a:tr>
              <a:tr h="365760">
                <a:tc>
                  <a:txBody>
                    <a:bodyPr/>
                    <a:lstStyle/>
                    <a:p>
                      <a:pPr marL="97790">
                        <a:lnSpc>
                          <a:spcPct val="100000"/>
                        </a:lnSpc>
                        <a:spcBef>
                          <a:spcPts val="285"/>
                        </a:spcBef>
                      </a:pPr>
                      <a:r>
                        <a:rPr sz="1400" spc="-190" dirty="0">
                          <a:latin typeface="Meiryo UI" panose="020B0604030504040204" pitchFamily="50" charset="-128"/>
                          <a:ea typeface="Meiryo UI" panose="020B0604030504040204" pitchFamily="50" charset="-128"/>
                          <a:cs typeface="Noto Sans CJK JP Regular"/>
                        </a:rPr>
                        <a:t>研究トレーニング</a:t>
                      </a:r>
                      <a:endParaRPr sz="1400">
                        <a:latin typeface="Meiryo UI" panose="020B0604030504040204" pitchFamily="50" charset="-128"/>
                        <a:ea typeface="Meiryo UI" panose="020B0604030504040204" pitchFamily="50" charset="-128"/>
                        <a:cs typeface="Noto Sans CJK JP Regular"/>
                      </a:endParaRPr>
                    </a:p>
                  </a:txBody>
                  <a:tcPr marL="0" marR="0" marT="36195"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356235" algn="ctr">
                        <a:lnSpc>
                          <a:spcPct val="100000"/>
                        </a:lnSpc>
                        <a:spcBef>
                          <a:spcPts val="285"/>
                        </a:spcBef>
                      </a:pPr>
                      <a:r>
                        <a:rPr sz="1400" spc="-40" dirty="0">
                          <a:latin typeface="Meiryo UI" panose="020B0604030504040204" pitchFamily="50" charset="-128"/>
                          <a:ea typeface="Meiryo UI" panose="020B0604030504040204" pitchFamily="50" charset="-128"/>
                          <a:cs typeface="Trebuchet MS"/>
                        </a:rPr>
                        <a:t>8</a:t>
                      </a:r>
                      <a:r>
                        <a:rPr sz="1400" spc="-180" dirty="0">
                          <a:latin typeface="Meiryo UI" panose="020B0604030504040204" pitchFamily="50" charset="-128"/>
                          <a:ea typeface="Meiryo UI" panose="020B0604030504040204" pitchFamily="50" charset="-128"/>
                          <a:cs typeface="Noto Sans CJK JP Regular"/>
                        </a:rPr>
                        <a:t>億ドル</a:t>
                      </a:r>
                      <a:endParaRPr sz="1400">
                        <a:latin typeface="Meiryo UI" panose="020B0604030504040204" pitchFamily="50" charset="-128"/>
                        <a:ea typeface="Meiryo UI" panose="020B0604030504040204" pitchFamily="50" charset="-128"/>
                        <a:cs typeface="Noto Sans CJK JP Regular"/>
                      </a:endParaRPr>
                    </a:p>
                  </a:txBody>
                  <a:tcPr marL="0" marR="0" marT="36195"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51130" algn="ctr">
                        <a:lnSpc>
                          <a:spcPct val="100000"/>
                        </a:lnSpc>
                        <a:spcBef>
                          <a:spcPts val="250"/>
                        </a:spcBef>
                      </a:pPr>
                      <a:r>
                        <a:rPr sz="1400" spc="15" dirty="0">
                          <a:latin typeface="Meiryo UI" panose="020B0604030504040204" pitchFamily="50" charset="-128"/>
                          <a:ea typeface="Meiryo UI" panose="020B0604030504040204" pitchFamily="50" charset="-128"/>
                          <a:cs typeface="Trebuchet MS"/>
                        </a:rPr>
                        <a:t>-2%</a:t>
                      </a:r>
                      <a:endParaRPr sz="1400" dirty="0">
                        <a:latin typeface="Meiryo UI" panose="020B0604030504040204" pitchFamily="50" charset="-128"/>
                        <a:ea typeface="Meiryo UI" panose="020B0604030504040204" pitchFamily="50" charset="-128"/>
                        <a:cs typeface="Trebuchet MS"/>
                      </a:endParaRPr>
                    </a:p>
                  </a:txBody>
                  <a:tcPr marL="0" marR="0" marT="3175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7"/>
                  </a:ext>
                </a:extLst>
              </a:tr>
              <a:tr h="388620">
                <a:tc>
                  <a:txBody>
                    <a:bodyPr/>
                    <a:lstStyle/>
                    <a:p>
                      <a:pPr marL="97790">
                        <a:lnSpc>
                          <a:spcPct val="100000"/>
                        </a:lnSpc>
                        <a:spcBef>
                          <a:spcPts val="285"/>
                        </a:spcBef>
                      </a:pPr>
                      <a:r>
                        <a:rPr sz="1400" spc="-50" dirty="0">
                          <a:latin typeface="Meiryo UI" panose="020B0604030504040204" pitchFamily="50" charset="-128"/>
                          <a:ea typeface="Meiryo UI" panose="020B0604030504040204" pitchFamily="50" charset="-128"/>
                          <a:cs typeface="Noto Sans CJK JP Regular"/>
                        </a:rPr>
                        <a:t>その他</a:t>
                      </a:r>
                      <a:endParaRPr sz="1400">
                        <a:latin typeface="Meiryo UI" panose="020B0604030504040204" pitchFamily="50" charset="-128"/>
                        <a:ea typeface="Meiryo UI" panose="020B0604030504040204" pitchFamily="50" charset="-128"/>
                        <a:cs typeface="Noto Sans CJK JP Regular"/>
                      </a:endParaRPr>
                    </a:p>
                  </a:txBody>
                  <a:tcPr marL="0" marR="0" marT="36195"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250825" algn="ctr">
                        <a:lnSpc>
                          <a:spcPct val="100000"/>
                        </a:lnSpc>
                        <a:spcBef>
                          <a:spcPts val="285"/>
                        </a:spcBef>
                      </a:pPr>
                      <a:r>
                        <a:rPr sz="1400" spc="-40" dirty="0">
                          <a:latin typeface="Meiryo UI" panose="020B0604030504040204" pitchFamily="50" charset="-128"/>
                          <a:ea typeface="Meiryo UI" panose="020B0604030504040204" pitchFamily="50" charset="-128"/>
                          <a:cs typeface="Trebuchet MS"/>
                        </a:rPr>
                        <a:t>19</a:t>
                      </a:r>
                      <a:r>
                        <a:rPr sz="1400" spc="-180" dirty="0">
                          <a:latin typeface="Meiryo UI" panose="020B0604030504040204" pitchFamily="50" charset="-128"/>
                          <a:ea typeface="Meiryo UI" panose="020B0604030504040204" pitchFamily="50" charset="-128"/>
                          <a:cs typeface="Noto Sans CJK JP Regular"/>
                        </a:rPr>
                        <a:t>億ドル</a:t>
                      </a:r>
                      <a:endParaRPr sz="1400">
                        <a:latin typeface="Meiryo UI" panose="020B0604030504040204" pitchFamily="50" charset="-128"/>
                        <a:ea typeface="Meiryo UI" panose="020B0604030504040204" pitchFamily="50" charset="-128"/>
                        <a:cs typeface="Noto Sans CJK JP Regular"/>
                      </a:endParaRPr>
                    </a:p>
                  </a:txBody>
                  <a:tcPr marL="0" marR="0" marT="36195"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gn="ctr">
                        <a:lnSpc>
                          <a:spcPct val="100000"/>
                        </a:lnSpc>
                      </a:pPr>
                      <a:endParaRPr sz="1400" dirty="0">
                        <a:latin typeface="Meiryo UI" panose="020B0604030504040204" pitchFamily="50" charset="-128"/>
                        <a:ea typeface="Meiryo UI" panose="020B0604030504040204" pitchFamily="50" charset="-128"/>
                        <a:cs typeface="Times New Roman"/>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8"/>
                  </a:ext>
                </a:extLst>
              </a:tr>
              <a:tr h="388620">
                <a:tc>
                  <a:txBody>
                    <a:bodyPr/>
                    <a:lstStyle/>
                    <a:p>
                      <a:pPr marL="97790">
                        <a:lnSpc>
                          <a:spcPct val="100000"/>
                        </a:lnSpc>
                        <a:spcBef>
                          <a:spcPts val="285"/>
                        </a:spcBef>
                      </a:pPr>
                      <a:r>
                        <a:rPr sz="1400" dirty="0">
                          <a:latin typeface="Meiryo UI" panose="020B0604030504040204" pitchFamily="50" charset="-128"/>
                          <a:ea typeface="Meiryo UI" panose="020B0604030504040204" pitchFamily="50" charset="-128"/>
                          <a:cs typeface="Noto Sans CJK JP Regular"/>
                        </a:rPr>
                        <a:t>合計</a:t>
                      </a:r>
                      <a:endParaRPr sz="1400">
                        <a:latin typeface="Meiryo UI" panose="020B0604030504040204" pitchFamily="50" charset="-128"/>
                        <a:ea typeface="Meiryo UI" panose="020B0604030504040204" pitchFamily="50" charset="-128"/>
                        <a:cs typeface="Noto Sans CJK JP Regular"/>
                      </a:endParaRPr>
                    </a:p>
                  </a:txBody>
                  <a:tcPr marL="0" marR="0" marT="36195"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50495" algn="ctr">
                        <a:lnSpc>
                          <a:spcPct val="100000"/>
                        </a:lnSpc>
                        <a:spcBef>
                          <a:spcPts val="285"/>
                        </a:spcBef>
                      </a:pPr>
                      <a:r>
                        <a:rPr sz="1400" spc="-40" dirty="0">
                          <a:latin typeface="Meiryo UI" panose="020B0604030504040204" pitchFamily="50" charset="-128"/>
                          <a:ea typeface="Meiryo UI" panose="020B0604030504040204" pitchFamily="50" charset="-128"/>
                          <a:cs typeface="Trebuchet MS"/>
                        </a:rPr>
                        <a:t>348</a:t>
                      </a:r>
                      <a:r>
                        <a:rPr sz="1400" spc="-180" dirty="0">
                          <a:latin typeface="Meiryo UI" panose="020B0604030504040204" pitchFamily="50" charset="-128"/>
                          <a:ea typeface="Meiryo UI" panose="020B0604030504040204" pitchFamily="50" charset="-128"/>
                          <a:cs typeface="Noto Sans CJK JP Regular"/>
                        </a:rPr>
                        <a:t>億ドル</a:t>
                      </a:r>
                      <a:endParaRPr sz="1400">
                        <a:latin typeface="Meiryo UI" panose="020B0604030504040204" pitchFamily="50" charset="-128"/>
                        <a:ea typeface="Meiryo UI" panose="020B0604030504040204" pitchFamily="50" charset="-128"/>
                        <a:cs typeface="Noto Sans CJK JP Regular"/>
                      </a:endParaRPr>
                    </a:p>
                  </a:txBody>
                  <a:tcPr marL="0" marR="0" marT="36195"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gn="ctr">
                        <a:lnSpc>
                          <a:spcPct val="100000"/>
                        </a:lnSpc>
                      </a:pPr>
                      <a:endParaRPr sz="1400" dirty="0">
                        <a:latin typeface="Meiryo UI" panose="020B0604030504040204" pitchFamily="50" charset="-128"/>
                        <a:ea typeface="Meiryo UI" panose="020B0604030504040204" pitchFamily="50" charset="-128"/>
                        <a:cs typeface="Times New Roman"/>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9"/>
                  </a:ext>
                </a:extLst>
              </a:tr>
            </a:tbl>
          </a:graphicData>
        </a:graphic>
      </p:graphicFrame>
      <p:sp>
        <p:nvSpPr>
          <p:cNvPr id="5" name="テキスト ボックス 4"/>
          <p:cNvSpPr txBox="1"/>
          <p:nvPr/>
        </p:nvSpPr>
        <p:spPr>
          <a:xfrm>
            <a:off x="6596459" y="1604942"/>
            <a:ext cx="5106193" cy="1015663"/>
          </a:xfrm>
          <a:prstGeom prst="rect">
            <a:avLst/>
          </a:prstGeom>
          <a:solidFill>
            <a:schemeClr val="accent2">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a:t>
            </a:r>
            <a:r>
              <a:rPr kumimoji="1" lang="en-US" altLang="ja-JP" sz="2800" b="1" dirty="0">
                <a:solidFill>
                  <a:schemeClr val="bg1"/>
                </a:solidFill>
                <a:latin typeface="Meiryo UI" panose="020B0604030504040204" pitchFamily="50" charset="-128"/>
                <a:ea typeface="Meiryo UI" panose="020B0604030504040204" pitchFamily="50" charset="-128"/>
              </a:rPr>
              <a:t>NIH</a:t>
            </a:r>
            <a:r>
              <a:rPr kumimoji="1" lang="ja-JP" altLang="en-US" sz="2800" b="1" dirty="0">
                <a:solidFill>
                  <a:schemeClr val="bg1"/>
                </a:solidFill>
                <a:latin typeface="Meiryo UI" panose="020B0604030504040204" pitchFamily="50" charset="-128"/>
                <a:ea typeface="Meiryo UI" panose="020B0604030504040204" pitchFamily="50" charset="-128"/>
              </a:rPr>
              <a:t>の</a:t>
            </a:r>
            <a:r>
              <a:rPr kumimoji="1" lang="en-US" altLang="ja-JP" sz="2800" b="1" dirty="0">
                <a:solidFill>
                  <a:schemeClr val="bg1"/>
                </a:solidFill>
                <a:latin typeface="Meiryo UI" panose="020B0604030504040204" pitchFamily="50" charset="-128"/>
                <a:ea typeface="Meiryo UI" panose="020B0604030504040204" pitchFamily="50" charset="-128"/>
              </a:rPr>
              <a:t>FY19</a:t>
            </a:r>
            <a:r>
              <a:rPr kumimoji="1" lang="ja-JP" altLang="en-US" sz="2800" b="1" dirty="0">
                <a:solidFill>
                  <a:schemeClr val="bg1"/>
                </a:solidFill>
                <a:latin typeface="Meiryo UI" panose="020B0604030504040204" pitchFamily="50" charset="-128"/>
                <a:ea typeface="Meiryo UI" panose="020B0604030504040204" pitchFamily="50" charset="-128"/>
              </a:rPr>
              <a:t>予算総額は、</a:t>
            </a:r>
            <a:r>
              <a:rPr kumimoji="1" lang="en-US" altLang="ja-JP" sz="3200" b="1" dirty="0">
                <a:solidFill>
                  <a:schemeClr val="bg1"/>
                </a:solidFill>
                <a:latin typeface="Meiryo UI" panose="020B0604030504040204" pitchFamily="50" charset="-128"/>
                <a:ea typeface="Meiryo UI" panose="020B0604030504040204" pitchFamily="50" charset="-128"/>
              </a:rPr>
              <a:t>348</a:t>
            </a:r>
            <a:r>
              <a:rPr kumimoji="1" lang="ja-JP" altLang="en-US" sz="3200" b="1" dirty="0">
                <a:solidFill>
                  <a:schemeClr val="bg1"/>
                </a:solidFill>
                <a:latin typeface="Meiryo UI" panose="020B0604030504040204" pitchFamily="50" charset="-128"/>
                <a:ea typeface="Meiryo UI" panose="020B0604030504040204" pitchFamily="50" charset="-128"/>
              </a:rPr>
              <a:t>億ドル</a:t>
            </a:r>
          </a:p>
        </p:txBody>
      </p:sp>
      <p:sp>
        <p:nvSpPr>
          <p:cNvPr id="84" name="テキスト ボックス 83"/>
          <p:cNvSpPr txBox="1"/>
          <p:nvPr/>
        </p:nvSpPr>
        <p:spPr>
          <a:xfrm>
            <a:off x="6596458" y="604945"/>
            <a:ext cx="5106193" cy="1077218"/>
          </a:xfrm>
          <a:prstGeom prst="rect">
            <a:avLst/>
          </a:prstGeom>
          <a:noFill/>
        </p:spPr>
        <p:txBody>
          <a:bodyPr wrap="square" rtlCol="0">
            <a:spAutoFit/>
          </a:bodyPr>
          <a:lstStyle/>
          <a:p>
            <a:pPr algn="ctr"/>
            <a:r>
              <a:rPr kumimoji="1" lang="ja-JP" altLang="en-US" sz="2800" b="1" dirty="0">
                <a:solidFill>
                  <a:srgbClr val="C00000"/>
                </a:solidFill>
                <a:latin typeface="Meiryo UI" panose="020B0604030504040204" pitchFamily="50" charset="-128"/>
                <a:ea typeface="Meiryo UI" panose="020B0604030504040204" pitchFamily="50" charset="-128"/>
              </a:rPr>
              <a:t>★保健福祉省の</a:t>
            </a:r>
            <a:r>
              <a:rPr kumimoji="1" lang="en-US" altLang="ja-JP" sz="2800" b="1" dirty="0">
                <a:solidFill>
                  <a:srgbClr val="C00000"/>
                </a:solidFill>
                <a:latin typeface="Meiryo UI" panose="020B0604030504040204" pitchFamily="50" charset="-128"/>
                <a:ea typeface="Meiryo UI" panose="020B0604030504040204" pitchFamily="50" charset="-128"/>
              </a:rPr>
              <a:t>FY19</a:t>
            </a:r>
            <a:r>
              <a:rPr kumimoji="1" lang="ja-JP" altLang="en-US" sz="2800" b="1" dirty="0">
                <a:solidFill>
                  <a:srgbClr val="C00000"/>
                </a:solidFill>
                <a:latin typeface="Meiryo UI" panose="020B0604030504040204" pitchFamily="50" charset="-128"/>
                <a:ea typeface="Meiryo UI" panose="020B0604030504040204" pitchFamily="50" charset="-128"/>
              </a:rPr>
              <a:t>予算総額、</a:t>
            </a:r>
            <a:r>
              <a:rPr kumimoji="1" lang="en-US" altLang="ja-JP" sz="3600" b="1" dirty="0">
                <a:solidFill>
                  <a:srgbClr val="C00000"/>
                </a:solidFill>
                <a:latin typeface="Meiryo UI" panose="020B0604030504040204" pitchFamily="50" charset="-128"/>
                <a:ea typeface="Meiryo UI" panose="020B0604030504040204" pitchFamily="50" charset="-128"/>
              </a:rPr>
              <a:t>684</a:t>
            </a:r>
            <a:r>
              <a:rPr kumimoji="1" lang="ja-JP" altLang="en-US" sz="3200" b="1" dirty="0">
                <a:solidFill>
                  <a:srgbClr val="C00000"/>
                </a:solidFill>
                <a:latin typeface="Meiryo UI" panose="020B0604030504040204" pitchFamily="50" charset="-128"/>
                <a:ea typeface="Meiryo UI" panose="020B0604030504040204" pitchFamily="50" charset="-128"/>
              </a:rPr>
              <a:t>億ドル</a:t>
            </a:r>
          </a:p>
        </p:txBody>
      </p:sp>
    </p:spTree>
    <p:extLst>
      <p:ext uri="{BB962C8B-B14F-4D97-AF65-F5344CB8AC3E}">
        <p14:creationId xmlns:p14="http://schemas.microsoft.com/office/powerpoint/2010/main" val="19565357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0" y="4866"/>
            <a:ext cx="12192000" cy="584775"/>
          </a:xfrm>
          <a:prstGeom prst="rect">
            <a:avLst/>
          </a:prstGeom>
        </p:spPr>
        <p:txBody>
          <a:bodyPr wrap="square">
            <a:spAutoFit/>
          </a:bodyPr>
          <a:lstStyle/>
          <a:p>
            <a:pPr algn="ctr"/>
            <a:r>
              <a:rPr lang="en-US" altLang="ja-JP" sz="3200" b="1" dirty="0">
                <a:latin typeface="Meiryo UI" panose="020B0604030504040204" pitchFamily="50" charset="-128"/>
                <a:ea typeface="Meiryo UI" panose="020B0604030504040204" pitchFamily="50" charset="-128"/>
              </a:rPr>
              <a:t>NIH</a:t>
            </a:r>
            <a:r>
              <a:rPr lang="ja-JP" altLang="en-US" sz="3200" b="1" dirty="0" err="1">
                <a:latin typeface="Meiryo UI" panose="020B0604030504040204" pitchFamily="50" charset="-128"/>
                <a:ea typeface="Meiryo UI" panose="020B0604030504040204" pitchFamily="50" charset="-128"/>
              </a:rPr>
              <a:t>の優</a:t>
            </a:r>
            <a:r>
              <a:rPr lang="ja-JP" altLang="en-US" sz="3200" b="1" dirty="0">
                <a:latin typeface="Meiryo UI" panose="020B0604030504040204" pitchFamily="50" charset="-128"/>
                <a:ea typeface="Meiryo UI" panose="020B0604030504040204" pitchFamily="50" charset="-128"/>
              </a:rPr>
              <a:t>先研究テーマ</a:t>
            </a:r>
          </a:p>
        </p:txBody>
      </p:sp>
      <p:sp>
        <p:nvSpPr>
          <p:cNvPr id="7" name="object 5"/>
          <p:cNvSpPr txBox="1"/>
          <p:nvPr/>
        </p:nvSpPr>
        <p:spPr>
          <a:xfrm>
            <a:off x="1760016" y="770292"/>
            <a:ext cx="9352484" cy="2975815"/>
          </a:xfrm>
          <a:prstGeom prst="rect">
            <a:avLst/>
          </a:prstGeom>
        </p:spPr>
        <p:txBody>
          <a:bodyPr vert="horz" wrap="square" lIns="0" tIns="158750" rIns="0" bIns="0" rtlCol="0">
            <a:spAutoFit/>
          </a:bodyPr>
          <a:lstStyle/>
          <a:p>
            <a:pPr marL="299085" indent="-286385">
              <a:lnSpc>
                <a:spcPct val="100000"/>
              </a:lnSpc>
              <a:spcBef>
                <a:spcPts val="1250"/>
              </a:spcBef>
              <a:buFont typeface="Wingdings"/>
              <a:buChar char=""/>
              <a:tabLst>
                <a:tab pos="299720" algn="l"/>
              </a:tabLst>
            </a:pPr>
            <a:r>
              <a:rPr sz="2400" spc="-5" dirty="0">
                <a:latin typeface="Meiryo UI" panose="020B0604030504040204" pitchFamily="50" charset="-128"/>
                <a:ea typeface="Meiryo UI" panose="020B0604030504040204" pitchFamily="50" charset="-128"/>
                <a:cs typeface="Arial"/>
              </a:rPr>
              <a:t>NIH</a:t>
            </a:r>
            <a:r>
              <a:rPr sz="2400" dirty="0">
                <a:latin typeface="Meiryo UI" panose="020B0604030504040204" pitchFamily="50" charset="-128"/>
                <a:ea typeface="Meiryo UI" panose="020B0604030504040204" pitchFamily="50" charset="-128"/>
                <a:cs typeface="Noto Sans CJK JP Regular"/>
              </a:rPr>
              <a:t>の優</a:t>
            </a:r>
            <a:r>
              <a:rPr sz="2400" spc="-75" dirty="0">
                <a:latin typeface="Meiryo UI" panose="020B0604030504040204" pitchFamily="50" charset="-128"/>
                <a:ea typeface="Meiryo UI" panose="020B0604030504040204" pitchFamily="50" charset="-128"/>
                <a:cs typeface="Noto Sans CJK JP Regular"/>
              </a:rPr>
              <a:t>先研究テ</a:t>
            </a:r>
            <a:r>
              <a:rPr sz="2400" spc="-85" dirty="0">
                <a:latin typeface="Meiryo UI" panose="020B0604030504040204" pitchFamily="50" charset="-128"/>
                <a:ea typeface="Meiryo UI" panose="020B0604030504040204" pitchFamily="50" charset="-128"/>
                <a:cs typeface="Noto Sans CJK JP Regular"/>
              </a:rPr>
              <a:t>ー</a:t>
            </a:r>
            <a:r>
              <a:rPr sz="2400" spc="-235" dirty="0">
                <a:latin typeface="Meiryo UI" panose="020B0604030504040204" pitchFamily="50" charset="-128"/>
                <a:ea typeface="Meiryo UI" panose="020B0604030504040204" pitchFamily="50" charset="-128"/>
                <a:cs typeface="Noto Sans CJK JP Regular"/>
              </a:rPr>
              <a:t>マ</a:t>
            </a:r>
            <a:endParaRPr sz="2400" dirty="0">
              <a:latin typeface="Meiryo UI" panose="020B0604030504040204" pitchFamily="50" charset="-128"/>
              <a:ea typeface="Meiryo UI" panose="020B0604030504040204" pitchFamily="50" charset="-128"/>
              <a:cs typeface="Noto Sans CJK JP Regular"/>
            </a:endParaRPr>
          </a:p>
          <a:p>
            <a:pPr marL="927100" lvl="1" indent="-457834">
              <a:lnSpc>
                <a:spcPct val="100000"/>
              </a:lnSpc>
              <a:spcBef>
                <a:spcPts val="960"/>
              </a:spcBef>
              <a:buFont typeface="Arial"/>
              <a:buAutoNum type="arabicPeriod"/>
              <a:tabLst>
                <a:tab pos="927100" algn="l"/>
                <a:tab pos="927735" algn="l"/>
              </a:tabLst>
            </a:pPr>
            <a:r>
              <a:rPr sz="2000" spc="-75" dirty="0">
                <a:latin typeface="Meiryo UI" panose="020B0604030504040204" pitchFamily="50" charset="-128"/>
                <a:ea typeface="Meiryo UI" panose="020B0604030504040204" pitchFamily="50" charset="-128"/>
                <a:cs typeface="Noto Sans CJK JP Regular"/>
              </a:rPr>
              <a:t>連携強化による複雑な</a:t>
            </a:r>
            <a:r>
              <a:rPr sz="2000" spc="-90" dirty="0">
                <a:latin typeface="Meiryo UI" panose="020B0604030504040204" pitchFamily="50" charset="-128"/>
                <a:ea typeface="Meiryo UI" panose="020B0604030504040204" pitchFamily="50" charset="-128"/>
                <a:cs typeface="Noto Sans CJK JP Regular"/>
              </a:rPr>
              <a:t>課</a:t>
            </a:r>
            <a:r>
              <a:rPr sz="2000" dirty="0">
                <a:latin typeface="Meiryo UI" panose="020B0604030504040204" pitchFamily="50" charset="-128"/>
                <a:ea typeface="Meiryo UI" panose="020B0604030504040204" pitchFamily="50" charset="-128"/>
                <a:cs typeface="Noto Sans CJK JP Regular"/>
              </a:rPr>
              <a:t>題へ</a:t>
            </a:r>
            <a:r>
              <a:rPr sz="2000" spc="-15" dirty="0">
                <a:latin typeface="Meiryo UI" panose="020B0604030504040204" pitchFamily="50" charset="-128"/>
                <a:ea typeface="Meiryo UI" panose="020B0604030504040204" pitchFamily="50" charset="-128"/>
                <a:cs typeface="Noto Sans CJK JP Regular"/>
              </a:rPr>
              <a:t>の</a:t>
            </a:r>
            <a:r>
              <a:rPr sz="2000" dirty="0">
                <a:latin typeface="Meiryo UI" panose="020B0604030504040204" pitchFamily="50" charset="-128"/>
                <a:ea typeface="Meiryo UI" panose="020B0604030504040204" pitchFamily="50" charset="-128"/>
                <a:cs typeface="Noto Sans CJK JP Regular"/>
              </a:rPr>
              <a:t>挑戦</a:t>
            </a:r>
          </a:p>
          <a:p>
            <a:pPr marL="927100" lvl="1" indent="-457834">
              <a:lnSpc>
                <a:spcPct val="100000"/>
              </a:lnSpc>
              <a:spcBef>
                <a:spcPts val="600"/>
              </a:spcBef>
              <a:buFont typeface="Arial"/>
              <a:buAutoNum type="arabicPeriod"/>
              <a:tabLst>
                <a:tab pos="927100" algn="l"/>
                <a:tab pos="927735" algn="l"/>
              </a:tabLst>
            </a:pPr>
            <a:r>
              <a:rPr sz="2000" spc="-114" dirty="0">
                <a:latin typeface="Meiryo UI" panose="020B0604030504040204" pitchFamily="50" charset="-128"/>
                <a:ea typeface="Meiryo UI" panose="020B0604030504040204" pitchFamily="50" charset="-128"/>
                <a:cs typeface="Noto Sans CJK JP Regular"/>
              </a:rPr>
              <a:t>健康と</a:t>
            </a:r>
            <a:r>
              <a:rPr sz="2000" spc="-125" dirty="0">
                <a:latin typeface="Meiryo UI" panose="020B0604030504040204" pitchFamily="50" charset="-128"/>
                <a:ea typeface="Meiryo UI" panose="020B0604030504040204" pitchFamily="50" charset="-128"/>
                <a:cs typeface="Noto Sans CJK JP Regular"/>
              </a:rPr>
              <a:t>疾</a:t>
            </a:r>
            <a:r>
              <a:rPr sz="2000" spc="5" dirty="0">
                <a:latin typeface="Meiryo UI" panose="020B0604030504040204" pitchFamily="50" charset="-128"/>
                <a:ea typeface="Meiryo UI" panose="020B0604030504040204" pitchFamily="50" charset="-128"/>
                <a:cs typeface="Noto Sans CJK JP Regular"/>
              </a:rPr>
              <a:t>病の</a:t>
            </a:r>
            <a:r>
              <a:rPr sz="2000" spc="-5" dirty="0">
                <a:latin typeface="Meiryo UI" panose="020B0604030504040204" pitchFamily="50" charset="-128"/>
                <a:ea typeface="Meiryo UI" panose="020B0604030504040204" pitchFamily="50" charset="-128"/>
                <a:cs typeface="Noto Sans CJK JP Regular"/>
              </a:rPr>
              <a:t>新</a:t>
            </a:r>
            <a:r>
              <a:rPr sz="2000" spc="-65" dirty="0">
                <a:latin typeface="Meiryo UI" panose="020B0604030504040204" pitchFamily="50" charset="-128"/>
                <a:ea typeface="Meiryo UI" panose="020B0604030504040204" pitchFamily="50" charset="-128"/>
                <a:cs typeface="Noto Sans CJK JP Regular"/>
              </a:rPr>
              <a:t>たな理解</a:t>
            </a:r>
            <a:r>
              <a:rPr sz="2000" spc="-85" dirty="0">
                <a:latin typeface="Meiryo UI" panose="020B0604030504040204" pitchFamily="50" charset="-128"/>
                <a:ea typeface="Meiryo UI" panose="020B0604030504040204" pitchFamily="50" charset="-128"/>
                <a:cs typeface="Noto Sans CJK JP Regular"/>
              </a:rPr>
              <a:t>の</a:t>
            </a:r>
            <a:r>
              <a:rPr sz="2000" spc="-45" dirty="0">
                <a:latin typeface="Meiryo UI" panose="020B0604030504040204" pitchFamily="50" charset="-128"/>
                <a:ea typeface="Meiryo UI" panose="020B0604030504040204" pitchFamily="50" charset="-128"/>
                <a:cs typeface="Noto Sans CJK JP Regular"/>
              </a:rPr>
              <a:t>ための</a:t>
            </a:r>
            <a:r>
              <a:rPr sz="2000" spc="-65" dirty="0">
                <a:latin typeface="Meiryo UI" panose="020B0604030504040204" pitchFamily="50" charset="-128"/>
                <a:ea typeface="Meiryo UI" panose="020B0604030504040204" pitchFamily="50" charset="-128"/>
                <a:cs typeface="Noto Sans CJK JP Regular"/>
              </a:rPr>
              <a:t>基</a:t>
            </a:r>
            <a:r>
              <a:rPr sz="2000" spc="5" dirty="0">
                <a:latin typeface="Meiryo UI" panose="020B0604030504040204" pitchFamily="50" charset="-128"/>
                <a:ea typeface="Meiryo UI" panose="020B0604030504040204" pitchFamily="50" charset="-128"/>
                <a:cs typeface="Noto Sans CJK JP Regular"/>
              </a:rPr>
              <a:t>礎研</a:t>
            </a:r>
            <a:r>
              <a:rPr sz="2000" spc="-20" dirty="0">
                <a:latin typeface="Meiryo UI" panose="020B0604030504040204" pitchFamily="50" charset="-128"/>
                <a:ea typeface="Meiryo UI" panose="020B0604030504040204" pitchFamily="50" charset="-128"/>
                <a:cs typeface="Noto Sans CJK JP Regular"/>
              </a:rPr>
              <a:t>究</a:t>
            </a:r>
            <a:r>
              <a:rPr sz="2000" spc="5" dirty="0">
                <a:latin typeface="Meiryo UI" panose="020B0604030504040204" pitchFamily="50" charset="-128"/>
                <a:ea typeface="Meiryo UI" panose="020B0604030504040204" pitchFamily="50" charset="-128"/>
                <a:cs typeface="Noto Sans CJK JP Regular"/>
              </a:rPr>
              <a:t>の支援</a:t>
            </a:r>
            <a:endParaRPr sz="2000" dirty="0">
              <a:latin typeface="Meiryo UI" panose="020B0604030504040204" pitchFamily="50" charset="-128"/>
              <a:ea typeface="Meiryo UI" panose="020B0604030504040204" pitchFamily="50" charset="-128"/>
              <a:cs typeface="Noto Sans CJK JP Regular"/>
            </a:endParaRPr>
          </a:p>
          <a:p>
            <a:pPr marL="1155700" marR="5080" indent="-88900">
              <a:lnSpc>
                <a:spcPct val="105600"/>
              </a:lnSpc>
              <a:spcBef>
                <a:spcPts val="275"/>
              </a:spcBef>
            </a:pPr>
            <a:r>
              <a:rPr sz="1600" spc="-135" dirty="0">
                <a:latin typeface="Meiryo UI" panose="020B0604030504040204" pitchFamily="50" charset="-128"/>
                <a:ea typeface="Meiryo UI" panose="020B0604030504040204" pitchFamily="50" charset="-128"/>
                <a:cs typeface="Noto Sans CJK JP Regular"/>
              </a:rPr>
              <a:t>（</a:t>
            </a:r>
            <a:r>
              <a:rPr sz="1600" spc="-135" dirty="0">
                <a:latin typeface="Meiryo UI" panose="020B0604030504040204" pitchFamily="50" charset="-128"/>
                <a:ea typeface="Meiryo UI" panose="020B0604030504040204" pitchFamily="50" charset="-128"/>
                <a:cs typeface="Arial"/>
              </a:rPr>
              <a:t>BRAIN</a:t>
            </a:r>
            <a:r>
              <a:rPr sz="1600" spc="-285" dirty="0">
                <a:latin typeface="Meiryo UI" panose="020B0604030504040204" pitchFamily="50" charset="-128"/>
                <a:ea typeface="Meiryo UI" panose="020B0604030504040204" pitchFamily="50" charset="-128"/>
                <a:cs typeface="Noto Sans CJK JP Regular"/>
              </a:rPr>
              <a:t>イ</a:t>
            </a:r>
            <a:r>
              <a:rPr sz="1600" spc="-165" dirty="0">
                <a:latin typeface="Meiryo UI" panose="020B0604030504040204" pitchFamily="50" charset="-128"/>
                <a:ea typeface="Meiryo UI" panose="020B0604030504040204" pitchFamily="50" charset="-128"/>
                <a:cs typeface="Noto Sans CJK JP Regular"/>
              </a:rPr>
              <a:t>ニシ</a:t>
            </a:r>
            <a:r>
              <a:rPr sz="1600" spc="-180" dirty="0">
                <a:latin typeface="Meiryo UI" panose="020B0604030504040204" pitchFamily="50" charset="-128"/>
                <a:ea typeface="Meiryo UI" panose="020B0604030504040204" pitchFamily="50" charset="-128"/>
                <a:cs typeface="Noto Sans CJK JP Regular"/>
              </a:rPr>
              <a:t>ア</a:t>
            </a:r>
            <a:r>
              <a:rPr sz="1600" spc="-370" dirty="0">
                <a:latin typeface="Meiryo UI" panose="020B0604030504040204" pitchFamily="50" charset="-128"/>
                <a:ea typeface="Meiryo UI" panose="020B0604030504040204" pitchFamily="50" charset="-128"/>
                <a:cs typeface="Noto Sans CJK JP Regular"/>
              </a:rPr>
              <a:t>ティブ</a:t>
            </a:r>
            <a:r>
              <a:rPr sz="1600" spc="-375" dirty="0">
                <a:latin typeface="Meiryo UI" panose="020B0604030504040204" pitchFamily="50" charset="-128"/>
                <a:ea typeface="Meiryo UI" panose="020B0604030504040204" pitchFamily="50" charset="-128"/>
                <a:cs typeface="Noto Sans CJK JP Regular"/>
              </a:rPr>
              <a:t>、</a:t>
            </a:r>
            <a:r>
              <a:rPr sz="1600" spc="-5" dirty="0">
                <a:latin typeface="Meiryo UI" panose="020B0604030504040204" pitchFamily="50" charset="-128"/>
                <a:ea typeface="Meiryo UI" panose="020B0604030504040204" pitchFamily="50" charset="-128"/>
                <a:cs typeface="Noto Sans CJK JP Regular"/>
              </a:rPr>
              <a:t>高解像</a:t>
            </a:r>
            <a:r>
              <a:rPr sz="1600" spc="5" dirty="0">
                <a:latin typeface="Meiryo UI" panose="020B0604030504040204" pitchFamily="50" charset="-128"/>
                <a:ea typeface="Meiryo UI" panose="020B0604030504040204" pitchFamily="50" charset="-128"/>
                <a:cs typeface="Noto Sans CJK JP Regular"/>
              </a:rPr>
              <a:t>度</a:t>
            </a:r>
            <a:r>
              <a:rPr sz="1600" spc="-305" dirty="0">
                <a:latin typeface="Meiryo UI" panose="020B0604030504040204" pitchFamily="50" charset="-128"/>
                <a:ea typeface="Meiryo UI" panose="020B0604030504040204" pitchFamily="50" charset="-128"/>
                <a:cs typeface="Noto Sans CJK JP Regular"/>
              </a:rPr>
              <a:t>クラ</a:t>
            </a:r>
            <a:r>
              <a:rPr sz="1600" spc="-290" dirty="0">
                <a:latin typeface="Meiryo UI" panose="020B0604030504040204" pitchFamily="50" charset="-128"/>
                <a:ea typeface="Meiryo UI" panose="020B0604030504040204" pitchFamily="50" charset="-128"/>
                <a:cs typeface="Noto Sans CJK JP Regular"/>
              </a:rPr>
              <a:t>イ</a:t>
            </a:r>
            <a:r>
              <a:rPr sz="1600" spc="-105" dirty="0">
                <a:latin typeface="Meiryo UI" panose="020B0604030504040204" pitchFamily="50" charset="-128"/>
                <a:ea typeface="Meiryo UI" panose="020B0604030504040204" pitchFamily="50" charset="-128"/>
                <a:cs typeface="Noto Sans CJK JP Regular"/>
              </a:rPr>
              <a:t>オ</a:t>
            </a:r>
            <a:r>
              <a:rPr sz="1600" spc="-5" dirty="0">
                <a:latin typeface="Meiryo UI" panose="020B0604030504040204" pitchFamily="50" charset="-128"/>
                <a:ea typeface="Meiryo UI" panose="020B0604030504040204" pitchFamily="50" charset="-128"/>
                <a:cs typeface="Noto Sans CJK JP Regular"/>
              </a:rPr>
              <a:t>電</a:t>
            </a:r>
            <a:r>
              <a:rPr sz="1600" spc="5" dirty="0">
                <a:latin typeface="Meiryo UI" panose="020B0604030504040204" pitchFamily="50" charset="-128"/>
                <a:ea typeface="Meiryo UI" panose="020B0604030504040204" pitchFamily="50" charset="-128"/>
                <a:cs typeface="Noto Sans CJK JP Regular"/>
              </a:rPr>
              <a:t>顕</a:t>
            </a:r>
            <a:r>
              <a:rPr sz="1600" spc="-200" dirty="0">
                <a:latin typeface="Meiryo UI" panose="020B0604030504040204" pitchFamily="50" charset="-128"/>
                <a:ea typeface="Meiryo UI" panose="020B0604030504040204" pitchFamily="50" charset="-128"/>
                <a:cs typeface="Noto Sans CJK JP Regular"/>
              </a:rPr>
              <a:t>プ</a:t>
            </a:r>
            <a:r>
              <a:rPr sz="1600" spc="-215" dirty="0">
                <a:latin typeface="Meiryo UI" panose="020B0604030504040204" pitchFamily="50" charset="-128"/>
                <a:ea typeface="Meiryo UI" panose="020B0604030504040204" pitchFamily="50" charset="-128"/>
                <a:cs typeface="Noto Sans CJK JP Regular"/>
              </a:rPr>
              <a:t>ロ</a:t>
            </a:r>
            <a:r>
              <a:rPr sz="1600" spc="-95" dirty="0">
                <a:latin typeface="Meiryo UI" panose="020B0604030504040204" pitchFamily="50" charset="-128"/>
                <a:ea typeface="Meiryo UI" panose="020B0604030504040204" pitchFamily="50" charset="-128"/>
                <a:cs typeface="Noto Sans CJK JP Regular"/>
              </a:rPr>
              <a:t>グ</a:t>
            </a:r>
            <a:r>
              <a:rPr sz="1600" spc="-310" dirty="0">
                <a:latin typeface="Meiryo UI" panose="020B0604030504040204" pitchFamily="50" charset="-128"/>
                <a:ea typeface="Meiryo UI" panose="020B0604030504040204" pitchFamily="50" charset="-128"/>
                <a:cs typeface="Noto Sans CJK JP Regular"/>
              </a:rPr>
              <a:t>ラ</a:t>
            </a:r>
            <a:r>
              <a:rPr sz="1600" spc="-295" dirty="0">
                <a:latin typeface="Meiryo UI" panose="020B0604030504040204" pitchFamily="50" charset="-128"/>
                <a:ea typeface="Meiryo UI" panose="020B0604030504040204" pitchFamily="50" charset="-128"/>
                <a:cs typeface="Noto Sans CJK JP Regular"/>
              </a:rPr>
              <a:t>ム</a:t>
            </a:r>
            <a:r>
              <a:rPr sz="1600" spc="-290" dirty="0">
                <a:latin typeface="Meiryo UI" panose="020B0604030504040204" pitchFamily="50" charset="-128"/>
                <a:ea typeface="Meiryo UI" panose="020B0604030504040204" pitchFamily="50" charset="-128"/>
                <a:cs typeface="Noto Sans CJK JP Regular"/>
              </a:rPr>
              <a:t>、</a:t>
            </a:r>
            <a:r>
              <a:rPr sz="1600" spc="-320" dirty="0">
                <a:latin typeface="Meiryo UI" panose="020B0604030504040204" pitchFamily="50" charset="-128"/>
                <a:ea typeface="Meiryo UI" panose="020B0604030504040204" pitchFamily="50" charset="-128"/>
                <a:cs typeface="Noto Sans CJK JP Regular"/>
              </a:rPr>
              <a:t>ヒト</a:t>
            </a:r>
            <a:r>
              <a:rPr sz="1600" spc="-310" dirty="0">
                <a:latin typeface="Meiryo UI" panose="020B0604030504040204" pitchFamily="50" charset="-128"/>
                <a:ea typeface="Meiryo UI" panose="020B0604030504040204" pitchFamily="50" charset="-128"/>
                <a:cs typeface="Noto Sans CJK JP Regular"/>
              </a:rPr>
              <a:t>生</a:t>
            </a:r>
            <a:r>
              <a:rPr sz="1600" spc="-5" dirty="0">
                <a:latin typeface="Meiryo UI" panose="020B0604030504040204" pitchFamily="50" charset="-128"/>
                <a:ea typeface="Meiryo UI" panose="020B0604030504040204" pitchFamily="50" charset="-128"/>
                <a:cs typeface="Noto Sans CJK JP Regular"/>
              </a:rPr>
              <a:t>体分</a:t>
            </a:r>
            <a:r>
              <a:rPr sz="1600" spc="5" dirty="0">
                <a:latin typeface="Meiryo UI" panose="020B0604030504040204" pitchFamily="50" charset="-128"/>
                <a:ea typeface="Meiryo UI" panose="020B0604030504040204" pitchFamily="50" charset="-128"/>
                <a:cs typeface="Noto Sans CJK JP Regular"/>
              </a:rPr>
              <a:t>子</a:t>
            </a:r>
            <a:r>
              <a:rPr sz="1600" spc="-170" dirty="0">
                <a:latin typeface="Meiryo UI" panose="020B0604030504040204" pitchFamily="50" charset="-128"/>
                <a:ea typeface="Meiryo UI" panose="020B0604030504040204" pitchFamily="50" charset="-128"/>
                <a:cs typeface="Noto Sans CJK JP Regular"/>
              </a:rPr>
              <a:t>ア</a:t>
            </a:r>
            <a:r>
              <a:rPr sz="1600" spc="-445" dirty="0">
                <a:latin typeface="Meiryo UI" panose="020B0604030504040204" pitchFamily="50" charset="-128"/>
                <a:ea typeface="Meiryo UI" panose="020B0604030504040204" pitchFamily="50" charset="-128"/>
                <a:cs typeface="Noto Sans CJK JP Regular"/>
              </a:rPr>
              <a:t>ト</a:t>
            </a:r>
            <a:r>
              <a:rPr sz="1600" spc="-430" dirty="0">
                <a:latin typeface="Meiryo UI" panose="020B0604030504040204" pitchFamily="50" charset="-128"/>
                <a:ea typeface="Meiryo UI" panose="020B0604030504040204" pitchFamily="50" charset="-128"/>
                <a:cs typeface="Noto Sans CJK JP Regular"/>
              </a:rPr>
              <a:t>ラ</a:t>
            </a:r>
            <a:r>
              <a:rPr sz="1600" spc="-160" dirty="0">
                <a:latin typeface="Meiryo UI" panose="020B0604030504040204" pitchFamily="50" charset="-128"/>
                <a:ea typeface="Meiryo UI" panose="020B0604030504040204" pitchFamily="50" charset="-128"/>
                <a:cs typeface="Noto Sans CJK JP Regular"/>
              </a:rPr>
              <a:t>ス </a:t>
            </a:r>
            <a:r>
              <a:rPr sz="1600" spc="-200" dirty="0">
                <a:latin typeface="Meiryo UI" panose="020B0604030504040204" pitchFamily="50" charset="-128"/>
                <a:ea typeface="Meiryo UI" panose="020B0604030504040204" pitchFamily="50" charset="-128"/>
                <a:cs typeface="Noto Sans CJK JP Regular"/>
              </a:rPr>
              <a:t>プ</a:t>
            </a:r>
            <a:r>
              <a:rPr sz="1600" spc="-380" dirty="0">
                <a:latin typeface="Meiryo UI" panose="020B0604030504040204" pitchFamily="50" charset="-128"/>
                <a:ea typeface="Meiryo UI" panose="020B0604030504040204" pitchFamily="50" charset="-128"/>
                <a:cs typeface="Noto Sans CJK JP Regular"/>
              </a:rPr>
              <a:t>ロジェクト</a:t>
            </a:r>
            <a:r>
              <a:rPr sz="1600" spc="-385" dirty="0">
                <a:latin typeface="Meiryo UI" panose="020B0604030504040204" pitchFamily="50" charset="-128"/>
                <a:ea typeface="Meiryo UI" panose="020B0604030504040204" pitchFamily="50" charset="-128"/>
                <a:cs typeface="Noto Sans CJK JP Regular"/>
              </a:rPr>
              <a:t>、</a:t>
            </a:r>
            <a:r>
              <a:rPr sz="1600" spc="-120" dirty="0">
                <a:latin typeface="Meiryo UI" panose="020B0604030504040204" pitchFamily="50" charset="-128"/>
                <a:ea typeface="Meiryo UI" panose="020B0604030504040204" pitchFamily="50" charset="-128"/>
                <a:cs typeface="Noto Sans CJK JP Regular"/>
              </a:rPr>
              <a:t>遺伝子編集等）</a:t>
            </a:r>
            <a:endParaRPr sz="1600" dirty="0">
              <a:latin typeface="Meiryo UI" panose="020B0604030504040204" pitchFamily="50" charset="-128"/>
              <a:ea typeface="Meiryo UI" panose="020B0604030504040204" pitchFamily="50" charset="-128"/>
              <a:cs typeface="Noto Sans CJK JP Regular"/>
            </a:endParaRPr>
          </a:p>
          <a:p>
            <a:pPr marL="927100" lvl="1" indent="-457834">
              <a:lnSpc>
                <a:spcPct val="100000"/>
              </a:lnSpc>
              <a:spcBef>
                <a:spcPts val="595"/>
              </a:spcBef>
              <a:buFont typeface="Arial"/>
              <a:buAutoNum type="arabicPeriod" startAt="3"/>
              <a:tabLst>
                <a:tab pos="927100" algn="l"/>
                <a:tab pos="927735" algn="l"/>
              </a:tabLst>
            </a:pPr>
            <a:r>
              <a:rPr sz="2000" spc="-45" dirty="0">
                <a:latin typeface="Meiryo UI" panose="020B0604030504040204" pitchFamily="50" charset="-128"/>
                <a:ea typeface="Meiryo UI" panose="020B0604030504040204" pitchFamily="50" charset="-128"/>
                <a:cs typeface="Noto Sans CJK JP Regular"/>
              </a:rPr>
              <a:t>健康の増進のための橋渡し研</a:t>
            </a:r>
            <a:r>
              <a:rPr sz="2000" spc="-55" dirty="0">
                <a:latin typeface="Meiryo UI" panose="020B0604030504040204" pitchFamily="50" charset="-128"/>
                <a:ea typeface="Meiryo UI" panose="020B0604030504040204" pitchFamily="50" charset="-128"/>
                <a:cs typeface="Noto Sans CJK JP Regular"/>
              </a:rPr>
              <a:t>究</a:t>
            </a:r>
            <a:r>
              <a:rPr sz="2000" spc="-114" dirty="0">
                <a:latin typeface="Meiryo UI" panose="020B0604030504040204" pitchFamily="50" charset="-128"/>
                <a:ea typeface="Meiryo UI" panose="020B0604030504040204" pitchFamily="50" charset="-128"/>
                <a:cs typeface="Noto Sans CJK JP Regular"/>
              </a:rPr>
              <a:t>と臨床</a:t>
            </a:r>
            <a:r>
              <a:rPr sz="2000" spc="-130" dirty="0">
                <a:latin typeface="Meiryo UI" panose="020B0604030504040204" pitchFamily="50" charset="-128"/>
                <a:ea typeface="Meiryo UI" panose="020B0604030504040204" pitchFamily="50" charset="-128"/>
                <a:cs typeface="Noto Sans CJK JP Regular"/>
              </a:rPr>
              <a:t>研</a:t>
            </a:r>
            <a:r>
              <a:rPr sz="2000" dirty="0">
                <a:latin typeface="Meiryo UI" panose="020B0604030504040204" pitchFamily="50" charset="-128"/>
                <a:ea typeface="Meiryo UI" panose="020B0604030504040204" pitchFamily="50" charset="-128"/>
                <a:cs typeface="Noto Sans CJK JP Regular"/>
              </a:rPr>
              <a:t>究へ</a:t>
            </a:r>
            <a:r>
              <a:rPr sz="2000" spc="-15" dirty="0">
                <a:latin typeface="Meiryo UI" panose="020B0604030504040204" pitchFamily="50" charset="-128"/>
                <a:ea typeface="Meiryo UI" panose="020B0604030504040204" pitchFamily="50" charset="-128"/>
                <a:cs typeface="Noto Sans CJK JP Regular"/>
              </a:rPr>
              <a:t>の</a:t>
            </a:r>
            <a:r>
              <a:rPr sz="2000" dirty="0">
                <a:latin typeface="Meiryo UI" panose="020B0604030504040204" pitchFamily="50" charset="-128"/>
                <a:ea typeface="Meiryo UI" panose="020B0604030504040204" pitchFamily="50" charset="-128"/>
                <a:cs typeface="Noto Sans CJK JP Regular"/>
              </a:rPr>
              <a:t>投資</a:t>
            </a:r>
          </a:p>
          <a:p>
            <a:pPr marL="1067435">
              <a:lnSpc>
                <a:spcPct val="100000"/>
              </a:lnSpc>
              <a:spcBef>
                <a:spcPts val="375"/>
              </a:spcBef>
            </a:pPr>
            <a:r>
              <a:rPr sz="1600" spc="-805" dirty="0">
                <a:latin typeface="Meiryo UI" panose="020B0604030504040204" pitchFamily="50" charset="-128"/>
                <a:ea typeface="Meiryo UI" panose="020B0604030504040204" pitchFamily="50" charset="-128"/>
                <a:cs typeface="Noto Sans CJK JP Regular"/>
              </a:rPr>
              <a:t>（</a:t>
            </a:r>
            <a:r>
              <a:rPr sz="1600" spc="-140" dirty="0">
                <a:latin typeface="Meiryo UI" panose="020B0604030504040204" pitchFamily="50" charset="-128"/>
                <a:ea typeface="Meiryo UI" panose="020B0604030504040204" pitchFamily="50" charset="-128"/>
                <a:cs typeface="Noto Sans CJK JP Regular"/>
              </a:rPr>
              <a:t>再生医療、万能インフルエン</a:t>
            </a:r>
            <a:r>
              <a:rPr sz="1600" spc="5" dirty="0">
                <a:latin typeface="Meiryo UI" panose="020B0604030504040204" pitchFamily="50" charset="-128"/>
                <a:ea typeface="Meiryo UI" panose="020B0604030504040204" pitchFamily="50" charset="-128"/>
                <a:cs typeface="Noto Sans CJK JP Regular"/>
              </a:rPr>
              <a:t>ザ</a:t>
            </a:r>
            <a:r>
              <a:rPr sz="1600" spc="-95" dirty="0">
                <a:latin typeface="Meiryo UI" panose="020B0604030504040204" pitchFamily="50" charset="-128"/>
                <a:ea typeface="Meiryo UI" panose="020B0604030504040204" pitchFamily="50" charset="-128"/>
                <a:cs typeface="Noto Sans CJK JP Regular"/>
              </a:rPr>
              <a:t>ワ</a:t>
            </a:r>
            <a:r>
              <a:rPr sz="1600" spc="-310" dirty="0">
                <a:latin typeface="Meiryo UI" panose="020B0604030504040204" pitchFamily="50" charset="-128"/>
                <a:ea typeface="Meiryo UI" panose="020B0604030504040204" pitchFamily="50" charset="-128"/>
                <a:cs typeface="Noto Sans CJK JP Regular"/>
              </a:rPr>
              <a:t>ク</a:t>
            </a:r>
            <a:r>
              <a:rPr sz="1600" spc="-190" dirty="0">
                <a:latin typeface="Meiryo UI" panose="020B0604030504040204" pitchFamily="50" charset="-128"/>
                <a:ea typeface="Meiryo UI" panose="020B0604030504040204" pitchFamily="50" charset="-128"/>
                <a:cs typeface="Noto Sans CJK JP Regular"/>
              </a:rPr>
              <a:t>チ</a:t>
            </a:r>
            <a:r>
              <a:rPr sz="1600" spc="-175" dirty="0">
                <a:latin typeface="Meiryo UI" panose="020B0604030504040204" pitchFamily="50" charset="-128"/>
                <a:ea typeface="Meiryo UI" panose="020B0604030504040204" pitchFamily="50" charset="-128"/>
                <a:cs typeface="Noto Sans CJK JP Regular"/>
              </a:rPr>
              <a:t>ン</a:t>
            </a:r>
            <a:r>
              <a:rPr sz="1600" spc="-340" dirty="0">
                <a:latin typeface="Meiryo UI" panose="020B0604030504040204" pitchFamily="50" charset="-128"/>
                <a:ea typeface="Meiryo UI" panose="020B0604030504040204" pitchFamily="50" charset="-128"/>
                <a:cs typeface="Noto Sans CJK JP Regular"/>
              </a:rPr>
              <a:t>、ジ</a:t>
            </a:r>
            <a:r>
              <a:rPr sz="1600" spc="-320" dirty="0">
                <a:latin typeface="Meiryo UI" panose="020B0604030504040204" pitchFamily="50" charset="-128"/>
                <a:ea typeface="Meiryo UI" panose="020B0604030504040204" pitchFamily="50" charset="-128"/>
                <a:cs typeface="Noto Sans CJK JP Regular"/>
              </a:rPr>
              <a:t>カ</a:t>
            </a:r>
            <a:r>
              <a:rPr sz="1600" spc="-200" dirty="0">
                <a:latin typeface="Meiryo UI" panose="020B0604030504040204" pitchFamily="50" charset="-128"/>
                <a:ea typeface="Meiryo UI" panose="020B0604030504040204" pitchFamily="50" charset="-128"/>
                <a:cs typeface="Noto Sans CJK JP Regular"/>
              </a:rPr>
              <a:t>ウ</a:t>
            </a:r>
            <a:r>
              <a:rPr sz="1600" spc="-185" dirty="0">
                <a:latin typeface="Meiryo UI" panose="020B0604030504040204" pitchFamily="50" charset="-128"/>
                <a:ea typeface="Meiryo UI" panose="020B0604030504040204" pitchFamily="50" charset="-128"/>
                <a:cs typeface="Noto Sans CJK JP Regular"/>
              </a:rPr>
              <a:t>イ</a:t>
            </a:r>
            <a:r>
              <a:rPr sz="1600" spc="5" dirty="0">
                <a:latin typeface="Meiryo UI" panose="020B0604030504040204" pitchFamily="50" charset="-128"/>
                <a:ea typeface="Meiryo UI" panose="020B0604030504040204" pitchFamily="50" charset="-128"/>
                <a:cs typeface="Noto Sans CJK JP Regular"/>
              </a:rPr>
              <a:t>ル</a:t>
            </a:r>
            <a:r>
              <a:rPr sz="1600" spc="-65" dirty="0">
                <a:latin typeface="Meiryo UI" panose="020B0604030504040204" pitchFamily="50" charset="-128"/>
                <a:ea typeface="Meiryo UI" panose="020B0604030504040204" pitchFamily="50" charset="-128"/>
                <a:cs typeface="Noto Sans CJK JP Regular"/>
              </a:rPr>
              <a:t>ス感</a:t>
            </a:r>
            <a:r>
              <a:rPr sz="1600" spc="-50" dirty="0">
                <a:latin typeface="Meiryo UI" panose="020B0604030504040204" pitchFamily="50" charset="-128"/>
                <a:ea typeface="Meiryo UI" panose="020B0604030504040204" pitchFamily="50" charset="-128"/>
                <a:cs typeface="Noto Sans CJK JP Regular"/>
              </a:rPr>
              <a:t>染</a:t>
            </a:r>
            <a:r>
              <a:rPr sz="1600" spc="-185" dirty="0">
                <a:latin typeface="Meiryo UI" panose="020B0604030504040204" pitchFamily="50" charset="-128"/>
                <a:ea typeface="Meiryo UI" panose="020B0604030504040204" pitchFamily="50" charset="-128"/>
                <a:cs typeface="Noto Sans CJK JP Regular"/>
              </a:rPr>
              <a:t>対策</a:t>
            </a:r>
            <a:r>
              <a:rPr sz="1600" spc="-180" dirty="0">
                <a:latin typeface="Meiryo UI" panose="020B0604030504040204" pitchFamily="50" charset="-128"/>
                <a:ea typeface="Meiryo UI" panose="020B0604030504040204" pitchFamily="50" charset="-128"/>
                <a:cs typeface="Noto Sans CJK JP Regular"/>
              </a:rPr>
              <a:t>、</a:t>
            </a:r>
            <a:r>
              <a:rPr sz="1600" spc="-5" dirty="0">
                <a:latin typeface="Meiryo UI" panose="020B0604030504040204" pitchFamily="50" charset="-128"/>
                <a:ea typeface="Meiryo UI" panose="020B0604030504040204" pitchFamily="50" charset="-128"/>
                <a:cs typeface="Noto Sans CJK JP Regular"/>
              </a:rPr>
              <a:t>組</a:t>
            </a:r>
            <a:r>
              <a:rPr sz="1600" spc="5" dirty="0">
                <a:latin typeface="Meiryo UI" panose="020B0604030504040204" pitchFamily="50" charset="-128"/>
                <a:ea typeface="Meiryo UI" panose="020B0604030504040204" pitchFamily="50" charset="-128"/>
                <a:cs typeface="Noto Sans CJK JP Regular"/>
              </a:rPr>
              <a:t>織</a:t>
            </a:r>
            <a:r>
              <a:rPr sz="1600" spc="-295" dirty="0">
                <a:latin typeface="Meiryo UI" panose="020B0604030504040204" pitchFamily="50" charset="-128"/>
                <a:ea typeface="Meiryo UI" panose="020B0604030504040204" pitchFamily="50" charset="-128"/>
                <a:cs typeface="Noto Sans CJK JP Regular"/>
              </a:rPr>
              <a:t>チ</a:t>
            </a:r>
            <a:r>
              <a:rPr sz="1600" spc="-280" dirty="0">
                <a:latin typeface="Meiryo UI" panose="020B0604030504040204" pitchFamily="50" charset="-128"/>
                <a:ea typeface="Meiryo UI" panose="020B0604030504040204" pitchFamily="50" charset="-128"/>
                <a:cs typeface="Noto Sans CJK JP Regular"/>
              </a:rPr>
              <a:t>ッ</a:t>
            </a:r>
            <a:r>
              <a:rPr sz="1600" spc="-200" dirty="0">
                <a:latin typeface="Meiryo UI" panose="020B0604030504040204" pitchFamily="50" charset="-128"/>
                <a:ea typeface="Meiryo UI" panose="020B0604030504040204" pitchFamily="50" charset="-128"/>
                <a:cs typeface="Noto Sans CJK JP Regular"/>
              </a:rPr>
              <a:t>プ</a:t>
            </a:r>
            <a:r>
              <a:rPr sz="1600" spc="-545" dirty="0">
                <a:latin typeface="Meiryo UI" panose="020B0604030504040204" pitchFamily="50" charset="-128"/>
                <a:ea typeface="Meiryo UI" panose="020B0604030504040204" pitchFamily="50" charset="-128"/>
                <a:cs typeface="Noto Sans CJK JP Regular"/>
              </a:rPr>
              <a:t>、</a:t>
            </a:r>
            <a:endParaRPr sz="1600" dirty="0">
              <a:latin typeface="Meiryo UI" panose="020B0604030504040204" pitchFamily="50" charset="-128"/>
              <a:ea typeface="Meiryo UI" panose="020B0604030504040204" pitchFamily="50" charset="-128"/>
              <a:cs typeface="Noto Sans CJK JP Regular"/>
            </a:endParaRPr>
          </a:p>
          <a:p>
            <a:pPr marL="1155700">
              <a:lnSpc>
                <a:spcPct val="100000"/>
              </a:lnSpc>
              <a:spcBef>
                <a:spcPts val="110"/>
              </a:spcBef>
            </a:pPr>
            <a:r>
              <a:rPr sz="1600" spc="-5" dirty="0">
                <a:latin typeface="Meiryo UI" panose="020B0604030504040204" pitchFamily="50" charset="-128"/>
                <a:ea typeface="Meiryo UI" panose="020B0604030504040204" pitchFamily="50" charset="-128"/>
                <a:cs typeface="Noto Sans CJK JP Regular"/>
              </a:rPr>
              <a:t>精</a:t>
            </a:r>
            <a:r>
              <a:rPr sz="1600" spc="-10" dirty="0">
                <a:latin typeface="Meiryo UI" panose="020B0604030504040204" pitchFamily="50" charset="-128"/>
                <a:ea typeface="Meiryo UI" panose="020B0604030504040204" pitchFamily="50" charset="-128"/>
                <a:cs typeface="Noto Sans CJK JP Regular"/>
              </a:rPr>
              <a:t>密</a:t>
            </a:r>
            <a:r>
              <a:rPr sz="1600" spc="-5" dirty="0">
                <a:latin typeface="Meiryo UI" panose="020B0604030504040204" pitchFamily="50" charset="-128"/>
                <a:ea typeface="Meiryo UI" panose="020B0604030504040204" pitchFamily="50" charset="-128"/>
                <a:cs typeface="Noto Sans CJK JP Regular"/>
              </a:rPr>
              <a:t>医</a:t>
            </a:r>
            <a:r>
              <a:rPr sz="1600" spc="-10" dirty="0">
                <a:latin typeface="Meiryo UI" panose="020B0604030504040204" pitchFamily="50" charset="-128"/>
                <a:ea typeface="Meiryo UI" panose="020B0604030504040204" pitchFamily="50" charset="-128"/>
                <a:cs typeface="Noto Sans CJK JP Regular"/>
              </a:rPr>
              <a:t>療</a:t>
            </a:r>
            <a:r>
              <a:rPr sz="1600" spc="-65" dirty="0">
                <a:latin typeface="Meiryo UI" panose="020B0604030504040204" pitchFamily="50" charset="-128"/>
                <a:ea typeface="Meiryo UI" panose="020B0604030504040204" pitchFamily="50" charset="-128"/>
                <a:cs typeface="Noto Sans CJK JP Regular"/>
              </a:rPr>
              <a:t>を加速</a:t>
            </a:r>
            <a:r>
              <a:rPr sz="1600" spc="-70" dirty="0">
                <a:latin typeface="Meiryo UI" panose="020B0604030504040204" pitchFamily="50" charset="-128"/>
                <a:ea typeface="Meiryo UI" panose="020B0604030504040204" pitchFamily="50" charset="-128"/>
                <a:cs typeface="Noto Sans CJK JP Regular"/>
              </a:rPr>
              <a:t>化</a:t>
            </a:r>
            <a:r>
              <a:rPr sz="1600" spc="-200" dirty="0">
                <a:latin typeface="Meiryo UI" panose="020B0604030504040204" pitchFamily="50" charset="-128"/>
                <a:ea typeface="Meiryo UI" panose="020B0604030504040204" pitchFamily="50" charset="-128"/>
                <a:cs typeface="Noto Sans CJK JP Regular"/>
              </a:rPr>
              <a:t>させる</a:t>
            </a:r>
            <a:r>
              <a:rPr sz="1600" spc="-5" dirty="0">
                <a:latin typeface="Meiryo UI" panose="020B0604030504040204" pitchFamily="50" charset="-128"/>
                <a:ea typeface="Meiryo UI" panose="020B0604030504040204" pitchFamily="50" charset="-128"/>
                <a:cs typeface="Arial"/>
              </a:rPr>
              <a:t>All</a:t>
            </a:r>
            <a:r>
              <a:rPr sz="1600" spc="20" dirty="0">
                <a:latin typeface="Meiryo UI" panose="020B0604030504040204" pitchFamily="50" charset="-128"/>
                <a:ea typeface="Meiryo UI" panose="020B0604030504040204" pitchFamily="50" charset="-128"/>
                <a:cs typeface="Arial"/>
              </a:rPr>
              <a:t> </a:t>
            </a:r>
            <a:r>
              <a:rPr sz="1600" spc="-5" dirty="0">
                <a:latin typeface="Meiryo UI" panose="020B0604030504040204" pitchFamily="50" charset="-128"/>
                <a:ea typeface="Meiryo UI" panose="020B0604030504040204" pitchFamily="50" charset="-128"/>
                <a:cs typeface="Arial"/>
              </a:rPr>
              <a:t>of</a:t>
            </a:r>
            <a:r>
              <a:rPr sz="1600" spc="5" dirty="0">
                <a:latin typeface="Meiryo UI" panose="020B0604030504040204" pitchFamily="50" charset="-128"/>
                <a:ea typeface="Meiryo UI" panose="020B0604030504040204" pitchFamily="50" charset="-128"/>
                <a:cs typeface="Arial"/>
              </a:rPr>
              <a:t> </a:t>
            </a:r>
            <a:r>
              <a:rPr sz="1600" spc="-5" dirty="0">
                <a:latin typeface="Meiryo UI" panose="020B0604030504040204" pitchFamily="50" charset="-128"/>
                <a:ea typeface="Meiryo UI" panose="020B0604030504040204" pitchFamily="50" charset="-128"/>
                <a:cs typeface="Arial"/>
              </a:rPr>
              <a:t>Us</a:t>
            </a:r>
            <a:r>
              <a:rPr sz="1600" spc="5" dirty="0">
                <a:latin typeface="Meiryo UI" panose="020B0604030504040204" pitchFamily="50" charset="-128"/>
                <a:ea typeface="Meiryo UI" panose="020B0604030504040204" pitchFamily="50" charset="-128"/>
                <a:cs typeface="Arial"/>
              </a:rPr>
              <a:t> </a:t>
            </a:r>
            <a:r>
              <a:rPr sz="1600" spc="-200" dirty="0">
                <a:latin typeface="Meiryo UI" panose="020B0604030504040204" pitchFamily="50" charset="-128"/>
                <a:ea typeface="Meiryo UI" panose="020B0604030504040204" pitchFamily="50" charset="-128"/>
                <a:cs typeface="Noto Sans CJK JP Regular"/>
              </a:rPr>
              <a:t>プ</a:t>
            </a:r>
            <a:r>
              <a:rPr sz="1600" spc="-250" dirty="0">
                <a:latin typeface="Meiryo UI" panose="020B0604030504040204" pitchFamily="50" charset="-128"/>
                <a:ea typeface="Meiryo UI" panose="020B0604030504040204" pitchFamily="50" charset="-128"/>
                <a:cs typeface="Noto Sans CJK JP Regular"/>
              </a:rPr>
              <a:t>ログラム</a:t>
            </a:r>
            <a:r>
              <a:rPr sz="1600" spc="-254" dirty="0">
                <a:latin typeface="Meiryo UI" panose="020B0604030504040204" pitchFamily="50" charset="-128"/>
                <a:ea typeface="Meiryo UI" panose="020B0604030504040204" pitchFamily="50" charset="-128"/>
                <a:cs typeface="Noto Sans CJK JP Regular"/>
              </a:rPr>
              <a:t>、</a:t>
            </a:r>
            <a:r>
              <a:rPr sz="1600" spc="-25" dirty="0">
                <a:latin typeface="Meiryo UI" panose="020B0604030504040204" pitchFamily="50" charset="-128"/>
                <a:ea typeface="Meiryo UI" panose="020B0604030504040204" pitchFamily="50" charset="-128"/>
                <a:cs typeface="Noto Sans CJK JP Regular"/>
              </a:rPr>
              <a:t>がん</a:t>
            </a:r>
            <a:r>
              <a:rPr sz="1600" spc="-30" dirty="0">
                <a:latin typeface="Meiryo UI" panose="020B0604030504040204" pitchFamily="50" charset="-128"/>
                <a:ea typeface="Meiryo UI" panose="020B0604030504040204" pitchFamily="50" charset="-128"/>
                <a:cs typeface="Noto Sans CJK JP Regular"/>
              </a:rPr>
              <a:t>治</a:t>
            </a:r>
            <a:r>
              <a:rPr sz="1600" spc="-5" dirty="0">
                <a:latin typeface="Meiryo UI" panose="020B0604030504040204" pitchFamily="50" charset="-128"/>
                <a:ea typeface="Meiryo UI" panose="020B0604030504040204" pitchFamily="50" charset="-128"/>
                <a:cs typeface="Noto Sans CJK JP Regular"/>
              </a:rPr>
              <a:t>療</a:t>
            </a:r>
            <a:r>
              <a:rPr sz="1600" spc="-10" dirty="0">
                <a:latin typeface="Meiryo UI" panose="020B0604030504040204" pitchFamily="50" charset="-128"/>
                <a:ea typeface="Meiryo UI" panose="020B0604030504040204" pitchFamily="50" charset="-128"/>
                <a:cs typeface="Noto Sans CJK JP Regular"/>
              </a:rPr>
              <a:t>等</a:t>
            </a:r>
            <a:r>
              <a:rPr sz="1600" spc="-805" dirty="0">
                <a:latin typeface="Meiryo UI" panose="020B0604030504040204" pitchFamily="50" charset="-128"/>
                <a:ea typeface="Meiryo UI" panose="020B0604030504040204" pitchFamily="50" charset="-128"/>
                <a:cs typeface="Noto Sans CJK JP Regular"/>
              </a:rPr>
              <a:t>）</a:t>
            </a:r>
            <a:endParaRPr sz="1600" dirty="0">
              <a:latin typeface="Meiryo UI" panose="020B0604030504040204" pitchFamily="50" charset="-128"/>
              <a:ea typeface="Meiryo UI" panose="020B0604030504040204" pitchFamily="50" charset="-128"/>
              <a:cs typeface="Noto Sans CJK JP Regular"/>
            </a:endParaRPr>
          </a:p>
          <a:p>
            <a:pPr marL="927100" lvl="1" indent="-457834">
              <a:lnSpc>
                <a:spcPct val="100000"/>
              </a:lnSpc>
              <a:spcBef>
                <a:spcPts val="595"/>
              </a:spcBef>
              <a:buFont typeface="Arial"/>
              <a:buAutoNum type="arabicPeriod" startAt="4"/>
              <a:tabLst>
                <a:tab pos="927100" algn="l"/>
                <a:tab pos="927735" algn="l"/>
              </a:tabLst>
            </a:pPr>
            <a:r>
              <a:rPr sz="2000" spc="-40" dirty="0">
                <a:latin typeface="Meiryo UI" panose="020B0604030504040204" pitchFamily="50" charset="-128"/>
                <a:ea typeface="Meiryo UI" panose="020B0604030504040204" pitchFamily="50" charset="-128"/>
                <a:cs typeface="Noto Sans CJK JP Regular"/>
              </a:rPr>
              <a:t>現在と未来の医科学研究</a:t>
            </a:r>
            <a:r>
              <a:rPr sz="2000" spc="-55" dirty="0">
                <a:latin typeface="Meiryo UI" panose="020B0604030504040204" pitchFamily="50" charset="-128"/>
                <a:ea typeface="Meiryo UI" panose="020B0604030504040204" pitchFamily="50" charset="-128"/>
                <a:cs typeface="Noto Sans CJK JP Regular"/>
              </a:rPr>
              <a:t>人</a:t>
            </a:r>
            <a:r>
              <a:rPr sz="2000" dirty="0">
                <a:latin typeface="Meiryo UI" panose="020B0604030504040204" pitchFamily="50" charset="-128"/>
                <a:ea typeface="Meiryo UI" panose="020B0604030504040204" pitchFamily="50" charset="-128"/>
                <a:cs typeface="Noto Sans CJK JP Regular"/>
              </a:rPr>
              <a:t>材の</a:t>
            </a:r>
            <a:r>
              <a:rPr sz="2000" spc="-15" dirty="0">
                <a:latin typeface="Meiryo UI" panose="020B0604030504040204" pitchFamily="50" charset="-128"/>
                <a:ea typeface="Meiryo UI" panose="020B0604030504040204" pitchFamily="50" charset="-128"/>
                <a:cs typeface="Noto Sans CJK JP Regular"/>
              </a:rPr>
              <a:t>育</a:t>
            </a:r>
            <a:r>
              <a:rPr sz="2000" dirty="0">
                <a:latin typeface="Meiryo UI" panose="020B0604030504040204" pitchFamily="50" charset="-128"/>
                <a:ea typeface="Meiryo UI" panose="020B0604030504040204" pitchFamily="50" charset="-128"/>
                <a:cs typeface="Noto Sans CJK JP Regular"/>
              </a:rPr>
              <a:t>成</a:t>
            </a:r>
          </a:p>
        </p:txBody>
      </p:sp>
      <p:sp>
        <p:nvSpPr>
          <p:cNvPr id="8" name="object 7"/>
          <p:cNvSpPr txBox="1"/>
          <p:nvPr/>
        </p:nvSpPr>
        <p:spPr>
          <a:xfrm>
            <a:off x="1760016" y="4163059"/>
            <a:ext cx="9746184" cy="2379980"/>
          </a:xfrm>
          <a:prstGeom prst="rect">
            <a:avLst/>
          </a:prstGeom>
        </p:spPr>
        <p:txBody>
          <a:bodyPr vert="horz" wrap="square" lIns="0" tIns="12700" rIns="0" bIns="0" rtlCol="0">
            <a:spAutoFit/>
          </a:bodyPr>
          <a:lstStyle/>
          <a:p>
            <a:pPr marL="299085" marR="5080" indent="-286385">
              <a:lnSpc>
                <a:spcPct val="100000"/>
              </a:lnSpc>
              <a:spcBef>
                <a:spcPts val="100"/>
              </a:spcBef>
              <a:buFont typeface="Wingdings"/>
              <a:buChar char=""/>
              <a:tabLst>
                <a:tab pos="299720" algn="l"/>
              </a:tabLst>
            </a:pPr>
            <a:r>
              <a:rPr sz="2000" spc="-5" dirty="0">
                <a:latin typeface="Meiryo UI" panose="020B0604030504040204" pitchFamily="50" charset="-128"/>
                <a:ea typeface="Meiryo UI" panose="020B0604030504040204" pitchFamily="50" charset="-128"/>
                <a:cs typeface="Arial"/>
              </a:rPr>
              <a:t>2017</a:t>
            </a:r>
            <a:r>
              <a:rPr sz="2000" spc="-40" dirty="0">
                <a:latin typeface="Meiryo UI" panose="020B0604030504040204" pitchFamily="50" charset="-128"/>
                <a:ea typeface="Meiryo UI" panose="020B0604030504040204" pitchFamily="50" charset="-128"/>
                <a:cs typeface="Noto Sans CJK JP Regular"/>
              </a:rPr>
              <a:t>年度</a:t>
            </a:r>
            <a:r>
              <a:rPr sz="2000" spc="-55" dirty="0">
                <a:latin typeface="Meiryo UI" panose="020B0604030504040204" pitchFamily="50" charset="-128"/>
                <a:ea typeface="Meiryo UI" panose="020B0604030504040204" pitchFamily="50" charset="-128"/>
                <a:cs typeface="Noto Sans CJK JP Regular"/>
              </a:rPr>
              <a:t>に</a:t>
            </a:r>
            <a:r>
              <a:rPr sz="2000" dirty="0">
                <a:latin typeface="Meiryo UI" panose="020B0604030504040204" pitchFamily="50" charset="-128"/>
                <a:ea typeface="Meiryo UI" panose="020B0604030504040204" pitchFamily="50" charset="-128"/>
                <a:cs typeface="Noto Sans CJK JP Regular"/>
              </a:rPr>
              <a:t>議会</a:t>
            </a:r>
            <a:r>
              <a:rPr sz="2000" spc="-5" dirty="0">
                <a:latin typeface="Meiryo UI" panose="020B0604030504040204" pitchFamily="50" charset="-128"/>
                <a:ea typeface="Meiryo UI" panose="020B0604030504040204" pitchFamily="50" charset="-128"/>
                <a:cs typeface="Noto Sans CJK JP Regular"/>
              </a:rPr>
              <a:t>は</a:t>
            </a:r>
            <a:r>
              <a:rPr sz="2000" spc="-10" dirty="0">
                <a:latin typeface="Meiryo UI" panose="020B0604030504040204" pitchFamily="50" charset="-128"/>
                <a:ea typeface="Meiryo UI" panose="020B0604030504040204" pitchFamily="50" charset="-128"/>
                <a:cs typeface="Arial"/>
              </a:rPr>
              <a:t>21</a:t>
            </a:r>
            <a:r>
              <a:rPr sz="2000" dirty="0">
                <a:latin typeface="Meiryo UI" panose="020B0604030504040204" pitchFamily="50" charset="-128"/>
                <a:ea typeface="Meiryo UI" panose="020B0604030504040204" pitchFamily="50" charset="-128"/>
                <a:cs typeface="Noto Sans CJK JP Regular"/>
              </a:rPr>
              <a:t>世</a:t>
            </a:r>
            <a:r>
              <a:rPr sz="2000" spc="-15" dirty="0">
                <a:latin typeface="Meiryo UI" panose="020B0604030504040204" pitchFamily="50" charset="-128"/>
                <a:ea typeface="Meiryo UI" panose="020B0604030504040204" pitchFamily="50" charset="-128"/>
                <a:cs typeface="Noto Sans CJK JP Regular"/>
              </a:rPr>
              <a:t>紀</a:t>
            </a:r>
            <a:r>
              <a:rPr sz="2000" dirty="0">
                <a:latin typeface="Meiryo UI" panose="020B0604030504040204" pitchFamily="50" charset="-128"/>
                <a:ea typeface="Meiryo UI" panose="020B0604030504040204" pitchFamily="50" charset="-128"/>
                <a:cs typeface="Noto Sans CJK JP Regular"/>
              </a:rPr>
              <a:t>の治療</a:t>
            </a:r>
            <a:r>
              <a:rPr sz="2000" spc="-15" dirty="0">
                <a:latin typeface="Meiryo UI" panose="020B0604030504040204" pitchFamily="50" charset="-128"/>
                <a:ea typeface="Meiryo UI" panose="020B0604030504040204" pitchFamily="50" charset="-128"/>
                <a:cs typeface="Noto Sans CJK JP Regular"/>
              </a:rPr>
              <a:t>法</a:t>
            </a:r>
            <a:r>
              <a:rPr sz="2000" spc="-500" dirty="0">
                <a:latin typeface="Meiryo UI" panose="020B0604030504040204" pitchFamily="50" charset="-128"/>
                <a:ea typeface="Meiryo UI" panose="020B0604030504040204" pitchFamily="50" charset="-128"/>
                <a:cs typeface="Noto Sans CJK JP Regular"/>
              </a:rPr>
              <a:t>案</a:t>
            </a:r>
            <a:r>
              <a:rPr sz="2000" spc="-130" dirty="0">
                <a:latin typeface="Meiryo UI" panose="020B0604030504040204" pitchFamily="50" charset="-128"/>
                <a:ea typeface="Meiryo UI" panose="020B0604030504040204" pitchFamily="50" charset="-128"/>
                <a:cs typeface="Noto Sans CJK JP Regular"/>
              </a:rPr>
              <a:t>（</a:t>
            </a:r>
            <a:r>
              <a:rPr sz="2000" spc="-130" dirty="0">
                <a:latin typeface="Meiryo UI" panose="020B0604030504040204" pitchFamily="50" charset="-128"/>
                <a:ea typeface="Meiryo UI" panose="020B0604030504040204" pitchFamily="50" charset="-128"/>
                <a:cs typeface="Arial"/>
              </a:rPr>
              <a:t>the</a:t>
            </a:r>
            <a:r>
              <a:rPr sz="2000" spc="15" dirty="0">
                <a:latin typeface="Meiryo UI" panose="020B0604030504040204" pitchFamily="50" charset="-128"/>
                <a:ea typeface="Meiryo UI" panose="020B0604030504040204" pitchFamily="50" charset="-128"/>
                <a:cs typeface="Arial"/>
              </a:rPr>
              <a:t> </a:t>
            </a:r>
            <a:r>
              <a:rPr sz="2000" spc="-5" dirty="0">
                <a:latin typeface="Meiryo UI" panose="020B0604030504040204" pitchFamily="50" charset="-128"/>
                <a:ea typeface="Meiryo UI" panose="020B0604030504040204" pitchFamily="50" charset="-128"/>
                <a:cs typeface="Arial"/>
              </a:rPr>
              <a:t>21st</a:t>
            </a:r>
            <a:r>
              <a:rPr sz="2000" dirty="0">
                <a:latin typeface="Meiryo UI" panose="020B0604030504040204" pitchFamily="50" charset="-128"/>
                <a:ea typeface="Meiryo UI" panose="020B0604030504040204" pitchFamily="50" charset="-128"/>
                <a:cs typeface="Arial"/>
              </a:rPr>
              <a:t> </a:t>
            </a:r>
            <a:r>
              <a:rPr sz="2000" spc="-5" dirty="0">
                <a:latin typeface="Meiryo UI" panose="020B0604030504040204" pitchFamily="50" charset="-128"/>
                <a:ea typeface="Meiryo UI" panose="020B0604030504040204" pitchFamily="50" charset="-128"/>
                <a:cs typeface="Arial"/>
              </a:rPr>
              <a:t>Century</a:t>
            </a:r>
            <a:r>
              <a:rPr sz="2000" spc="15" dirty="0">
                <a:latin typeface="Meiryo UI" panose="020B0604030504040204" pitchFamily="50" charset="-128"/>
                <a:ea typeface="Meiryo UI" panose="020B0604030504040204" pitchFamily="50" charset="-128"/>
                <a:cs typeface="Arial"/>
              </a:rPr>
              <a:t> </a:t>
            </a:r>
            <a:r>
              <a:rPr sz="2000" spc="-5" dirty="0">
                <a:latin typeface="Meiryo UI" panose="020B0604030504040204" pitchFamily="50" charset="-128"/>
                <a:ea typeface="Meiryo UI" panose="020B0604030504040204" pitchFamily="50" charset="-128"/>
                <a:cs typeface="Arial"/>
              </a:rPr>
              <a:t>Cures</a:t>
            </a:r>
            <a:r>
              <a:rPr sz="2000" spc="-105" dirty="0">
                <a:latin typeface="Meiryo UI" panose="020B0604030504040204" pitchFamily="50" charset="-128"/>
                <a:ea typeface="Meiryo UI" panose="020B0604030504040204" pitchFamily="50" charset="-128"/>
                <a:cs typeface="Arial"/>
              </a:rPr>
              <a:t> </a:t>
            </a:r>
            <a:r>
              <a:rPr sz="2000" spc="-165" dirty="0">
                <a:latin typeface="Meiryo UI" panose="020B0604030504040204" pitchFamily="50" charset="-128"/>
                <a:ea typeface="Meiryo UI" panose="020B0604030504040204" pitchFamily="50" charset="-128"/>
                <a:cs typeface="Arial"/>
              </a:rPr>
              <a:t>Act</a:t>
            </a:r>
            <a:r>
              <a:rPr sz="2000" spc="-165" dirty="0">
                <a:latin typeface="Meiryo UI" panose="020B0604030504040204" pitchFamily="50" charset="-128"/>
                <a:ea typeface="Meiryo UI" panose="020B0604030504040204" pitchFamily="50" charset="-128"/>
                <a:cs typeface="Noto Sans CJK JP Regular"/>
              </a:rPr>
              <a:t>）</a:t>
            </a:r>
            <a:r>
              <a:rPr sz="2000" spc="-640" dirty="0">
                <a:latin typeface="Meiryo UI" panose="020B0604030504040204" pitchFamily="50" charset="-128"/>
                <a:ea typeface="Meiryo UI" panose="020B0604030504040204" pitchFamily="50" charset="-128"/>
                <a:cs typeface="Noto Sans CJK JP Regular"/>
              </a:rPr>
              <a:t>を</a:t>
            </a:r>
            <a:r>
              <a:rPr sz="2000" spc="-15" dirty="0">
                <a:latin typeface="Meiryo UI" panose="020B0604030504040204" pitchFamily="50" charset="-128"/>
                <a:ea typeface="Meiryo UI" panose="020B0604030504040204" pitchFamily="50" charset="-128"/>
                <a:cs typeface="Noto Sans CJK JP Regular"/>
              </a:rPr>
              <a:t>可</a:t>
            </a:r>
            <a:r>
              <a:rPr sz="2000" spc="-380" dirty="0">
                <a:latin typeface="Meiryo UI" panose="020B0604030504040204" pitchFamily="50" charset="-128"/>
                <a:ea typeface="Meiryo UI" panose="020B0604030504040204" pitchFamily="50" charset="-128"/>
                <a:cs typeface="Noto Sans CJK JP Regular"/>
              </a:rPr>
              <a:t>決し、 </a:t>
            </a:r>
            <a:r>
              <a:rPr sz="2000" dirty="0">
                <a:latin typeface="Meiryo UI" panose="020B0604030504040204" pitchFamily="50" charset="-128"/>
                <a:ea typeface="Meiryo UI" panose="020B0604030504040204" pitchFamily="50" charset="-128"/>
                <a:cs typeface="Noto Sans CJK JP Regular"/>
              </a:rPr>
              <a:t>今後</a:t>
            </a:r>
            <a:r>
              <a:rPr sz="2000" spc="5" dirty="0">
                <a:latin typeface="Meiryo UI" panose="020B0604030504040204" pitchFamily="50" charset="-128"/>
                <a:ea typeface="Meiryo UI" panose="020B0604030504040204" pitchFamily="50" charset="-128"/>
                <a:cs typeface="Noto Sans CJK JP Regular"/>
              </a:rPr>
              <a:t>の</a:t>
            </a:r>
            <a:r>
              <a:rPr sz="2000" dirty="0">
                <a:latin typeface="Meiryo UI" panose="020B0604030504040204" pitchFamily="50" charset="-128"/>
                <a:ea typeface="Meiryo UI" panose="020B0604030504040204" pitchFamily="50" charset="-128"/>
                <a:cs typeface="Arial"/>
              </a:rPr>
              <a:t>10</a:t>
            </a:r>
            <a:r>
              <a:rPr sz="2000" spc="-65" dirty="0">
                <a:latin typeface="Meiryo UI" panose="020B0604030504040204" pitchFamily="50" charset="-128"/>
                <a:ea typeface="Meiryo UI" panose="020B0604030504040204" pitchFamily="50" charset="-128"/>
                <a:cs typeface="Noto Sans CJK JP Regular"/>
              </a:rPr>
              <a:t>年間</a:t>
            </a:r>
            <a:r>
              <a:rPr sz="2000" spc="-60" dirty="0">
                <a:latin typeface="Meiryo UI" panose="020B0604030504040204" pitchFamily="50" charset="-128"/>
                <a:ea typeface="Meiryo UI" panose="020B0604030504040204" pitchFamily="50" charset="-128"/>
                <a:cs typeface="Noto Sans CJK JP Regular"/>
              </a:rPr>
              <a:t>で</a:t>
            </a:r>
            <a:r>
              <a:rPr sz="2000" spc="-5" dirty="0">
                <a:latin typeface="Meiryo UI" panose="020B0604030504040204" pitchFamily="50" charset="-128"/>
                <a:ea typeface="Meiryo UI" panose="020B0604030504040204" pitchFamily="50" charset="-128"/>
                <a:cs typeface="Arial"/>
              </a:rPr>
              <a:t>48</a:t>
            </a:r>
            <a:r>
              <a:rPr sz="2000" spc="-190" dirty="0">
                <a:latin typeface="Meiryo UI" panose="020B0604030504040204" pitchFamily="50" charset="-128"/>
                <a:ea typeface="Meiryo UI" panose="020B0604030504040204" pitchFamily="50" charset="-128"/>
                <a:cs typeface="Noto Sans CJK JP Regular"/>
              </a:rPr>
              <a:t>億ド</a:t>
            </a:r>
            <a:r>
              <a:rPr sz="2000" spc="-204" dirty="0">
                <a:latin typeface="Meiryo UI" panose="020B0604030504040204" pitchFamily="50" charset="-128"/>
                <a:ea typeface="Meiryo UI" panose="020B0604030504040204" pitchFamily="50" charset="-128"/>
                <a:cs typeface="Noto Sans CJK JP Regular"/>
              </a:rPr>
              <a:t>ル</a:t>
            </a:r>
            <a:r>
              <a:rPr sz="2000" spc="-100" dirty="0">
                <a:latin typeface="Meiryo UI" panose="020B0604030504040204" pitchFamily="50" charset="-128"/>
                <a:ea typeface="Meiryo UI" panose="020B0604030504040204" pitchFamily="50" charset="-128"/>
                <a:cs typeface="Noto Sans CJK JP Regular"/>
              </a:rPr>
              <a:t>を次</a:t>
            </a:r>
            <a:r>
              <a:rPr sz="2000" spc="-110" dirty="0">
                <a:latin typeface="Meiryo UI" panose="020B0604030504040204" pitchFamily="50" charset="-128"/>
                <a:ea typeface="Meiryo UI" panose="020B0604030504040204" pitchFamily="50" charset="-128"/>
                <a:cs typeface="Noto Sans CJK JP Regular"/>
              </a:rPr>
              <a:t>の</a:t>
            </a:r>
            <a:r>
              <a:rPr sz="2000" spc="-360" dirty="0">
                <a:latin typeface="Meiryo UI" panose="020B0604030504040204" pitchFamily="50" charset="-128"/>
                <a:ea typeface="Meiryo UI" panose="020B0604030504040204" pitchFamily="50" charset="-128"/>
                <a:cs typeface="Noto Sans CJK JP Regular"/>
              </a:rPr>
              <a:t>４</a:t>
            </a:r>
            <a:r>
              <a:rPr sz="2000" spc="-370" dirty="0">
                <a:latin typeface="Meiryo UI" panose="020B0604030504040204" pitchFamily="50" charset="-128"/>
                <a:ea typeface="Meiryo UI" panose="020B0604030504040204" pitchFamily="50" charset="-128"/>
                <a:cs typeface="Noto Sans CJK JP Regular"/>
              </a:rPr>
              <a:t>つ</a:t>
            </a:r>
            <a:r>
              <a:rPr sz="2000" spc="5" dirty="0">
                <a:latin typeface="Meiryo UI" panose="020B0604030504040204" pitchFamily="50" charset="-128"/>
                <a:ea typeface="Meiryo UI" panose="020B0604030504040204" pitchFamily="50" charset="-128"/>
                <a:cs typeface="Noto Sans CJK JP Regular"/>
              </a:rPr>
              <a:t>の重</a:t>
            </a:r>
            <a:r>
              <a:rPr sz="2000" spc="-10" dirty="0">
                <a:latin typeface="Meiryo UI" panose="020B0604030504040204" pitchFamily="50" charset="-128"/>
                <a:ea typeface="Meiryo UI" panose="020B0604030504040204" pitchFamily="50" charset="-128"/>
                <a:cs typeface="Noto Sans CJK JP Regular"/>
              </a:rPr>
              <a:t>要</a:t>
            </a:r>
            <a:r>
              <a:rPr sz="2000" spc="5" dirty="0">
                <a:latin typeface="Meiryo UI" panose="020B0604030504040204" pitchFamily="50" charset="-128"/>
                <a:ea typeface="Meiryo UI" panose="020B0604030504040204" pitchFamily="50" charset="-128"/>
                <a:cs typeface="Noto Sans CJK JP Regular"/>
              </a:rPr>
              <a:t>研究</a:t>
            </a:r>
            <a:r>
              <a:rPr sz="2000" spc="-10" dirty="0">
                <a:latin typeface="Meiryo UI" panose="020B0604030504040204" pitchFamily="50" charset="-128"/>
                <a:ea typeface="Meiryo UI" panose="020B0604030504040204" pitchFamily="50" charset="-128"/>
                <a:cs typeface="Noto Sans CJK JP Regular"/>
              </a:rPr>
              <a:t>課</a:t>
            </a:r>
            <a:r>
              <a:rPr sz="2000" spc="-25" dirty="0">
                <a:latin typeface="Meiryo UI" panose="020B0604030504040204" pitchFamily="50" charset="-128"/>
                <a:ea typeface="Meiryo UI" panose="020B0604030504040204" pitchFamily="50" charset="-128"/>
                <a:cs typeface="Noto Sans CJK JP Regular"/>
              </a:rPr>
              <a:t>題に投</a:t>
            </a:r>
            <a:r>
              <a:rPr sz="2000" spc="-40" dirty="0">
                <a:latin typeface="Meiryo UI" panose="020B0604030504040204" pitchFamily="50" charset="-128"/>
                <a:ea typeface="Meiryo UI" panose="020B0604030504040204" pitchFamily="50" charset="-128"/>
                <a:cs typeface="Noto Sans CJK JP Regular"/>
              </a:rPr>
              <a:t>資</a:t>
            </a:r>
            <a:r>
              <a:rPr sz="2000" spc="-170" dirty="0">
                <a:latin typeface="Meiryo UI" panose="020B0604030504040204" pitchFamily="50" charset="-128"/>
                <a:ea typeface="Meiryo UI" panose="020B0604030504040204" pitchFamily="50" charset="-128"/>
                <a:cs typeface="Noto Sans CJK JP Regular"/>
              </a:rPr>
              <a:t>す</a:t>
            </a:r>
            <a:r>
              <a:rPr sz="2000" spc="-180" dirty="0">
                <a:latin typeface="Meiryo UI" panose="020B0604030504040204" pitchFamily="50" charset="-128"/>
                <a:ea typeface="Meiryo UI" panose="020B0604030504040204" pitchFamily="50" charset="-128"/>
                <a:cs typeface="Noto Sans CJK JP Regular"/>
              </a:rPr>
              <a:t>る</a:t>
            </a:r>
            <a:r>
              <a:rPr sz="2000" spc="-220" dirty="0">
                <a:latin typeface="Meiryo UI" panose="020B0604030504040204" pitchFamily="50" charset="-128"/>
                <a:ea typeface="Meiryo UI" panose="020B0604030504040204" pitchFamily="50" charset="-128"/>
                <a:cs typeface="Noto Sans CJK JP Regular"/>
              </a:rPr>
              <a:t>ことが決定さ </a:t>
            </a:r>
            <a:r>
              <a:rPr sz="2000" spc="-275" dirty="0">
                <a:latin typeface="Meiryo UI" panose="020B0604030504040204" pitchFamily="50" charset="-128"/>
                <a:ea typeface="Meiryo UI" panose="020B0604030504040204" pitchFamily="50" charset="-128"/>
                <a:cs typeface="Noto Sans CJK JP Regular"/>
              </a:rPr>
              <a:t>れた。</a:t>
            </a:r>
            <a:r>
              <a:rPr sz="2000" dirty="0">
                <a:latin typeface="Meiryo UI" panose="020B0604030504040204" pitchFamily="50" charset="-128"/>
                <a:ea typeface="Meiryo UI" panose="020B0604030504040204" pitchFamily="50" charset="-128"/>
                <a:cs typeface="Arial"/>
              </a:rPr>
              <a:t>2019</a:t>
            </a:r>
            <a:r>
              <a:rPr sz="2000" spc="-180" dirty="0">
                <a:latin typeface="Meiryo UI" panose="020B0604030504040204" pitchFamily="50" charset="-128"/>
                <a:ea typeface="Meiryo UI" panose="020B0604030504040204" pitchFamily="50" charset="-128"/>
                <a:cs typeface="Noto Sans CJK JP Regular"/>
              </a:rPr>
              <a:t>年度は、この</a:t>
            </a:r>
            <a:r>
              <a:rPr sz="2000" spc="-15" dirty="0">
                <a:latin typeface="Meiryo UI" panose="020B0604030504040204" pitchFamily="50" charset="-128"/>
                <a:ea typeface="Meiryo UI" panose="020B0604030504040204" pitchFamily="50" charset="-128"/>
                <a:cs typeface="Arial"/>
              </a:rPr>
              <a:t>4</a:t>
            </a:r>
            <a:r>
              <a:rPr sz="2000" spc="-50" dirty="0">
                <a:latin typeface="Meiryo UI" panose="020B0604030504040204" pitchFamily="50" charset="-128"/>
                <a:ea typeface="Meiryo UI" panose="020B0604030504040204" pitchFamily="50" charset="-128"/>
                <a:cs typeface="Noto Sans CJK JP Regular"/>
              </a:rPr>
              <a:t>つ</a:t>
            </a:r>
            <a:r>
              <a:rPr sz="2000" spc="-45" dirty="0">
                <a:latin typeface="Meiryo UI" panose="020B0604030504040204" pitchFamily="50" charset="-128"/>
                <a:ea typeface="Meiryo UI" panose="020B0604030504040204" pitchFamily="50" charset="-128"/>
                <a:cs typeface="Noto Sans CJK JP Regular"/>
              </a:rPr>
              <a:t>の</a:t>
            </a:r>
            <a:r>
              <a:rPr sz="2000" dirty="0">
                <a:latin typeface="Meiryo UI" panose="020B0604030504040204" pitchFamily="50" charset="-128"/>
                <a:ea typeface="Meiryo UI" panose="020B0604030504040204" pitchFamily="50" charset="-128"/>
                <a:cs typeface="Noto Sans CJK JP Regular"/>
              </a:rPr>
              <a:t>研究</a:t>
            </a:r>
            <a:r>
              <a:rPr sz="2000" spc="-15" dirty="0">
                <a:latin typeface="Meiryo UI" panose="020B0604030504040204" pitchFamily="50" charset="-128"/>
                <a:ea typeface="Meiryo UI" panose="020B0604030504040204" pitchFamily="50" charset="-128"/>
                <a:cs typeface="Noto Sans CJK JP Regular"/>
              </a:rPr>
              <a:t>課</a:t>
            </a:r>
            <a:r>
              <a:rPr sz="2000" spc="-30" dirty="0">
                <a:latin typeface="Meiryo UI" panose="020B0604030504040204" pitchFamily="50" charset="-128"/>
                <a:ea typeface="Meiryo UI" panose="020B0604030504040204" pitchFamily="50" charset="-128"/>
                <a:cs typeface="Noto Sans CJK JP Regular"/>
              </a:rPr>
              <a:t>題に合計</a:t>
            </a:r>
            <a:r>
              <a:rPr sz="2000" spc="-5" dirty="0">
                <a:latin typeface="Meiryo UI" panose="020B0604030504040204" pitchFamily="50" charset="-128"/>
                <a:ea typeface="Meiryo UI" panose="020B0604030504040204" pitchFamily="50" charset="-128"/>
                <a:cs typeface="Arial"/>
              </a:rPr>
              <a:t>7.1</a:t>
            </a:r>
            <a:r>
              <a:rPr sz="2000" spc="-15" dirty="0">
                <a:latin typeface="Meiryo UI" panose="020B0604030504040204" pitchFamily="50" charset="-128"/>
                <a:ea typeface="Meiryo UI" panose="020B0604030504040204" pitchFamily="50" charset="-128"/>
                <a:cs typeface="Noto Sans CJK JP Regular"/>
              </a:rPr>
              <a:t>億</a:t>
            </a:r>
            <a:r>
              <a:rPr sz="2000" spc="-225" dirty="0">
                <a:latin typeface="Meiryo UI" panose="020B0604030504040204" pitchFamily="50" charset="-128"/>
                <a:ea typeface="Meiryo UI" panose="020B0604030504040204" pitchFamily="50" charset="-128"/>
                <a:cs typeface="Noto Sans CJK JP Regular"/>
              </a:rPr>
              <a:t>ドルを</a:t>
            </a:r>
            <a:r>
              <a:rPr sz="2000" spc="-235" dirty="0">
                <a:latin typeface="Meiryo UI" panose="020B0604030504040204" pitchFamily="50" charset="-128"/>
                <a:ea typeface="Meiryo UI" panose="020B0604030504040204" pitchFamily="50" charset="-128"/>
                <a:cs typeface="Noto Sans CJK JP Regular"/>
              </a:rPr>
              <a:t>投</a:t>
            </a:r>
            <a:r>
              <a:rPr sz="2000" spc="-335" dirty="0">
                <a:latin typeface="Meiryo UI" panose="020B0604030504040204" pitchFamily="50" charset="-128"/>
                <a:ea typeface="Meiryo UI" panose="020B0604030504040204" pitchFamily="50" charset="-128"/>
                <a:cs typeface="Noto Sans CJK JP Regular"/>
              </a:rPr>
              <a:t>資。</a:t>
            </a:r>
            <a:endParaRPr sz="2000" dirty="0">
              <a:latin typeface="Meiryo UI" panose="020B0604030504040204" pitchFamily="50" charset="-128"/>
              <a:ea typeface="Meiryo UI" panose="020B0604030504040204" pitchFamily="50" charset="-128"/>
              <a:cs typeface="Noto Sans CJK JP Regular"/>
            </a:endParaRPr>
          </a:p>
          <a:p>
            <a:pPr marL="812800" lvl="1" indent="-343535">
              <a:lnSpc>
                <a:spcPts val="2155"/>
              </a:lnSpc>
              <a:spcBef>
                <a:spcPts val="1200"/>
              </a:spcBef>
              <a:buFont typeface="Wingdings"/>
              <a:buChar char=""/>
              <a:tabLst>
                <a:tab pos="812800" algn="l"/>
                <a:tab pos="813435" algn="l"/>
              </a:tabLst>
            </a:pPr>
            <a:r>
              <a:rPr sz="1800" dirty="0">
                <a:latin typeface="Meiryo UI" panose="020B0604030504040204" pitchFamily="50" charset="-128"/>
                <a:ea typeface="Meiryo UI" panose="020B0604030504040204" pitchFamily="50" charset="-128"/>
                <a:cs typeface="Noto Sans CJK JP Regular"/>
              </a:rPr>
              <a:t>精密医療</a:t>
            </a:r>
          </a:p>
          <a:p>
            <a:pPr marL="812800" lvl="1" indent="-343535">
              <a:lnSpc>
                <a:spcPts val="2155"/>
              </a:lnSpc>
              <a:buFont typeface="Wingdings"/>
              <a:buChar char=""/>
              <a:tabLst>
                <a:tab pos="812800" algn="l"/>
                <a:tab pos="813435" algn="l"/>
              </a:tabLst>
            </a:pPr>
            <a:r>
              <a:rPr sz="1800" dirty="0">
                <a:latin typeface="Meiryo UI" panose="020B0604030504040204" pitchFamily="50" charset="-128"/>
                <a:ea typeface="Meiryo UI" panose="020B0604030504040204" pitchFamily="50" charset="-128"/>
                <a:cs typeface="Arial"/>
              </a:rPr>
              <a:t>BRAIN</a:t>
            </a:r>
          </a:p>
          <a:p>
            <a:pPr marL="812800" lvl="1" indent="-343535">
              <a:lnSpc>
                <a:spcPct val="100000"/>
              </a:lnSpc>
              <a:spcBef>
                <a:spcPts val="15"/>
              </a:spcBef>
              <a:buFont typeface="Wingdings"/>
              <a:buChar char=""/>
              <a:tabLst>
                <a:tab pos="812800" algn="l"/>
                <a:tab pos="813435" algn="l"/>
              </a:tabLst>
            </a:pPr>
            <a:r>
              <a:rPr lang="ja-JP" altLang="en-US" sz="1800" spc="-160" dirty="0">
                <a:latin typeface="Meiryo UI" panose="020B0604030504040204" pitchFamily="50" charset="-128"/>
                <a:ea typeface="Meiryo UI" panose="020B0604030504040204" pitchFamily="50" charset="-128"/>
                <a:cs typeface="Noto Sans CJK JP Regular"/>
              </a:rPr>
              <a:t>キャンサームーンショット</a:t>
            </a:r>
            <a:endParaRPr sz="1800" dirty="0">
              <a:latin typeface="Meiryo UI" panose="020B0604030504040204" pitchFamily="50" charset="-128"/>
              <a:ea typeface="Meiryo UI" panose="020B0604030504040204" pitchFamily="50" charset="-128"/>
              <a:cs typeface="Noto Sans CJK JP Regular"/>
            </a:endParaRPr>
          </a:p>
          <a:p>
            <a:pPr marL="812800" lvl="1" indent="-343535">
              <a:lnSpc>
                <a:spcPct val="100000"/>
              </a:lnSpc>
              <a:buFont typeface="Wingdings"/>
              <a:buChar char=""/>
              <a:tabLst>
                <a:tab pos="812800" algn="l"/>
                <a:tab pos="813435" algn="l"/>
              </a:tabLst>
            </a:pPr>
            <a:r>
              <a:rPr sz="1800" spc="-5" dirty="0">
                <a:latin typeface="Meiryo UI" panose="020B0604030504040204" pitchFamily="50" charset="-128"/>
                <a:ea typeface="Meiryo UI" panose="020B0604030504040204" pitchFamily="50" charset="-128"/>
                <a:cs typeface="Noto Sans CJK JP Regular"/>
              </a:rPr>
              <a:t>再生医療</a:t>
            </a:r>
            <a:endParaRPr sz="1800" dirty="0">
              <a:latin typeface="Meiryo UI" panose="020B0604030504040204" pitchFamily="50" charset="-128"/>
              <a:ea typeface="Meiryo UI" panose="020B0604030504040204" pitchFamily="50" charset="-128"/>
              <a:cs typeface="Noto Sans CJK JP Regular"/>
            </a:endParaRPr>
          </a:p>
          <a:p>
            <a:pPr marL="1976120">
              <a:lnSpc>
                <a:spcPct val="100000"/>
              </a:lnSpc>
              <a:spcBef>
                <a:spcPts val="535"/>
              </a:spcBef>
            </a:pPr>
            <a:r>
              <a:rPr sz="800" spc="-130" dirty="0">
                <a:latin typeface="Meiryo UI" panose="020B0604030504040204" pitchFamily="50" charset="-128"/>
                <a:ea typeface="Meiryo UI" panose="020B0604030504040204" pitchFamily="50" charset="-128"/>
                <a:cs typeface="Noto Sans CJK JP Regular"/>
              </a:rPr>
              <a:t>出 典 ： </a:t>
            </a:r>
            <a:r>
              <a:rPr sz="800" spc="-5" dirty="0">
                <a:latin typeface="Meiryo UI" panose="020B0604030504040204" pitchFamily="50" charset="-128"/>
                <a:ea typeface="Meiryo UI" panose="020B0604030504040204" pitchFamily="50" charset="-128"/>
                <a:cs typeface="Arial"/>
              </a:rPr>
              <a:t>Department of Health and </a:t>
            </a:r>
            <a:r>
              <a:rPr sz="800" dirty="0">
                <a:latin typeface="Meiryo UI" panose="020B0604030504040204" pitchFamily="50" charset="-128"/>
                <a:ea typeface="Meiryo UI" panose="020B0604030504040204" pitchFamily="50" charset="-128"/>
                <a:cs typeface="Arial"/>
              </a:rPr>
              <a:t>Human </a:t>
            </a:r>
            <a:r>
              <a:rPr sz="800" spc="-5" dirty="0">
                <a:latin typeface="Meiryo UI" panose="020B0604030504040204" pitchFamily="50" charset="-128"/>
                <a:ea typeface="Meiryo UI" panose="020B0604030504040204" pitchFamily="50" charset="-128"/>
                <a:cs typeface="Arial"/>
              </a:rPr>
              <a:t>Services </a:t>
            </a:r>
            <a:r>
              <a:rPr sz="800" dirty="0">
                <a:solidFill>
                  <a:srgbClr val="131313"/>
                </a:solidFill>
                <a:latin typeface="Meiryo UI" panose="020B0604030504040204" pitchFamily="50" charset="-128"/>
                <a:ea typeface="Meiryo UI" panose="020B0604030504040204" pitchFamily="50" charset="-128"/>
                <a:cs typeface="Arial"/>
              </a:rPr>
              <a:t>FY </a:t>
            </a:r>
            <a:r>
              <a:rPr sz="800" spc="-5" dirty="0">
                <a:solidFill>
                  <a:srgbClr val="131313"/>
                </a:solidFill>
                <a:latin typeface="Meiryo UI" panose="020B0604030504040204" pitchFamily="50" charset="-128"/>
                <a:ea typeface="Meiryo UI" panose="020B0604030504040204" pitchFamily="50" charset="-128"/>
                <a:cs typeface="Arial"/>
              </a:rPr>
              <a:t>2019 </a:t>
            </a:r>
            <a:r>
              <a:rPr sz="800" dirty="0">
                <a:solidFill>
                  <a:srgbClr val="131313"/>
                </a:solidFill>
                <a:latin typeface="Meiryo UI" panose="020B0604030504040204" pitchFamily="50" charset="-128"/>
                <a:ea typeface="Meiryo UI" panose="020B0604030504040204" pitchFamily="50" charset="-128"/>
                <a:cs typeface="Arial"/>
              </a:rPr>
              <a:t>NIH-volume1 </a:t>
            </a:r>
            <a:r>
              <a:rPr sz="800" spc="-5" dirty="0">
                <a:solidFill>
                  <a:srgbClr val="131313"/>
                </a:solidFill>
                <a:latin typeface="Meiryo UI" panose="020B0604030504040204" pitchFamily="50" charset="-128"/>
                <a:ea typeface="Meiryo UI" panose="020B0604030504040204" pitchFamily="50" charset="-128"/>
                <a:cs typeface="Arial"/>
              </a:rPr>
              <a:t>Overview</a:t>
            </a:r>
            <a:endParaRPr sz="800" dirty="0">
              <a:latin typeface="Meiryo UI" panose="020B0604030504040204" pitchFamily="50" charset="-128"/>
              <a:ea typeface="Meiryo UI" panose="020B0604030504040204" pitchFamily="50" charset="-128"/>
              <a:cs typeface="Arial"/>
            </a:endParaRPr>
          </a:p>
        </p:txBody>
      </p:sp>
    </p:spTree>
    <p:extLst>
      <p:ext uri="{BB962C8B-B14F-4D97-AF65-F5344CB8AC3E}">
        <p14:creationId xmlns:p14="http://schemas.microsoft.com/office/powerpoint/2010/main" val="16735359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0" y="4866"/>
            <a:ext cx="12192000" cy="584775"/>
          </a:xfrm>
          <a:prstGeom prst="rect">
            <a:avLst/>
          </a:prstGeom>
        </p:spPr>
        <p:txBody>
          <a:bodyPr wrap="square">
            <a:spAutoFit/>
          </a:bodyPr>
          <a:lstStyle/>
          <a:p>
            <a:pPr algn="ctr"/>
            <a:r>
              <a:rPr lang="en-US" altLang="ja-JP" sz="3200" b="1" dirty="0">
                <a:latin typeface="Meiryo UI" panose="020B0604030504040204" pitchFamily="50" charset="-128"/>
                <a:ea typeface="Meiryo UI" panose="020B0604030504040204" pitchFamily="50" charset="-128"/>
              </a:rPr>
              <a:t>NIH</a:t>
            </a:r>
            <a:r>
              <a:rPr lang="ja-JP" altLang="en-US" sz="3200" b="1" dirty="0">
                <a:latin typeface="Meiryo UI" panose="020B0604030504040204" pitchFamily="50" charset="-128"/>
                <a:ea typeface="Meiryo UI" panose="020B0604030504040204" pitchFamily="50" charset="-128"/>
              </a:rPr>
              <a:t>の</a:t>
            </a:r>
            <a:r>
              <a:rPr lang="en-US" altLang="ja-JP" sz="3200" b="1" dirty="0">
                <a:latin typeface="Meiryo UI" panose="020B0604030504040204" pitchFamily="50" charset="-128"/>
                <a:ea typeface="Meiryo UI" panose="020B0604030504040204" pitchFamily="50" charset="-128"/>
              </a:rPr>
              <a:t>Brain</a:t>
            </a:r>
            <a:endParaRPr lang="ja-JP" altLang="en-US" sz="3200" b="1" dirty="0">
              <a:latin typeface="Meiryo UI" panose="020B0604030504040204" pitchFamily="50" charset="-128"/>
              <a:ea typeface="Meiryo UI" panose="020B0604030504040204" pitchFamily="50" charset="-128"/>
            </a:endParaRPr>
          </a:p>
        </p:txBody>
      </p:sp>
      <p:sp>
        <p:nvSpPr>
          <p:cNvPr id="5" name="object 3"/>
          <p:cNvSpPr/>
          <p:nvPr/>
        </p:nvSpPr>
        <p:spPr>
          <a:xfrm>
            <a:off x="0" y="6126166"/>
            <a:ext cx="2894975" cy="731834"/>
          </a:xfrm>
          <a:prstGeom prst="rect">
            <a:avLst/>
          </a:prstGeom>
          <a:blipFill>
            <a:blip r:embed="rId3" cstate="print"/>
            <a:stretch>
              <a:fillRect/>
            </a:stretch>
          </a:blipFill>
        </p:spPr>
        <p:txBody>
          <a:bodyPr wrap="square" lIns="0" tIns="0" rIns="0" bIns="0" rtlCol="0"/>
          <a:lstStyle/>
          <a:p>
            <a:endParaRPr/>
          </a:p>
        </p:txBody>
      </p:sp>
      <p:sp>
        <p:nvSpPr>
          <p:cNvPr id="9" name="object 4"/>
          <p:cNvSpPr txBox="1">
            <a:spLocks/>
          </p:cNvSpPr>
          <p:nvPr/>
        </p:nvSpPr>
        <p:spPr>
          <a:xfrm>
            <a:off x="6475938" y="80711"/>
            <a:ext cx="4580255" cy="443711"/>
          </a:xfrm>
          <a:prstGeom prst="rect">
            <a:avLst/>
          </a:prstGeom>
        </p:spPr>
        <p:txBody>
          <a:bodyPr vert="horz" wrap="square" lIns="0" tIns="12700" rIns="0" bIns="0" rtlCol="0" anchor="ctr">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100"/>
              </a:spcBef>
            </a:pPr>
            <a:r>
              <a:rPr lang="en-US" sz="2800" spc="-165" dirty="0"/>
              <a:t>Innovation </a:t>
            </a:r>
            <a:r>
              <a:rPr lang="en-US" sz="2800" spc="-250" dirty="0"/>
              <a:t>Fund</a:t>
            </a:r>
            <a:r>
              <a:rPr lang="en-US" sz="2800" spc="-425" dirty="0"/>
              <a:t> </a:t>
            </a:r>
            <a:r>
              <a:rPr lang="en-US" sz="2800" spc="-180" dirty="0"/>
              <a:t>Budget</a:t>
            </a:r>
            <a:endParaRPr lang="en-US" sz="2800" dirty="0"/>
          </a:p>
        </p:txBody>
      </p:sp>
      <p:graphicFrame>
        <p:nvGraphicFramePr>
          <p:cNvPr id="11" name="object 6"/>
          <p:cNvGraphicFramePr>
            <a:graphicFrameLocks noGrp="1"/>
          </p:cNvGraphicFramePr>
          <p:nvPr>
            <p:extLst>
              <p:ext uri="{D42A27DB-BD31-4B8C-83A1-F6EECF244321}">
                <p14:modId xmlns:p14="http://schemas.microsoft.com/office/powerpoint/2010/main" val="3125651405"/>
              </p:ext>
            </p:extLst>
          </p:nvPr>
        </p:nvGraphicFramePr>
        <p:xfrm>
          <a:off x="593124" y="844373"/>
          <a:ext cx="11071655" cy="5229860"/>
        </p:xfrm>
        <a:graphic>
          <a:graphicData uri="http://schemas.openxmlformats.org/drawingml/2006/table">
            <a:tbl>
              <a:tblPr firstRow="1" bandRow="1">
                <a:tableStyleId>{2D5ABB26-0587-4C30-8999-92F81FD0307C}</a:tableStyleId>
              </a:tblPr>
              <a:tblGrid>
                <a:gridCol w="669741">
                  <a:extLst>
                    <a:ext uri="{9D8B030D-6E8A-4147-A177-3AD203B41FA5}">
                      <a16:colId xmlns:a16="http://schemas.microsoft.com/office/drawing/2014/main" val="20000"/>
                    </a:ext>
                  </a:extLst>
                </a:gridCol>
                <a:gridCol w="2926076">
                  <a:extLst>
                    <a:ext uri="{9D8B030D-6E8A-4147-A177-3AD203B41FA5}">
                      <a16:colId xmlns:a16="http://schemas.microsoft.com/office/drawing/2014/main" val="20001"/>
                    </a:ext>
                  </a:extLst>
                </a:gridCol>
                <a:gridCol w="1655805">
                  <a:extLst>
                    <a:ext uri="{9D8B030D-6E8A-4147-A177-3AD203B41FA5}">
                      <a16:colId xmlns:a16="http://schemas.microsoft.com/office/drawing/2014/main" val="20002"/>
                    </a:ext>
                  </a:extLst>
                </a:gridCol>
                <a:gridCol w="1952368">
                  <a:extLst>
                    <a:ext uri="{9D8B030D-6E8A-4147-A177-3AD203B41FA5}">
                      <a16:colId xmlns:a16="http://schemas.microsoft.com/office/drawing/2014/main" val="20003"/>
                    </a:ext>
                  </a:extLst>
                </a:gridCol>
                <a:gridCol w="1927654">
                  <a:extLst>
                    <a:ext uri="{9D8B030D-6E8A-4147-A177-3AD203B41FA5}">
                      <a16:colId xmlns:a16="http://schemas.microsoft.com/office/drawing/2014/main" val="20004"/>
                    </a:ext>
                  </a:extLst>
                </a:gridCol>
                <a:gridCol w="1940011">
                  <a:extLst>
                    <a:ext uri="{9D8B030D-6E8A-4147-A177-3AD203B41FA5}">
                      <a16:colId xmlns:a16="http://schemas.microsoft.com/office/drawing/2014/main" val="20005"/>
                    </a:ext>
                  </a:extLst>
                </a:gridCol>
              </a:tblGrid>
              <a:tr h="548640">
                <a:tc>
                  <a:txBody>
                    <a:bodyPr/>
                    <a:lstStyle/>
                    <a:p>
                      <a:pPr marL="12065" algn="ctr">
                        <a:lnSpc>
                          <a:spcPct val="100000"/>
                        </a:lnSpc>
                        <a:spcBef>
                          <a:spcPts val="140"/>
                        </a:spcBef>
                      </a:pPr>
                      <a:r>
                        <a:rPr sz="1600" b="1" spc="-175" dirty="0">
                          <a:solidFill>
                            <a:srgbClr val="FFFFFF"/>
                          </a:solidFill>
                          <a:latin typeface="游ゴシック" panose="020B0400000000000000" pitchFamily="50" charset="-128"/>
                          <a:ea typeface="游ゴシック" panose="020B0400000000000000" pitchFamily="50" charset="-128"/>
                          <a:cs typeface="Trebuchet MS"/>
                        </a:rPr>
                        <a:t>FY</a:t>
                      </a:r>
                      <a:endParaRPr sz="1600" dirty="0">
                        <a:latin typeface="游ゴシック" panose="020B0400000000000000" pitchFamily="50" charset="-128"/>
                        <a:ea typeface="游ゴシック" panose="020B0400000000000000" pitchFamily="50" charset="-128"/>
                        <a:cs typeface="Trebuchet MS"/>
                      </a:endParaRPr>
                    </a:p>
                    <a:p>
                      <a:pPr marL="12065" algn="ctr">
                        <a:lnSpc>
                          <a:spcPct val="100000"/>
                        </a:lnSpc>
                        <a:spcBef>
                          <a:spcPts val="10"/>
                        </a:spcBef>
                      </a:pPr>
                      <a:r>
                        <a:rPr sz="1600" b="1" spc="-145" dirty="0">
                          <a:solidFill>
                            <a:srgbClr val="FFFFFF"/>
                          </a:solidFill>
                          <a:latin typeface="游ゴシック" panose="020B0400000000000000" pitchFamily="50" charset="-128"/>
                          <a:ea typeface="游ゴシック" panose="020B0400000000000000" pitchFamily="50" charset="-128"/>
                          <a:cs typeface="Trebuchet MS"/>
                        </a:rPr>
                        <a:t>Year</a:t>
                      </a:r>
                      <a:endParaRPr sz="1600" dirty="0">
                        <a:latin typeface="游ゴシック" panose="020B0400000000000000" pitchFamily="50" charset="-128"/>
                        <a:ea typeface="游ゴシック" panose="020B0400000000000000" pitchFamily="50" charset="-128"/>
                        <a:cs typeface="Trebuchet MS"/>
                      </a:endParaRPr>
                    </a:p>
                  </a:txBody>
                  <a:tcPr marL="0" marR="0" marT="17780" marB="0" anchor="ctr">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4F81BD"/>
                    </a:solidFill>
                  </a:tcPr>
                </a:tc>
                <a:tc>
                  <a:txBody>
                    <a:bodyPr/>
                    <a:lstStyle/>
                    <a:p>
                      <a:pPr marL="12700" algn="ctr">
                        <a:lnSpc>
                          <a:spcPts val="2045"/>
                        </a:lnSpc>
                      </a:pPr>
                      <a:r>
                        <a:rPr sz="1800" b="1" spc="-90" dirty="0">
                          <a:solidFill>
                            <a:srgbClr val="FFFFFF"/>
                          </a:solidFill>
                          <a:latin typeface="游ゴシック" panose="020B0400000000000000" pitchFamily="50" charset="-128"/>
                          <a:ea typeface="游ゴシック" panose="020B0400000000000000" pitchFamily="50" charset="-128"/>
                          <a:cs typeface="Trebuchet MS"/>
                        </a:rPr>
                        <a:t>Original</a:t>
                      </a:r>
                      <a:r>
                        <a:rPr sz="1800" b="1" spc="-150" dirty="0">
                          <a:solidFill>
                            <a:srgbClr val="FFFFFF"/>
                          </a:solidFill>
                          <a:latin typeface="游ゴシック" panose="020B0400000000000000" pitchFamily="50" charset="-128"/>
                          <a:ea typeface="游ゴシック" panose="020B0400000000000000" pitchFamily="50" charset="-128"/>
                          <a:cs typeface="Trebuchet MS"/>
                        </a:rPr>
                        <a:t> </a:t>
                      </a:r>
                      <a:r>
                        <a:rPr sz="1800" b="1" spc="-125" dirty="0">
                          <a:solidFill>
                            <a:srgbClr val="FFFFFF"/>
                          </a:solidFill>
                          <a:latin typeface="游ゴシック" panose="020B0400000000000000" pitchFamily="50" charset="-128"/>
                          <a:ea typeface="游ゴシック" panose="020B0400000000000000" pitchFamily="50" charset="-128"/>
                          <a:cs typeface="Trebuchet MS"/>
                        </a:rPr>
                        <a:t>Cures</a:t>
                      </a:r>
                      <a:r>
                        <a:rPr lang="en-US" sz="1800" b="1" spc="-125" dirty="0">
                          <a:solidFill>
                            <a:srgbClr val="FFFFFF"/>
                          </a:solidFill>
                          <a:latin typeface="游ゴシック" panose="020B0400000000000000" pitchFamily="50" charset="-128"/>
                          <a:ea typeface="游ゴシック" panose="020B0400000000000000" pitchFamily="50" charset="-128"/>
                          <a:cs typeface="Trebuchet MS"/>
                        </a:rPr>
                        <a:t> </a:t>
                      </a:r>
                      <a:r>
                        <a:rPr sz="1800" b="1" spc="-130" dirty="0">
                          <a:solidFill>
                            <a:srgbClr val="FFFFFF"/>
                          </a:solidFill>
                          <a:latin typeface="游ゴシック" panose="020B0400000000000000" pitchFamily="50" charset="-128"/>
                          <a:ea typeface="游ゴシック" panose="020B0400000000000000" pitchFamily="50" charset="-128"/>
                          <a:cs typeface="Trebuchet MS"/>
                        </a:rPr>
                        <a:t>Fund</a:t>
                      </a:r>
                      <a:endParaRPr sz="1800" dirty="0">
                        <a:latin typeface="游ゴシック" panose="020B0400000000000000" pitchFamily="50" charset="-128"/>
                        <a:ea typeface="游ゴシック" panose="020B0400000000000000" pitchFamily="50" charset="-128"/>
                        <a:cs typeface="Trebuchet MS"/>
                      </a:endParaRPr>
                    </a:p>
                  </a:txBody>
                  <a:tcPr marL="0" marR="0" marT="0" marB="0" anchor="ctr">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4F81BD"/>
                    </a:solidFill>
                  </a:tcPr>
                </a:tc>
                <a:tc>
                  <a:txBody>
                    <a:bodyPr/>
                    <a:lstStyle/>
                    <a:p>
                      <a:pPr marL="257175">
                        <a:lnSpc>
                          <a:spcPct val="100000"/>
                        </a:lnSpc>
                        <a:spcBef>
                          <a:spcPts val="980"/>
                        </a:spcBef>
                      </a:pPr>
                      <a:r>
                        <a:rPr sz="1800" b="1" spc="-100" dirty="0">
                          <a:solidFill>
                            <a:srgbClr val="FFFFFF"/>
                          </a:solidFill>
                          <a:latin typeface="游ゴシック" panose="020B0400000000000000" pitchFamily="50" charset="-128"/>
                          <a:ea typeface="游ゴシック" panose="020B0400000000000000" pitchFamily="50" charset="-128"/>
                          <a:cs typeface="Trebuchet MS"/>
                        </a:rPr>
                        <a:t>Competing</a:t>
                      </a:r>
                      <a:endParaRPr sz="1800">
                        <a:latin typeface="游ゴシック" panose="020B0400000000000000" pitchFamily="50" charset="-128"/>
                        <a:ea typeface="游ゴシック" panose="020B0400000000000000" pitchFamily="50" charset="-128"/>
                        <a:cs typeface="Trebuchet MS"/>
                      </a:endParaRPr>
                    </a:p>
                  </a:txBody>
                  <a:tcPr marL="0" marR="0" marT="124460" marB="0" anchor="ctr">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4F81BD"/>
                    </a:solidFill>
                  </a:tcPr>
                </a:tc>
                <a:tc>
                  <a:txBody>
                    <a:bodyPr/>
                    <a:lstStyle/>
                    <a:p>
                      <a:pPr marL="161925">
                        <a:lnSpc>
                          <a:spcPct val="100000"/>
                        </a:lnSpc>
                        <a:spcBef>
                          <a:spcPts val="980"/>
                        </a:spcBef>
                      </a:pPr>
                      <a:r>
                        <a:rPr sz="1800" b="1" spc="-95" dirty="0">
                          <a:solidFill>
                            <a:srgbClr val="FFFFFF"/>
                          </a:solidFill>
                          <a:latin typeface="游ゴシック" panose="020B0400000000000000" pitchFamily="50" charset="-128"/>
                          <a:ea typeface="游ゴシック" panose="020B0400000000000000" pitchFamily="50" charset="-128"/>
                          <a:cs typeface="Trebuchet MS"/>
                        </a:rPr>
                        <a:t>Noncompeting</a:t>
                      </a:r>
                      <a:endParaRPr sz="1800">
                        <a:latin typeface="游ゴシック" panose="020B0400000000000000" pitchFamily="50" charset="-128"/>
                        <a:ea typeface="游ゴシック" panose="020B0400000000000000" pitchFamily="50" charset="-128"/>
                        <a:cs typeface="Trebuchet MS"/>
                      </a:endParaRPr>
                    </a:p>
                  </a:txBody>
                  <a:tcPr marL="0" marR="0" marT="124460" marB="0" anchor="ctr">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4F81BD"/>
                    </a:solidFill>
                  </a:tcPr>
                </a:tc>
                <a:tc>
                  <a:txBody>
                    <a:bodyPr/>
                    <a:lstStyle/>
                    <a:p>
                      <a:pPr marL="62230" algn="ctr">
                        <a:lnSpc>
                          <a:spcPts val="2045"/>
                        </a:lnSpc>
                      </a:pPr>
                      <a:r>
                        <a:rPr sz="1800" b="1" spc="-30" dirty="0">
                          <a:solidFill>
                            <a:srgbClr val="FFFFFF"/>
                          </a:solidFill>
                          <a:latin typeface="游ゴシック" panose="020B0400000000000000" pitchFamily="50" charset="-128"/>
                          <a:ea typeface="游ゴシック" panose="020B0400000000000000" pitchFamily="50" charset="-128"/>
                          <a:cs typeface="Trebuchet MS"/>
                        </a:rPr>
                        <a:t>Multi</a:t>
                      </a:r>
                      <a:r>
                        <a:rPr sz="1800" b="1" spc="-165" dirty="0">
                          <a:solidFill>
                            <a:srgbClr val="FFFFFF"/>
                          </a:solidFill>
                          <a:latin typeface="游ゴシック" panose="020B0400000000000000" pitchFamily="50" charset="-128"/>
                          <a:ea typeface="游ゴシック" panose="020B0400000000000000" pitchFamily="50" charset="-128"/>
                          <a:cs typeface="Trebuchet MS"/>
                        </a:rPr>
                        <a:t> Year</a:t>
                      </a:r>
                      <a:endParaRPr sz="1800">
                        <a:latin typeface="游ゴシック" panose="020B0400000000000000" pitchFamily="50" charset="-128"/>
                        <a:ea typeface="游ゴシック" panose="020B0400000000000000" pitchFamily="50" charset="-128"/>
                        <a:cs typeface="Trebuchet MS"/>
                      </a:endParaRPr>
                    </a:p>
                    <a:p>
                      <a:pPr marL="9525" algn="ctr">
                        <a:lnSpc>
                          <a:spcPts val="2145"/>
                        </a:lnSpc>
                      </a:pPr>
                      <a:r>
                        <a:rPr sz="1800" b="1" spc="-125" dirty="0">
                          <a:solidFill>
                            <a:srgbClr val="FFFFFF"/>
                          </a:solidFill>
                          <a:latin typeface="游ゴシック" panose="020B0400000000000000" pitchFamily="50" charset="-128"/>
                          <a:ea typeface="游ゴシック" panose="020B0400000000000000" pitchFamily="50" charset="-128"/>
                          <a:cs typeface="Trebuchet MS"/>
                        </a:rPr>
                        <a:t>Funded</a:t>
                      </a:r>
                      <a:endParaRPr sz="1800">
                        <a:latin typeface="游ゴシック" panose="020B0400000000000000" pitchFamily="50" charset="-128"/>
                        <a:ea typeface="游ゴシック" panose="020B0400000000000000" pitchFamily="50" charset="-128"/>
                        <a:cs typeface="Trebuchet MS"/>
                      </a:endParaRPr>
                    </a:p>
                  </a:txBody>
                  <a:tcPr marL="0" marR="0" marT="0" marB="0" anchor="ctr">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4F81BD"/>
                    </a:solidFill>
                  </a:tcPr>
                </a:tc>
                <a:tc>
                  <a:txBody>
                    <a:bodyPr/>
                    <a:lstStyle/>
                    <a:p>
                      <a:pPr marL="61594" algn="ctr">
                        <a:lnSpc>
                          <a:spcPct val="100000"/>
                        </a:lnSpc>
                        <a:spcBef>
                          <a:spcPts val="980"/>
                        </a:spcBef>
                      </a:pPr>
                      <a:r>
                        <a:rPr sz="1800" b="1" spc="-145" dirty="0">
                          <a:solidFill>
                            <a:srgbClr val="FFFFFF"/>
                          </a:solidFill>
                          <a:latin typeface="游ゴシック" panose="020B0400000000000000" pitchFamily="50" charset="-128"/>
                          <a:ea typeface="游ゴシック" panose="020B0400000000000000" pitchFamily="50" charset="-128"/>
                          <a:cs typeface="Trebuchet MS"/>
                        </a:rPr>
                        <a:t>Total</a:t>
                      </a:r>
                      <a:endParaRPr sz="1800">
                        <a:latin typeface="游ゴシック" panose="020B0400000000000000" pitchFamily="50" charset="-128"/>
                        <a:ea typeface="游ゴシック" panose="020B0400000000000000" pitchFamily="50" charset="-128"/>
                        <a:cs typeface="Trebuchet MS"/>
                      </a:endParaRPr>
                    </a:p>
                  </a:txBody>
                  <a:tcPr marL="0" marR="0" marT="124460" marB="0" anchor="ctr">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4F81BD"/>
                    </a:solidFill>
                  </a:tcPr>
                </a:tc>
                <a:extLst>
                  <a:ext uri="{0D108BD9-81ED-4DB2-BD59-A6C34878D82A}">
                    <a16:rowId xmlns:a16="http://schemas.microsoft.com/office/drawing/2014/main" val="10000"/>
                  </a:ext>
                </a:extLst>
              </a:tr>
              <a:tr h="425450">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8735" algn="r">
                        <a:lnSpc>
                          <a:spcPct val="100000"/>
                        </a:lnSpc>
                      </a:pPr>
                      <a:r>
                        <a:rPr sz="1400" b="1" dirty="0">
                          <a:solidFill>
                            <a:srgbClr val="FFFFFF"/>
                          </a:solidFill>
                          <a:latin typeface="游ゴシック" panose="020B0400000000000000" pitchFamily="50" charset="-128"/>
                          <a:ea typeface="游ゴシック" panose="020B0400000000000000" pitchFamily="50" charset="-128"/>
                          <a:cs typeface="Trebuchet MS"/>
                        </a:rPr>
                        <a:t>2017</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4F81BD"/>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8100" algn="r">
                        <a:lnSpc>
                          <a:spcPct val="100000"/>
                        </a:lnSpc>
                      </a:pPr>
                      <a:r>
                        <a:rPr sz="1400" dirty="0">
                          <a:latin typeface="游ゴシック" panose="020B0400000000000000" pitchFamily="50" charset="-128"/>
                          <a:ea typeface="游ゴシック" panose="020B0400000000000000" pitchFamily="50" charset="-128"/>
                          <a:cs typeface="Trebuchet MS"/>
                        </a:rPr>
                        <a:t>10,000,000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D0D8E8"/>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8735" algn="r">
                        <a:lnSpc>
                          <a:spcPct val="100000"/>
                        </a:lnSpc>
                      </a:pPr>
                      <a:r>
                        <a:rPr sz="1400" dirty="0">
                          <a:latin typeface="游ゴシック" panose="020B0400000000000000" pitchFamily="50" charset="-128"/>
                          <a:ea typeface="游ゴシック" panose="020B0400000000000000" pitchFamily="50" charset="-128"/>
                          <a:cs typeface="Trebuchet MS"/>
                        </a:rPr>
                        <a:t>10,000,000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D0D8E8"/>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8735" algn="r">
                        <a:lnSpc>
                          <a:spcPct val="100000"/>
                        </a:lnSpc>
                      </a:pPr>
                      <a:r>
                        <a:rPr sz="1400" dirty="0">
                          <a:latin typeface="游ゴシック" panose="020B0400000000000000" pitchFamily="50" charset="-128"/>
                          <a:ea typeface="游ゴシック" panose="020B0400000000000000" pitchFamily="50" charset="-128"/>
                          <a:cs typeface="Trebuchet MS"/>
                        </a:rPr>
                        <a:t>-</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D0D8E8"/>
                    </a:solidFill>
                  </a:tcPr>
                </a:tc>
                <a:tc>
                  <a:txBody>
                    <a:bodyPr/>
                    <a:lstStyle/>
                    <a:p>
                      <a:pPr>
                        <a:lnSpc>
                          <a:spcPct val="100000"/>
                        </a:lnSpc>
                      </a:pPr>
                      <a:endParaRPr sz="1500">
                        <a:latin typeface="游ゴシック" panose="020B0400000000000000" pitchFamily="50" charset="-128"/>
                        <a:ea typeface="游ゴシック" panose="020B0400000000000000" pitchFamily="50" charset="-128"/>
                        <a:cs typeface="Times New Roman"/>
                      </a:endParaRPr>
                    </a:p>
                  </a:txBody>
                  <a:tcPr marL="0" marR="0" marT="0" marB="0" anchor="ctr">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D0D8E8"/>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40640" algn="r">
                        <a:lnSpc>
                          <a:spcPct val="100000"/>
                        </a:lnSpc>
                      </a:pPr>
                      <a:r>
                        <a:rPr sz="1400" dirty="0">
                          <a:latin typeface="游ゴシック" panose="020B0400000000000000" pitchFamily="50" charset="-128"/>
                          <a:ea typeface="游ゴシック" panose="020B0400000000000000" pitchFamily="50" charset="-128"/>
                          <a:cs typeface="Trebuchet MS"/>
                        </a:rPr>
                        <a:t>10,000,000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D0D8E8"/>
                    </a:solidFill>
                  </a:tcPr>
                </a:tc>
                <a:extLst>
                  <a:ext uri="{0D108BD9-81ED-4DB2-BD59-A6C34878D82A}">
                    <a16:rowId xmlns:a16="http://schemas.microsoft.com/office/drawing/2014/main" val="10001"/>
                  </a:ext>
                </a:extLst>
              </a:tr>
              <a:tr h="425450">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8735" algn="r">
                        <a:lnSpc>
                          <a:spcPct val="100000"/>
                        </a:lnSpc>
                      </a:pPr>
                      <a:r>
                        <a:rPr sz="1400" b="1" dirty="0">
                          <a:solidFill>
                            <a:srgbClr val="FFFFFF"/>
                          </a:solidFill>
                          <a:latin typeface="游ゴシック" panose="020B0400000000000000" pitchFamily="50" charset="-128"/>
                          <a:ea typeface="游ゴシック" panose="020B0400000000000000" pitchFamily="50" charset="-128"/>
                          <a:cs typeface="Trebuchet MS"/>
                        </a:rPr>
                        <a:t>2018</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4F81BD"/>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8100" algn="r">
                        <a:lnSpc>
                          <a:spcPct val="100000"/>
                        </a:lnSpc>
                      </a:pPr>
                      <a:r>
                        <a:rPr sz="1400" dirty="0">
                          <a:latin typeface="游ゴシック" panose="020B0400000000000000" pitchFamily="50" charset="-128"/>
                          <a:ea typeface="游ゴシック" panose="020B0400000000000000" pitchFamily="50" charset="-128"/>
                          <a:cs typeface="Trebuchet MS"/>
                        </a:rPr>
                        <a:t>86,000,000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nSpc>
                          <a:spcPct val="100000"/>
                        </a:lnSpc>
                        <a:spcBef>
                          <a:spcPts val="15"/>
                        </a:spcBef>
                      </a:pPr>
                      <a:endParaRPr sz="1350" dirty="0">
                        <a:latin typeface="游ゴシック" panose="020B0400000000000000" pitchFamily="50" charset="-128"/>
                        <a:ea typeface="游ゴシック" panose="020B0400000000000000" pitchFamily="50" charset="-128"/>
                        <a:cs typeface="Times New Roman"/>
                      </a:endParaRPr>
                    </a:p>
                    <a:p>
                      <a:pPr marR="38735" algn="r">
                        <a:lnSpc>
                          <a:spcPct val="100000"/>
                        </a:lnSpc>
                      </a:pPr>
                      <a:r>
                        <a:rPr sz="1400" dirty="0">
                          <a:latin typeface="游ゴシック" panose="020B0400000000000000" pitchFamily="50" charset="-128"/>
                          <a:ea typeface="游ゴシック" panose="020B0400000000000000" pitchFamily="50" charset="-128"/>
                          <a:cs typeface="Trebuchet MS"/>
                        </a:rPr>
                        <a:t>38,000,000</a:t>
                      </a: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9370" algn="r">
                        <a:lnSpc>
                          <a:spcPct val="100000"/>
                        </a:lnSpc>
                      </a:pPr>
                      <a:r>
                        <a:rPr sz="1400" dirty="0">
                          <a:latin typeface="游ゴシック" panose="020B0400000000000000" pitchFamily="50" charset="-128"/>
                          <a:ea typeface="游ゴシック" panose="020B0400000000000000" pitchFamily="50" charset="-128"/>
                          <a:cs typeface="Trebuchet MS"/>
                        </a:rPr>
                        <a:t>10,000,000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40640" algn="r">
                        <a:lnSpc>
                          <a:spcPct val="100000"/>
                        </a:lnSpc>
                      </a:pPr>
                      <a:r>
                        <a:rPr sz="1400" dirty="0">
                          <a:latin typeface="游ゴシック" panose="020B0400000000000000" pitchFamily="50" charset="-128"/>
                          <a:ea typeface="游ゴシック" panose="020B0400000000000000" pitchFamily="50" charset="-128"/>
                          <a:cs typeface="Trebuchet MS"/>
                        </a:rPr>
                        <a:t>38,000,000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40640" algn="r">
                        <a:lnSpc>
                          <a:spcPct val="100000"/>
                        </a:lnSpc>
                      </a:pPr>
                      <a:r>
                        <a:rPr sz="1400" dirty="0">
                          <a:latin typeface="游ゴシック" panose="020B0400000000000000" pitchFamily="50" charset="-128"/>
                          <a:ea typeface="游ゴシック" panose="020B0400000000000000" pitchFamily="50" charset="-128"/>
                          <a:cs typeface="Trebuchet MS"/>
                        </a:rPr>
                        <a:t>86,000,000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extLst>
                  <a:ext uri="{0D108BD9-81ED-4DB2-BD59-A6C34878D82A}">
                    <a16:rowId xmlns:a16="http://schemas.microsoft.com/office/drawing/2014/main" val="10002"/>
                  </a:ext>
                </a:extLst>
              </a:tr>
              <a:tr h="425450">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8735" algn="r">
                        <a:lnSpc>
                          <a:spcPct val="100000"/>
                        </a:lnSpc>
                      </a:pPr>
                      <a:r>
                        <a:rPr sz="1400" b="1" dirty="0">
                          <a:solidFill>
                            <a:srgbClr val="FFFFFF"/>
                          </a:solidFill>
                          <a:latin typeface="游ゴシック" panose="020B0400000000000000" pitchFamily="50" charset="-128"/>
                          <a:ea typeface="游ゴシック" panose="020B0400000000000000" pitchFamily="50" charset="-128"/>
                          <a:cs typeface="Trebuchet MS"/>
                        </a:rPr>
                        <a:t>2019</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4F81BD"/>
                    </a:solidFill>
                  </a:tcPr>
                </a:tc>
                <a:tc>
                  <a:txBody>
                    <a:bodyPr/>
                    <a:lstStyle/>
                    <a:p>
                      <a:pPr>
                        <a:lnSpc>
                          <a:spcPct val="100000"/>
                        </a:lnSpc>
                        <a:spcBef>
                          <a:spcPts val="15"/>
                        </a:spcBef>
                      </a:pPr>
                      <a:endParaRPr sz="1350" dirty="0">
                        <a:latin typeface="游ゴシック" panose="020B0400000000000000" pitchFamily="50" charset="-128"/>
                        <a:ea typeface="游ゴシック" panose="020B0400000000000000" pitchFamily="50" charset="-128"/>
                        <a:cs typeface="Times New Roman"/>
                      </a:endParaRPr>
                    </a:p>
                    <a:p>
                      <a:pPr marR="38100" algn="r">
                        <a:lnSpc>
                          <a:spcPct val="100000"/>
                        </a:lnSpc>
                      </a:pPr>
                      <a:r>
                        <a:rPr sz="1400" dirty="0">
                          <a:latin typeface="游ゴシック" panose="020B0400000000000000" pitchFamily="50" charset="-128"/>
                          <a:ea typeface="游ゴシック" panose="020B0400000000000000" pitchFamily="50" charset="-128"/>
                          <a:cs typeface="Trebuchet MS"/>
                        </a:rPr>
                        <a:t>115,000,000</a:t>
                      </a: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8735" algn="r">
                        <a:lnSpc>
                          <a:spcPct val="100000"/>
                        </a:lnSpc>
                      </a:pPr>
                      <a:r>
                        <a:rPr sz="1400" dirty="0">
                          <a:latin typeface="游ゴシック" panose="020B0400000000000000" pitchFamily="50" charset="-128"/>
                          <a:ea typeface="游ゴシック" panose="020B0400000000000000" pitchFamily="50" charset="-128"/>
                          <a:cs typeface="Trebuchet MS"/>
                        </a:rPr>
                        <a:t>33,500,000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9370" algn="r">
                        <a:lnSpc>
                          <a:spcPct val="100000"/>
                        </a:lnSpc>
                      </a:pPr>
                      <a:r>
                        <a:rPr sz="1400" dirty="0">
                          <a:latin typeface="游ゴシック" panose="020B0400000000000000" pitchFamily="50" charset="-128"/>
                          <a:ea typeface="游ゴシック" panose="020B0400000000000000" pitchFamily="50" charset="-128"/>
                          <a:cs typeface="Trebuchet MS"/>
                        </a:rPr>
                        <a:t>48,000,000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40640" algn="r">
                        <a:lnSpc>
                          <a:spcPct val="100000"/>
                        </a:lnSpc>
                      </a:pPr>
                      <a:r>
                        <a:rPr sz="1400" dirty="0">
                          <a:latin typeface="游ゴシック" panose="020B0400000000000000" pitchFamily="50" charset="-128"/>
                          <a:ea typeface="游ゴシック" panose="020B0400000000000000" pitchFamily="50" charset="-128"/>
                          <a:cs typeface="Trebuchet MS"/>
                        </a:rPr>
                        <a:t>33,500,000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40640" algn="r">
                        <a:lnSpc>
                          <a:spcPct val="100000"/>
                        </a:lnSpc>
                      </a:pPr>
                      <a:r>
                        <a:rPr sz="1400" dirty="0">
                          <a:latin typeface="游ゴシック" panose="020B0400000000000000" pitchFamily="50" charset="-128"/>
                          <a:ea typeface="游ゴシック" panose="020B0400000000000000" pitchFamily="50" charset="-128"/>
                          <a:cs typeface="Trebuchet MS"/>
                        </a:rPr>
                        <a:t>115,000,000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extLst>
                  <a:ext uri="{0D108BD9-81ED-4DB2-BD59-A6C34878D82A}">
                    <a16:rowId xmlns:a16="http://schemas.microsoft.com/office/drawing/2014/main" val="10003"/>
                  </a:ext>
                </a:extLst>
              </a:tr>
              <a:tr h="425450">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8735" algn="r">
                        <a:lnSpc>
                          <a:spcPct val="100000"/>
                        </a:lnSpc>
                      </a:pPr>
                      <a:r>
                        <a:rPr sz="1400" b="1" dirty="0">
                          <a:solidFill>
                            <a:srgbClr val="FFFFFF"/>
                          </a:solidFill>
                          <a:latin typeface="游ゴシック" panose="020B0400000000000000" pitchFamily="50" charset="-128"/>
                          <a:ea typeface="游ゴシック" panose="020B0400000000000000" pitchFamily="50" charset="-128"/>
                          <a:cs typeface="Trebuchet MS"/>
                        </a:rPr>
                        <a:t>2020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4F81BD"/>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8100" algn="r">
                        <a:lnSpc>
                          <a:spcPct val="100000"/>
                        </a:lnSpc>
                      </a:pPr>
                      <a:r>
                        <a:rPr sz="1400" dirty="0">
                          <a:latin typeface="游ゴシック" panose="020B0400000000000000" pitchFamily="50" charset="-128"/>
                          <a:ea typeface="游ゴシック" panose="020B0400000000000000" pitchFamily="50" charset="-128"/>
                          <a:cs typeface="Trebuchet MS"/>
                        </a:rPr>
                        <a:t>140,000,000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nSpc>
                          <a:spcPct val="100000"/>
                        </a:lnSpc>
                        <a:spcBef>
                          <a:spcPts val="15"/>
                        </a:spcBef>
                      </a:pPr>
                      <a:endParaRPr sz="1350" dirty="0">
                        <a:latin typeface="游ゴシック" panose="020B0400000000000000" pitchFamily="50" charset="-128"/>
                        <a:ea typeface="游ゴシック" panose="020B0400000000000000" pitchFamily="50" charset="-128"/>
                        <a:cs typeface="Times New Roman"/>
                      </a:endParaRPr>
                    </a:p>
                    <a:p>
                      <a:pPr marR="38735" algn="r">
                        <a:lnSpc>
                          <a:spcPct val="100000"/>
                        </a:lnSpc>
                        <a:tabLst>
                          <a:tab pos="799465" algn="l"/>
                        </a:tabLst>
                      </a:pPr>
                      <a:endParaRPr sz="1400" dirty="0">
                        <a:latin typeface="游ゴシック" panose="020B0400000000000000" pitchFamily="50" charset="-128"/>
                        <a:ea typeface="游ゴシック" panose="020B0400000000000000" pitchFamily="50" charset="-128"/>
                        <a:cs typeface="Times New Roman"/>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9370" algn="r">
                        <a:lnSpc>
                          <a:spcPct val="100000"/>
                        </a:lnSpc>
                      </a:pPr>
                      <a:r>
                        <a:rPr sz="1400" dirty="0">
                          <a:latin typeface="游ゴシック" panose="020B0400000000000000" pitchFamily="50" charset="-128"/>
                          <a:ea typeface="游ゴシック" panose="020B0400000000000000" pitchFamily="50" charset="-128"/>
                          <a:cs typeface="Trebuchet MS"/>
                        </a:rPr>
                        <a:t>81,500,000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40640" algn="r">
                        <a:lnSpc>
                          <a:spcPct val="100000"/>
                        </a:lnSpc>
                      </a:pPr>
                      <a:r>
                        <a:rPr sz="1400" dirty="0">
                          <a:latin typeface="游ゴシック" panose="020B0400000000000000" pitchFamily="50" charset="-128"/>
                          <a:ea typeface="游ゴシック" panose="020B0400000000000000" pitchFamily="50" charset="-128"/>
                          <a:cs typeface="Trebuchet MS"/>
                        </a:rPr>
                        <a:t>58,500,000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40640" algn="r">
                        <a:lnSpc>
                          <a:spcPct val="100000"/>
                        </a:lnSpc>
                      </a:pPr>
                      <a:r>
                        <a:rPr sz="1400" dirty="0">
                          <a:latin typeface="游ゴシック" panose="020B0400000000000000" pitchFamily="50" charset="-128"/>
                          <a:ea typeface="游ゴシック" panose="020B0400000000000000" pitchFamily="50" charset="-128"/>
                          <a:cs typeface="Trebuchet MS"/>
                        </a:rPr>
                        <a:t>140,000,000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extLst>
                  <a:ext uri="{0D108BD9-81ED-4DB2-BD59-A6C34878D82A}">
                    <a16:rowId xmlns:a16="http://schemas.microsoft.com/office/drawing/2014/main" val="10004"/>
                  </a:ext>
                </a:extLst>
              </a:tr>
              <a:tr h="425450">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8735" algn="r">
                        <a:lnSpc>
                          <a:spcPct val="100000"/>
                        </a:lnSpc>
                      </a:pPr>
                      <a:r>
                        <a:rPr sz="1400" b="1" dirty="0">
                          <a:solidFill>
                            <a:srgbClr val="FFFFFF"/>
                          </a:solidFill>
                          <a:latin typeface="游ゴシック" panose="020B0400000000000000" pitchFamily="50" charset="-128"/>
                          <a:ea typeface="游ゴシック" panose="020B0400000000000000" pitchFamily="50" charset="-128"/>
                          <a:cs typeface="Trebuchet MS"/>
                        </a:rPr>
                        <a:t>2021</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4F81BD"/>
                    </a:solidFill>
                  </a:tcPr>
                </a:tc>
                <a:tc>
                  <a:txBody>
                    <a:bodyPr/>
                    <a:lstStyle/>
                    <a:p>
                      <a:pPr>
                        <a:lnSpc>
                          <a:spcPct val="100000"/>
                        </a:lnSpc>
                        <a:spcBef>
                          <a:spcPts val="15"/>
                        </a:spcBef>
                      </a:pPr>
                      <a:endParaRPr sz="1350" dirty="0">
                        <a:latin typeface="游ゴシック" panose="020B0400000000000000" pitchFamily="50" charset="-128"/>
                        <a:ea typeface="游ゴシック" panose="020B0400000000000000" pitchFamily="50" charset="-128"/>
                        <a:cs typeface="Times New Roman"/>
                      </a:endParaRPr>
                    </a:p>
                    <a:p>
                      <a:pPr marR="38100" algn="r">
                        <a:lnSpc>
                          <a:spcPct val="100000"/>
                        </a:lnSpc>
                      </a:pPr>
                      <a:r>
                        <a:rPr sz="1400" dirty="0">
                          <a:latin typeface="游ゴシック" panose="020B0400000000000000" pitchFamily="50" charset="-128"/>
                          <a:ea typeface="游ゴシック" panose="020B0400000000000000" pitchFamily="50" charset="-128"/>
                          <a:cs typeface="Trebuchet MS"/>
                        </a:rPr>
                        <a:t>100,000,000</a:t>
                      </a: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8735" algn="r">
                        <a:lnSpc>
                          <a:spcPct val="100000"/>
                        </a:lnSpc>
                      </a:pPr>
                      <a:r>
                        <a:rPr sz="1400" dirty="0">
                          <a:latin typeface="游ゴシック" panose="020B0400000000000000" pitchFamily="50" charset="-128"/>
                          <a:ea typeface="游ゴシック" panose="020B0400000000000000" pitchFamily="50" charset="-128"/>
                          <a:cs typeface="Trebuchet MS"/>
                        </a:rPr>
                        <a:t>28,500,000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9370" algn="r">
                        <a:lnSpc>
                          <a:spcPct val="100000"/>
                        </a:lnSpc>
                      </a:pPr>
                      <a:r>
                        <a:rPr sz="1400" dirty="0">
                          <a:latin typeface="游ゴシック" panose="020B0400000000000000" pitchFamily="50" charset="-128"/>
                          <a:ea typeface="游ゴシック" panose="020B0400000000000000" pitchFamily="50" charset="-128"/>
                          <a:cs typeface="Trebuchet MS"/>
                        </a:rPr>
                        <a:t>71,500,000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nSpc>
                          <a:spcPct val="100000"/>
                        </a:lnSpc>
                      </a:pPr>
                      <a:endParaRPr sz="1500">
                        <a:latin typeface="游ゴシック" panose="020B0400000000000000" pitchFamily="50" charset="-128"/>
                        <a:ea typeface="游ゴシック" panose="020B0400000000000000" pitchFamily="50" charset="-128"/>
                        <a:cs typeface="Times New Roman"/>
                      </a:endParaRPr>
                    </a:p>
                  </a:txBody>
                  <a:tcPr marL="0" marR="0" marT="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40640" algn="r">
                        <a:lnSpc>
                          <a:spcPct val="100000"/>
                        </a:lnSpc>
                      </a:pPr>
                      <a:r>
                        <a:rPr sz="1400" dirty="0">
                          <a:latin typeface="游ゴシック" panose="020B0400000000000000" pitchFamily="50" charset="-128"/>
                          <a:ea typeface="游ゴシック" panose="020B0400000000000000" pitchFamily="50" charset="-128"/>
                          <a:cs typeface="Trebuchet MS"/>
                        </a:rPr>
                        <a:t>100,000,000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extLst>
                  <a:ext uri="{0D108BD9-81ED-4DB2-BD59-A6C34878D82A}">
                    <a16:rowId xmlns:a16="http://schemas.microsoft.com/office/drawing/2014/main" val="10005"/>
                  </a:ext>
                </a:extLst>
              </a:tr>
              <a:tr h="425450">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8735" algn="r">
                        <a:lnSpc>
                          <a:spcPct val="100000"/>
                        </a:lnSpc>
                      </a:pPr>
                      <a:r>
                        <a:rPr sz="1400" b="1" dirty="0">
                          <a:solidFill>
                            <a:srgbClr val="FFFFFF"/>
                          </a:solidFill>
                          <a:latin typeface="游ゴシック" panose="020B0400000000000000" pitchFamily="50" charset="-128"/>
                          <a:ea typeface="游ゴシック" panose="020B0400000000000000" pitchFamily="50" charset="-128"/>
                          <a:cs typeface="Trebuchet MS"/>
                        </a:rPr>
                        <a:t>2022</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4F81BD"/>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7465" algn="r">
                        <a:lnSpc>
                          <a:spcPct val="100000"/>
                        </a:lnSpc>
                      </a:pPr>
                      <a:r>
                        <a:rPr sz="1400" dirty="0">
                          <a:latin typeface="游ゴシック" panose="020B0400000000000000" pitchFamily="50" charset="-128"/>
                          <a:ea typeface="游ゴシック" panose="020B0400000000000000" pitchFamily="50" charset="-128"/>
                          <a:cs typeface="Trebuchet MS"/>
                        </a:rPr>
                        <a:t>152,000,000**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8735" algn="r">
                        <a:lnSpc>
                          <a:spcPct val="100000"/>
                        </a:lnSpc>
                      </a:pPr>
                      <a:r>
                        <a:rPr sz="1400" dirty="0">
                          <a:latin typeface="游ゴシック" panose="020B0400000000000000" pitchFamily="50" charset="-128"/>
                          <a:ea typeface="游ゴシック" panose="020B0400000000000000" pitchFamily="50" charset="-128"/>
                          <a:cs typeface="Trebuchet MS"/>
                        </a:rPr>
                        <a:t>45,000,000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9370" algn="r">
                        <a:lnSpc>
                          <a:spcPct val="100000"/>
                        </a:lnSpc>
                      </a:pPr>
                      <a:r>
                        <a:rPr sz="1400" dirty="0">
                          <a:latin typeface="游ゴシック" panose="020B0400000000000000" pitchFamily="50" charset="-128"/>
                          <a:ea typeface="游ゴシック" panose="020B0400000000000000" pitchFamily="50" charset="-128"/>
                          <a:cs typeface="Trebuchet MS"/>
                        </a:rPr>
                        <a:t>62,000,000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40640" algn="r">
                        <a:lnSpc>
                          <a:spcPct val="100000"/>
                        </a:lnSpc>
                      </a:pPr>
                      <a:r>
                        <a:rPr sz="1400" dirty="0">
                          <a:latin typeface="游ゴシック" panose="020B0400000000000000" pitchFamily="50" charset="-128"/>
                          <a:ea typeface="游ゴシック" panose="020B0400000000000000" pitchFamily="50" charset="-128"/>
                          <a:cs typeface="Trebuchet MS"/>
                        </a:rPr>
                        <a:t>45,000,000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40640" algn="r">
                        <a:lnSpc>
                          <a:spcPct val="100000"/>
                        </a:lnSpc>
                      </a:pPr>
                      <a:r>
                        <a:rPr sz="1400" dirty="0">
                          <a:latin typeface="游ゴシック" panose="020B0400000000000000" pitchFamily="50" charset="-128"/>
                          <a:ea typeface="游ゴシック" panose="020B0400000000000000" pitchFamily="50" charset="-128"/>
                          <a:cs typeface="Trebuchet MS"/>
                        </a:rPr>
                        <a:t>152,000,000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extLst>
                  <a:ext uri="{0D108BD9-81ED-4DB2-BD59-A6C34878D82A}">
                    <a16:rowId xmlns:a16="http://schemas.microsoft.com/office/drawing/2014/main" val="10006"/>
                  </a:ext>
                </a:extLst>
              </a:tr>
              <a:tr h="425450">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8735" algn="r">
                        <a:lnSpc>
                          <a:spcPct val="100000"/>
                        </a:lnSpc>
                      </a:pPr>
                      <a:r>
                        <a:rPr sz="1400" b="1" dirty="0">
                          <a:solidFill>
                            <a:srgbClr val="FFFFFF"/>
                          </a:solidFill>
                          <a:latin typeface="游ゴシック" panose="020B0400000000000000" pitchFamily="50" charset="-128"/>
                          <a:ea typeface="游ゴシック" panose="020B0400000000000000" pitchFamily="50" charset="-128"/>
                          <a:cs typeface="Trebuchet MS"/>
                        </a:rPr>
                        <a:t>2023</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4F81BD"/>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7465" algn="r">
                        <a:lnSpc>
                          <a:spcPct val="100000"/>
                        </a:lnSpc>
                      </a:pPr>
                      <a:r>
                        <a:rPr sz="1400" dirty="0">
                          <a:latin typeface="游ゴシック" panose="020B0400000000000000" pitchFamily="50" charset="-128"/>
                          <a:ea typeface="游ゴシック" panose="020B0400000000000000" pitchFamily="50" charset="-128"/>
                          <a:cs typeface="Trebuchet MS"/>
                        </a:rPr>
                        <a:t>450,000,000**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nSpc>
                          <a:spcPct val="100000"/>
                        </a:lnSpc>
                        <a:spcBef>
                          <a:spcPts val="15"/>
                        </a:spcBef>
                      </a:pPr>
                      <a:endParaRPr sz="1350" dirty="0">
                        <a:latin typeface="游ゴシック" panose="020B0400000000000000" pitchFamily="50" charset="-128"/>
                        <a:ea typeface="游ゴシック" panose="020B0400000000000000" pitchFamily="50" charset="-128"/>
                        <a:cs typeface="Times New Roman"/>
                      </a:endParaRPr>
                    </a:p>
                    <a:p>
                      <a:pPr marR="38735" algn="r">
                        <a:lnSpc>
                          <a:spcPct val="100000"/>
                        </a:lnSpc>
                      </a:pPr>
                      <a:r>
                        <a:rPr sz="1400" dirty="0">
                          <a:latin typeface="游ゴシック" panose="020B0400000000000000" pitchFamily="50" charset="-128"/>
                          <a:ea typeface="游ゴシック" panose="020B0400000000000000" pitchFamily="50" charset="-128"/>
                          <a:cs typeface="Trebuchet MS"/>
                        </a:rPr>
                        <a:t>45,000,000</a:t>
                      </a: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9370" algn="r">
                        <a:lnSpc>
                          <a:spcPct val="100000"/>
                        </a:lnSpc>
                      </a:pPr>
                      <a:r>
                        <a:rPr sz="1400" dirty="0">
                          <a:latin typeface="游ゴシック" panose="020B0400000000000000" pitchFamily="50" charset="-128"/>
                          <a:ea typeface="游ゴシック" panose="020B0400000000000000" pitchFamily="50" charset="-128"/>
                          <a:cs typeface="Trebuchet MS"/>
                        </a:rPr>
                        <a:t>73,500,000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40640" algn="r">
                        <a:lnSpc>
                          <a:spcPct val="100000"/>
                        </a:lnSpc>
                      </a:pPr>
                      <a:r>
                        <a:rPr sz="1400" dirty="0">
                          <a:latin typeface="游ゴシック" panose="020B0400000000000000" pitchFamily="50" charset="-128"/>
                          <a:ea typeface="游ゴシック" panose="020B0400000000000000" pitchFamily="50" charset="-128"/>
                          <a:cs typeface="Trebuchet MS"/>
                        </a:rPr>
                        <a:t>331,500,000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40640" algn="r">
                        <a:lnSpc>
                          <a:spcPct val="100000"/>
                        </a:lnSpc>
                      </a:pPr>
                      <a:r>
                        <a:rPr sz="1400" dirty="0">
                          <a:latin typeface="游ゴシック" panose="020B0400000000000000" pitchFamily="50" charset="-128"/>
                          <a:ea typeface="游ゴシック" panose="020B0400000000000000" pitchFamily="50" charset="-128"/>
                          <a:cs typeface="Trebuchet MS"/>
                        </a:rPr>
                        <a:t>450,000,000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extLst>
                  <a:ext uri="{0D108BD9-81ED-4DB2-BD59-A6C34878D82A}">
                    <a16:rowId xmlns:a16="http://schemas.microsoft.com/office/drawing/2014/main" val="10007"/>
                  </a:ext>
                </a:extLst>
              </a:tr>
              <a:tr h="425450">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8735" algn="r">
                        <a:lnSpc>
                          <a:spcPct val="100000"/>
                        </a:lnSpc>
                      </a:pPr>
                      <a:r>
                        <a:rPr sz="1400" b="1" dirty="0">
                          <a:solidFill>
                            <a:srgbClr val="FFFFFF"/>
                          </a:solidFill>
                          <a:latin typeface="游ゴシック" panose="020B0400000000000000" pitchFamily="50" charset="-128"/>
                          <a:ea typeface="游ゴシック" panose="020B0400000000000000" pitchFamily="50" charset="-128"/>
                          <a:cs typeface="Trebuchet MS"/>
                        </a:rPr>
                        <a:t>2024</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4F81BD"/>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7465" algn="r">
                        <a:lnSpc>
                          <a:spcPct val="100000"/>
                        </a:lnSpc>
                      </a:pPr>
                      <a:r>
                        <a:rPr sz="1400" dirty="0">
                          <a:latin typeface="游ゴシック" panose="020B0400000000000000" pitchFamily="50" charset="-128"/>
                          <a:ea typeface="游ゴシック" panose="020B0400000000000000" pitchFamily="50" charset="-128"/>
                          <a:cs typeface="Trebuchet MS"/>
                        </a:rPr>
                        <a:t>172,000,000**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nSpc>
                          <a:spcPct val="100000"/>
                        </a:lnSpc>
                      </a:pPr>
                      <a:endParaRPr sz="1500" dirty="0">
                        <a:latin typeface="游ゴシック" panose="020B0400000000000000" pitchFamily="50" charset="-128"/>
                        <a:ea typeface="游ゴシック" panose="020B0400000000000000" pitchFamily="50" charset="-128"/>
                        <a:cs typeface="Times New Roman"/>
                      </a:endParaRPr>
                    </a:p>
                  </a:txBody>
                  <a:tcPr marL="0" marR="0" marT="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9370" algn="r">
                        <a:lnSpc>
                          <a:spcPct val="100000"/>
                        </a:lnSpc>
                      </a:pPr>
                      <a:r>
                        <a:rPr sz="1400" dirty="0">
                          <a:latin typeface="游ゴシック" panose="020B0400000000000000" pitchFamily="50" charset="-128"/>
                          <a:ea typeface="游ゴシック" panose="020B0400000000000000" pitchFamily="50" charset="-128"/>
                          <a:cs typeface="Trebuchet MS"/>
                        </a:rPr>
                        <a:t>118,000,000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40640" algn="r">
                        <a:lnSpc>
                          <a:spcPct val="100000"/>
                        </a:lnSpc>
                      </a:pPr>
                      <a:r>
                        <a:rPr sz="1400" dirty="0">
                          <a:latin typeface="游ゴシック" panose="020B0400000000000000" pitchFamily="50" charset="-128"/>
                          <a:ea typeface="游ゴシック" panose="020B0400000000000000" pitchFamily="50" charset="-128"/>
                          <a:cs typeface="Trebuchet MS"/>
                        </a:rPr>
                        <a:t>54,000,000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40640" algn="r">
                        <a:lnSpc>
                          <a:spcPct val="100000"/>
                        </a:lnSpc>
                      </a:pPr>
                      <a:r>
                        <a:rPr sz="1400" dirty="0">
                          <a:latin typeface="游ゴシック" panose="020B0400000000000000" pitchFamily="50" charset="-128"/>
                          <a:ea typeface="游ゴシック" panose="020B0400000000000000" pitchFamily="50" charset="-128"/>
                          <a:cs typeface="Trebuchet MS"/>
                        </a:rPr>
                        <a:t>172,000,000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extLst>
                  <a:ext uri="{0D108BD9-81ED-4DB2-BD59-A6C34878D82A}">
                    <a16:rowId xmlns:a16="http://schemas.microsoft.com/office/drawing/2014/main" val="10008"/>
                  </a:ext>
                </a:extLst>
              </a:tr>
              <a:tr h="425450">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8735" algn="r">
                        <a:lnSpc>
                          <a:spcPct val="100000"/>
                        </a:lnSpc>
                      </a:pPr>
                      <a:r>
                        <a:rPr sz="1400" b="1" dirty="0">
                          <a:solidFill>
                            <a:srgbClr val="FFFFFF"/>
                          </a:solidFill>
                          <a:latin typeface="游ゴシック" panose="020B0400000000000000" pitchFamily="50" charset="-128"/>
                          <a:ea typeface="游ゴシック" panose="020B0400000000000000" pitchFamily="50" charset="-128"/>
                          <a:cs typeface="Trebuchet MS"/>
                        </a:rPr>
                        <a:t>2025</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4F81BD"/>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8100" algn="r">
                        <a:lnSpc>
                          <a:spcPct val="100000"/>
                        </a:lnSpc>
                      </a:pPr>
                      <a:r>
                        <a:rPr sz="1400" dirty="0">
                          <a:latin typeface="游ゴシック" panose="020B0400000000000000" pitchFamily="50" charset="-128"/>
                          <a:ea typeface="游ゴシック" panose="020B0400000000000000" pitchFamily="50" charset="-128"/>
                          <a:cs typeface="Trebuchet MS"/>
                        </a:rPr>
                        <a:t>91,000,000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nSpc>
                          <a:spcPct val="100000"/>
                        </a:lnSpc>
                      </a:pPr>
                      <a:endParaRPr sz="1500">
                        <a:latin typeface="游ゴシック" panose="020B0400000000000000" pitchFamily="50" charset="-128"/>
                        <a:ea typeface="游ゴシック" panose="020B0400000000000000" pitchFamily="50" charset="-128"/>
                        <a:cs typeface="Times New Roman"/>
                      </a:endParaRPr>
                    </a:p>
                  </a:txBody>
                  <a:tcPr marL="0" marR="0" marT="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9370" algn="r">
                        <a:lnSpc>
                          <a:spcPct val="100000"/>
                        </a:lnSpc>
                      </a:pPr>
                      <a:r>
                        <a:rPr sz="1400" dirty="0">
                          <a:latin typeface="游ゴシック" panose="020B0400000000000000" pitchFamily="50" charset="-128"/>
                          <a:ea typeface="游ゴシック" panose="020B0400000000000000" pitchFamily="50" charset="-128"/>
                          <a:cs typeface="Trebuchet MS"/>
                        </a:rPr>
                        <a:t>89,500,000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40640" algn="r">
                        <a:lnSpc>
                          <a:spcPct val="100000"/>
                        </a:lnSpc>
                      </a:pPr>
                      <a:r>
                        <a:rPr sz="1400" dirty="0">
                          <a:latin typeface="游ゴシック" panose="020B0400000000000000" pitchFamily="50" charset="-128"/>
                          <a:ea typeface="游ゴシック" panose="020B0400000000000000" pitchFamily="50" charset="-128"/>
                          <a:cs typeface="Trebuchet MS"/>
                        </a:rPr>
                        <a:t>1,500,000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40640" algn="r">
                        <a:lnSpc>
                          <a:spcPct val="100000"/>
                        </a:lnSpc>
                      </a:pPr>
                      <a:r>
                        <a:rPr sz="1400" dirty="0">
                          <a:latin typeface="游ゴシック" panose="020B0400000000000000" pitchFamily="50" charset="-128"/>
                          <a:ea typeface="游ゴシック" panose="020B0400000000000000" pitchFamily="50" charset="-128"/>
                          <a:cs typeface="Trebuchet MS"/>
                        </a:rPr>
                        <a:t>91,000,000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extLst>
                  <a:ext uri="{0D108BD9-81ED-4DB2-BD59-A6C34878D82A}">
                    <a16:rowId xmlns:a16="http://schemas.microsoft.com/office/drawing/2014/main" val="10009"/>
                  </a:ext>
                </a:extLst>
              </a:tr>
              <a:tr h="425450">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8735" algn="r">
                        <a:lnSpc>
                          <a:spcPct val="100000"/>
                        </a:lnSpc>
                      </a:pPr>
                      <a:r>
                        <a:rPr sz="1400" b="1" dirty="0">
                          <a:solidFill>
                            <a:srgbClr val="FFFFFF"/>
                          </a:solidFill>
                          <a:latin typeface="游ゴシック" panose="020B0400000000000000" pitchFamily="50" charset="-128"/>
                          <a:ea typeface="游ゴシック" panose="020B0400000000000000" pitchFamily="50" charset="-128"/>
                          <a:cs typeface="Trebuchet MS"/>
                        </a:rPr>
                        <a:t>2026</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4F81BD"/>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8100" algn="r">
                        <a:lnSpc>
                          <a:spcPct val="100000"/>
                        </a:lnSpc>
                      </a:pPr>
                      <a:r>
                        <a:rPr sz="1400" dirty="0">
                          <a:latin typeface="游ゴシック" panose="020B0400000000000000" pitchFamily="50" charset="-128"/>
                          <a:ea typeface="游ゴシック" panose="020B0400000000000000" pitchFamily="50" charset="-128"/>
                          <a:cs typeface="Trebuchet MS"/>
                        </a:rPr>
                        <a:t>195,000,000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nSpc>
                          <a:spcPct val="100000"/>
                        </a:lnSpc>
                      </a:pPr>
                      <a:endParaRPr sz="1500">
                        <a:latin typeface="游ゴシック" panose="020B0400000000000000" pitchFamily="50" charset="-128"/>
                        <a:ea typeface="游ゴシック" panose="020B0400000000000000" pitchFamily="50" charset="-128"/>
                        <a:cs typeface="Times New Roman"/>
                      </a:endParaRPr>
                    </a:p>
                  </a:txBody>
                  <a:tcPr marL="0" marR="0" marT="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9370" algn="r">
                        <a:lnSpc>
                          <a:spcPct val="100000"/>
                        </a:lnSpc>
                      </a:pPr>
                      <a:r>
                        <a:rPr sz="1400" dirty="0">
                          <a:latin typeface="游ゴシック" panose="020B0400000000000000" pitchFamily="50" charset="-128"/>
                          <a:ea typeface="游ゴシック" panose="020B0400000000000000" pitchFamily="50" charset="-128"/>
                          <a:cs typeface="Trebuchet MS"/>
                        </a:rPr>
                        <a:t>89,500,000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40640" algn="r">
                        <a:lnSpc>
                          <a:spcPct val="100000"/>
                        </a:lnSpc>
                      </a:pPr>
                      <a:r>
                        <a:rPr sz="1400" dirty="0">
                          <a:latin typeface="游ゴシック" panose="020B0400000000000000" pitchFamily="50" charset="-128"/>
                          <a:ea typeface="游ゴシック" panose="020B0400000000000000" pitchFamily="50" charset="-128"/>
                          <a:cs typeface="Trebuchet MS"/>
                        </a:rPr>
                        <a:t>105,500,000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40640" algn="r">
                        <a:lnSpc>
                          <a:spcPct val="100000"/>
                        </a:lnSpc>
                      </a:pPr>
                      <a:r>
                        <a:rPr sz="1400" dirty="0">
                          <a:latin typeface="游ゴシック" panose="020B0400000000000000" pitchFamily="50" charset="-128"/>
                          <a:ea typeface="游ゴシック" panose="020B0400000000000000" pitchFamily="50" charset="-128"/>
                          <a:cs typeface="Trebuchet MS"/>
                        </a:rPr>
                        <a:t>195,000,000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extLst>
                  <a:ext uri="{0D108BD9-81ED-4DB2-BD59-A6C34878D82A}">
                    <a16:rowId xmlns:a16="http://schemas.microsoft.com/office/drawing/2014/main" val="10010"/>
                  </a:ext>
                </a:extLst>
              </a:tr>
              <a:tr h="426720">
                <a:tc>
                  <a:txBody>
                    <a:bodyPr/>
                    <a:lstStyle/>
                    <a:p>
                      <a:pPr>
                        <a:lnSpc>
                          <a:spcPct val="100000"/>
                        </a:lnSpc>
                        <a:spcBef>
                          <a:spcPts val="15"/>
                        </a:spcBef>
                      </a:pPr>
                      <a:endParaRPr sz="1350" dirty="0">
                        <a:latin typeface="游ゴシック" panose="020B0400000000000000" pitchFamily="50" charset="-128"/>
                        <a:ea typeface="游ゴシック" panose="020B0400000000000000" pitchFamily="50" charset="-128"/>
                        <a:cs typeface="Times New Roman"/>
                      </a:endParaRPr>
                    </a:p>
                    <a:p>
                      <a:pPr marL="57150">
                        <a:lnSpc>
                          <a:spcPct val="100000"/>
                        </a:lnSpc>
                      </a:pPr>
                      <a:r>
                        <a:rPr sz="1400" b="1" spc="-114" dirty="0">
                          <a:solidFill>
                            <a:srgbClr val="FFFFFF"/>
                          </a:solidFill>
                          <a:latin typeface="游ゴシック" panose="020B0400000000000000" pitchFamily="50" charset="-128"/>
                          <a:ea typeface="游ゴシック" panose="020B0400000000000000" pitchFamily="50" charset="-128"/>
                          <a:cs typeface="Trebuchet MS"/>
                        </a:rPr>
                        <a:t>Total</a:t>
                      </a:r>
                      <a:endParaRPr sz="1400" dirty="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solidFill>
                      <a:srgbClr val="4F81BD"/>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8100" algn="r">
                        <a:lnSpc>
                          <a:spcPct val="100000"/>
                        </a:lnSpc>
                      </a:pPr>
                      <a:r>
                        <a:rPr sz="1400" dirty="0">
                          <a:latin typeface="游ゴシック" panose="020B0400000000000000" pitchFamily="50" charset="-128"/>
                          <a:ea typeface="游ゴシック" panose="020B0400000000000000" pitchFamily="50" charset="-128"/>
                          <a:cs typeface="Trebuchet MS"/>
                        </a:rPr>
                        <a:t>1,511,000,000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3175">
                      <a:solidFill>
                        <a:srgbClr val="E9EDF4"/>
                      </a:solidFill>
                      <a:prstDash val="solid"/>
                    </a:lnB>
                    <a:solidFill>
                      <a:srgbClr val="D0D8E8"/>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8735" algn="r">
                        <a:lnSpc>
                          <a:spcPct val="100000"/>
                        </a:lnSpc>
                      </a:pPr>
                      <a:r>
                        <a:rPr sz="1400" dirty="0">
                          <a:latin typeface="游ゴシック" panose="020B0400000000000000" pitchFamily="50" charset="-128"/>
                          <a:ea typeface="游ゴシック" panose="020B0400000000000000" pitchFamily="50" charset="-128"/>
                          <a:cs typeface="Trebuchet MS"/>
                        </a:rPr>
                        <a:t>200,000,000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3175">
                      <a:solidFill>
                        <a:srgbClr val="E9EDF4"/>
                      </a:solidFill>
                      <a:prstDash val="solid"/>
                    </a:lnB>
                    <a:solidFill>
                      <a:srgbClr val="D0D8E8"/>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9370" algn="r">
                        <a:lnSpc>
                          <a:spcPct val="100000"/>
                        </a:lnSpc>
                      </a:pPr>
                      <a:r>
                        <a:rPr sz="1400" dirty="0">
                          <a:latin typeface="游ゴシック" panose="020B0400000000000000" pitchFamily="50" charset="-128"/>
                          <a:ea typeface="游ゴシック" panose="020B0400000000000000" pitchFamily="50" charset="-128"/>
                          <a:cs typeface="Trebuchet MS"/>
                        </a:rPr>
                        <a:t>598,500,000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3175">
                      <a:solidFill>
                        <a:srgbClr val="E9EDF4"/>
                      </a:solidFill>
                      <a:prstDash val="solid"/>
                    </a:lnB>
                    <a:solidFill>
                      <a:srgbClr val="D0D8E8"/>
                    </a:solidFill>
                  </a:tcPr>
                </a:tc>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40640" algn="r">
                        <a:lnSpc>
                          <a:spcPct val="100000"/>
                        </a:lnSpc>
                      </a:pPr>
                      <a:r>
                        <a:rPr sz="1400" dirty="0">
                          <a:latin typeface="游ゴシック" panose="020B0400000000000000" pitchFamily="50" charset="-128"/>
                          <a:ea typeface="游ゴシック" panose="020B0400000000000000" pitchFamily="50" charset="-128"/>
                          <a:cs typeface="Trebuchet MS"/>
                        </a:rPr>
                        <a:t>712,500,000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3175">
                      <a:solidFill>
                        <a:srgbClr val="E9EDF4"/>
                      </a:solidFill>
                      <a:prstDash val="solid"/>
                    </a:lnB>
                    <a:solidFill>
                      <a:srgbClr val="D0D8E8"/>
                    </a:solidFill>
                  </a:tcPr>
                </a:tc>
                <a:tc>
                  <a:txBody>
                    <a:bodyPr/>
                    <a:lstStyle/>
                    <a:p>
                      <a:pPr>
                        <a:lnSpc>
                          <a:spcPct val="100000"/>
                        </a:lnSpc>
                        <a:spcBef>
                          <a:spcPts val="15"/>
                        </a:spcBef>
                      </a:pPr>
                      <a:endParaRPr sz="1350" dirty="0">
                        <a:latin typeface="游ゴシック" panose="020B0400000000000000" pitchFamily="50" charset="-128"/>
                        <a:ea typeface="游ゴシック" panose="020B0400000000000000" pitchFamily="50" charset="-128"/>
                        <a:cs typeface="Times New Roman"/>
                      </a:endParaRPr>
                    </a:p>
                    <a:p>
                      <a:pPr marR="40640" algn="r">
                        <a:lnSpc>
                          <a:spcPct val="100000"/>
                        </a:lnSpc>
                      </a:pPr>
                      <a:r>
                        <a:rPr sz="1400" dirty="0">
                          <a:latin typeface="游ゴシック" panose="020B0400000000000000" pitchFamily="50" charset="-128"/>
                          <a:ea typeface="游ゴシック" panose="020B0400000000000000" pitchFamily="50" charset="-128"/>
                          <a:cs typeface="Trebuchet MS"/>
                        </a:rPr>
                        <a:t>1,511,000,000</a:t>
                      </a: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3175">
                      <a:solidFill>
                        <a:srgbClr val="E9EDF4"/>
                      </a:solidFill>
                      <a:prstDash val="solid"/>
                    </a:lnB>
                    <a:solidFill>
                      <a:srgbClr val="D0D8E8"/>
                    </a:solidFill>
                  </a:tcPr>
                </a:tc>
                <a:extLst>
                  <a:ext uri="{0D108BD9-81ED-4DB2-BD59-A6C34878D82A}">
                    <a16:rowId xmlns:a16="http://schemas.microsoft.com/office/drawing/2014/main" val="10011"/>
                  </a:ext>
                </a:extLst>
              </a:tr>
            </a:tbl>
          </a:graphicData>
        </a:graphic>
      </p:graphicFrame>
      <p:sp>
        <p:nvSpPr>
          <p:cNvPr id="12" name="object 8"/>
          <p:cNvSpPr txBox="1"/>
          <p:nvPr/>
        </p:nvSpPr>
        <p:spPr>
          <a:xfrm>
            <a:off x="3084555" y="6270424"/>
            <a:ext cx="8357234" cy="493212"/>
          </a:xfrm>
          <a:prstGeom prst="rect">
            <a:avLst/>
          </a:prstGeom>
        </p:spPr>
        <p:txBody>
          <a:bodyPr vert="horz" wrap="square" lIns="0" tIns="10795" rIns="0" bIns="0" rtlCol="0">
            <a:spAutoFit/>
          </a:bodyPr>
          <a:lstStyle/>
          <a:p>
            <a:pPr marL="12700" marR="5080">
              <a:lnSpc>
                <a:spcPct val="100699"/>
              </a:lnSpc>
              <a:spcBef>
                <a:spcPts val="85"/>
              </a:spcBef>
            </a:pPr>
            <a:r>
              <a:rPr sz="1600" spc="204" dirty="0">
                <a:latin typeface="Trebuchet MS"/>
                <a:cs typeface="Trebuchet MS"/>
              </a:rPr>
              <a:t>**</a:t>
            </a:r>
            <a:r>
              <a:rPr sz="1600" spc="-114" dirty="0">
                <a:latin typeface="Trebuchet MS"/>
                <a:cs typeface="Trebuchet MS"/>
              </a:rPr>
              <a:t> </a:t>
            </a:r>
            <a:r>
              <a:rPr sz="1600" spc="-85" dirty="0">
                <a:latin typeface="Trebuchet MS"/>
                <a:cs typeface="Trebuchet MS"/>
              </a:rPr>
              <a:t>Potential</a:t>
            </a:r>
            <a:r>
              <a:rPr sz="1600" spc="-114" dirty="0">
                <a:latin typeface="Trebuchet MS"/>
                <a:cs typeface="Trebuchet MS"/>
              </a:rPr>
              <a:t> </a:t>
            </a:r>
            <a:r>
              <a:rPr sz="1600" spc="-85" dirty="0">
                <a:latin typeface="Trebuchet MS"/>
                <a:cs typeface="Trebuchet MS"/>
              </a:rPr>
              <a:t>time</a:t>
            </a:r>
            <a:r>
              <a:rPr sz="1600" spc="-110" dirty="0">
                <a:latin typeface="Trebuchet MS"/>
                <a:cs typeface="Trebuchet MS"/>
              </a:rPr>
              <a:t> </a:t>
            </a:r>
            <a:r>
              <a:rPr sz="1600" spc="-85" dirty="0">
                <a:latin typeface="Trebuchet MS"/>
                <a:cs typeface="Trebuchet MS"/>
              </a:rPr>
              <a:t>frame</a:t>
            </a:r>
            <a:r>
              <a:rPr sz="1600" spc="-105" dirty="0">
                <a:latin typeface="Trebuchet MS"/>
                <a:cs typeface="Trebuchet MS"/>
              </a:rPr>
              <a:t> </a:t>
            </a:r>
            <a:r>
              <a:rPr sz="1600" spc="-65" dirty="0">
                <a:latin typeface="Trebuchet MS"/>
                <a:cs typeface="Trebuchet MS"/>
              </a:rPr>
              <a:t>to</a:t>
            </a:r>
            <a:r>
              <a:rPr sz="1600" spc="-110" dirty="0">
                <a:latin typeface="Trebuchet MS"/>
                <a:cs typeface="Trebuchet MS"/>
              </a:rPr>
              <a:t> </a:t>
            </a:r>
            <a:r>
              <a:rPr sz="1600" spc="-105" dirty="0">
                <a:latin typeface="Trebuchet MS"/>
                <a:cs typeface="Trebuchet MS"/>
              </a:rPr>
              <a:t>take </a:t>
            </a:r>
            <a:r>
              <a:rPr sz="1600" spc="-80" dirty="0">
                <a:latin typeface="Trebuchet MS"/>
                <a:cs typeface="Trebuchet MS"/>
              </a:rPr>
              <a:t>advantage</a:t>
            </a:r>
            <a:r>
              <a:rPr sz="1600" spc="-110" dirty="0">
                <a:latin typeface="Trebuchet MS"/>
                <a:cs typeface="Trebuchet MS"/>
              </a:rPr>
              <a:t> </a:t>
            </a:r>
            <a:r>
              <a:rPr sz="1600" spc="-60" dirty="0">
                <a:latin typeface="Trebuchet MS"/>
                <a:cs typeface="Trebuchet MS"/>
              </a:rPr>
              <a:t>of</a:t>
            </a:r>
            <a:r>
              <a:rPr sz="1600" spc="-110" dirty="0">
                <a:latin typeface="Trebuchet MS"/>
                <a:cs typeface="Trebuchet MS"/>
              </a:rPr>
              <a:t> </a:t>
            </a:r>
            <a:r>
              <a:rPr sz="1600" spc="-70" dirty="0">
                <a:latin typeface="Trebuchet MS"/>
                <a:cs typeface="Trebuchet MS"/>
              </a:rPr>
              <a:t>emerging</a:t>
            </a:r>
            <a:r>
              <a:rPr sz="1600" spc="-120" dirty="0">
                <a:latin typeface="Trebuchet MS"/>
                <a:cs typeface="Trebuchet MS"/>
              </a:rPr>
              <a:t> </a:t>
            </a:r>
            <a:r>
              <a:rPr sz="1600" spc="-90" dirty="0">
                <a:latin typeface="Trebuchet MS"/>
                <a:cs typeface="Trebuchet MS"/>
              </a:rPr>
              <a:t>scientific</a:t>
            </a:r>
            <a:r>
              <a:rPr sz="1600" spc="-114" dirty="0">
                <a:latin typeface="Trebuchet MS"/>
                <a:cs typeface="Trebuchet MS"/>
              </a:rPr>
              <a:t> </a:t>
            </a:r>
            <a:r>
              <a:rPr sz="1600" spc="-60" dirty="0">
                <a:latin typeface="Trebuchet MS"/>
                <a:cs typeface="Trebuchet MS"/>
              </a:rPr>
              <a:t>opportunities</a:t>
            </a:r>
            <a:r>
              <a:rPr sz="1600" spc="-110" dirty="0">
                <a:latin typeface="Trebuchet MS"/>
                <a:cs typeface="Trebuchet MS"/>
              </a:rPr>
              <a:t> </a:t>
            </a:r>
            <a:r>
              <a:rPr sz="1600" spc="-85" dirty="0">
                <a:latin typeface="Trebuchet MS"/>
                <a:cs typeface="Trebuchet MS"/>
              </a:rPr>
              <a:t>and/or</a:t>
            </a:r>
            <a:r>
              <a:rPr sz="1600" spc="-110" dirty="0">
                <a:latin typeface="Trebuchet MS"/>
                <a:cs typeface="Trebuchet MS"/>
              </a:rPr>
              <a:t> </a:t>
            </a:r>
            <a:r>
              <a:rPr sz="1600" spc="-65" dirty="0">
                <a:latin typeface="Trebuchet MS"/>
                <a:cs typeface="Trebuchet MS"/>
              </a:rPr>
              <a:t>to</a:t>
            </a:r>
            <a:r>
              <a:rPr sz="1600" spc="-105" dirty="0">
                <a:latin typeface="Trebuchet MS"/>
                <a:cs typeface="Trebuchet MS"/>
              </a:rPr>
              <a:t> </a:t>
            </a:r>
            <a:r>
              <a:rPr sz="1600" spc="-50" dirty="0">
                <a:latin typeface="Trebuchet MS"/>
                <a:cs typeface="Trebuchet MS"/>
              </a:rPr>
              <a:t>use</a:t>
            </a:r>
            <a:r>
              <a:rPr sz="1600" spc="-110" dirty="0">
                <a:latin typeface="Trebuchet MS"/>
                <a:cs typeface="Trebuchet MS"/>
              </a:rPr>
              <a:t> </a:t>
            </a:r>
            <a:r>
              <a:rPr sz="1600" spc="-55" dirty="0">
                <a:latin typeface="Trebuchet MS"/>
                <a:cs typeface="Trebuchet MS"/>
              </a:rPr>
              <a:t>funds</a:t>
            </a:r>
            <a:r>
              <a:rPr sz="1600" spc="-110" dirty="0">
                <a:latin typeface="Trebuchet MS"/>
                <a:cs typeface="Trebuchet MS"/>
              </a:rPr>
              <a:t> </a:t>
            </a:r>
            <a:r>
              <a:rPr sz="1600" spc="-65" dirty="0">
                <a:latin typeface="Trebuchet MS"/>
                <a:cs typeface="Trebuchet MS"/>
              </a:rPr>
              <a:t>to  </a:t>
            </a:r>
            <a:r>
              <a:rPr sz="1600" spc="-80" dirty="0">
                <a:latin typeface="Trebuchet MS"/>
                <a:cs typeface="Trebuchet MS"/>
              </a:rPr>
              <a:t>advance</a:t>
            </a:r>
            <a:r>
              <a:rPr sz="1600" spc="-114" dirty="0">
                <a:latin typeface="Trebuchet MS"/>
                <a:cs typeface="Trebuchet MS"/>
              </a:rPr>
              <a:t> </a:t>
            </a:r>
            <a:r>
              <a:rPr sz="1600" spc="-65" dirty="0">
                <a:latin typeface="Trebuchet MS"/>
                <a:cs typeface="Trebuchet MS"/>
              </a:rPr>
              <a:t>dissemination</a:t>
            </a:r>
            <a:r>
              <a:rPr sz="1600" spc="-120" dirty="0">
                <a:latin typeface="Trebuchet MS"/>
                <a:cs typeface="Trebuchet MS"/>
              </a:rPr>
              <a:t> </a:t>
            </a:r>
            <a:r>
              <a:rPr sz="1600" spc="-60" dirty="0">
                <a:latin typeface="Trebuchet MS"/>
                <a:cs typeface="Trebuchet MS"/>
              </a:rPr>
              <a:t>of</a:t>
            </a:r>
            <a:r>
              <a:rPr sz="1600" spc="-120" dirty="0">
                <a:latin typeface="Trebuchet MS"/>
                <a:cs typeface="Trebuchet MS"/>
              </a:rPr>
              <a:t> </a:t>
            </a:r>
            <a:r>
              <a:rPr sz="1600" spc="-60" dirty="0">
                <a:latin typeface="Trebuchet MS"/>
                <a:cs typeface="Trebuchet MS"/>
              </a:rPr>
              <a:t>new</a:t>
            </a:r>
            <a:r>
              <a:rPr sz="1600" spc="-110" dirty="0">
                <a:latin typeface="Trebuchet MS"/>
                <a:cs typeface="Trebuchet MS"/>
              </a:rPr>
              <a:t> </a:t>
            </a:r>
            <a:r>
              <a:rPr sz="1600" spc="-75" dirty="0">
                <a:latin typeface="Trebuchet MS"/>
                <a:cs typeface="Trebuchet MS"/>
              </a:rPr>
              <a:t>tools/technologies</a:t>
            </a:r>
            <a:r>
              <a:rPr sz="1600" spc="-120" dirty="0">
                <a:latin typeface="Trebuchet MS"/>
                <a:cs typeface="Trebuchet MS"/>
              </a:rPr>
              <a:t> </a:t>
            </a:r>
            <a:r>
              <a:rPr sz="1600" spc="-40" dirty="0">
                <a:latin typeface="Trebuchet MS"/>
                <a:cs typeface="Trebuchet MS"/>
              </a:rPr>
              <a:t>or</a:t>
            </a:r>
            <a:r>
              <a:rPr sz="1600" spc="-110" dirty="0">
                <a:latin typeface="Trebuchet MS"/>
                <a:cs typeface="Trebuchet MS"/>
              </a:rPr>
              <a:t> </a:t>
            </a:r>
            <a:r>
              <a:rPr sz="1600" spc="-70" dirty="0">
                <a:latin typeface="Trebuchet MS"/>
                <a:cs typeface="Trebuchet MS"/>
              </a:rPr>
              <a:t>develop</a:t>
            </a:r>
            <a:r>
              <a:rPr sz="1600" spc="-114" dirty="0">
                <a:latin typeface="Trebuchet MS"/>
                <a:cs typeface="Trebuchet MS"/>
              </a:rPr>
              <a:t> </a:t>
            </a:r>
            <a:r>
              <a:rPr sz="1600" spc="-60" dirty="0">
                <a:latin typeface="Trebuchet MS"/>
                <a:cs typeface="Trebuchet MS"/>
              </a:rPr>
              <a:t>new</a:t>
            </a:r>
            <a:r>
              <a:rPr sz="1600" spc="-110" dirty="0">
                <a:latin typeface="Trebuchet MS"/>
                <a:cs typeface="Trebuchet MS"/>
              </a:rPr>
              <a:t> </a:t>
            </a:r>
            <a:r>
              <a:rPr sz="1600" spc="-90" dirty="0">
                <a:latin typeface="Trebuchet MS"/>
                <a:cs typeface="Trebuchet MS"/>
              </a:rPr>
              <a:t>data</a:t>
            </a:r>
            <a:r>
              <a:rPr sz="1600" spc="-120" dirty="0">
                <a:latin typeface="Trebuchet MS"/>
                <a:cs typeface="Trebuchet MS"/>
              </a:rPr>
              <a:t> </a:t>
            </a:r>
            <a:r>
              <a:rPr sz="1600" spc="-60" dirty="0">
                <a:latin typeface="Trebuchet MS"/>
                <a:cs typeface="Trebuchet MS"/>
              </a:rPr>
              <a:t>sharing</a:t>
            </a:r>
            <a:r>
              <a:rPr sz="1600" spc="-120" dirty="0">
                <a:latin typeface="Trebuchet MS"/>
                <a:cs typeface="Trebuchet MS"/>
              </a:rPr>
              <a:t> </a:t>
            </a:r>
            <a:r>
              <a:rPr sz="1600" spc="-85" dirty="0">
                <a:latin typeface="Trebuchet MS"/>
                <a:cs typeface="Trebuchet MS"/>
              </a:rPr>
              <a:t>platforms.</a:t>
            </a:r>
            <a:endParaRPr sz="1600" dirty="0">
              <a:latin typeface="Trebuchet MS"/>
              <a:cs typeface="Trebuchet MS"/>
            </a:endParaRPr>
          </a:p>
        </p:txBody>
      </p:sp>
    </p:spTree>
    <p:extLst>
      <p:ext uri="{BB962C8B-B14F-4D97-AF65-F5344CB8AC3E}">
        <p14:creationId xmlns:p14="http://schemas.microsoft.com/office/powerpoint/2010/main" val="15094966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2599752282"/>
              </p:ext>
            </p:extLst>
          </p:nvPr>
        </p:nvGraphicFramePr>
        <p:xfrm>
          <a:off x="318052" y="719666"/>
          <a:ext cx="11489635" cy="5811520"/>
        </p:xfrm>
        <a:graphic>
          <a:graphicData uri="http://schemas.openxmlformats.org/drawingml/2006/table">
            <a:tbl>
              <a:tblPr firstRow="1" bandRow="1">
                <a:tableStyleId>{5940675A-B579-460E-94D1-54222C63F5DA}</a:tableStyleId>
              </a:tblPr>
              <a:tblGrid>
                <a:gridCol w="2260256">
                  <a:extLst>
                    <a:ext uri="{9D8B030D-6E8A-4147-A177-3AD203B41FA5}">
                      <a16:colId xmlns:a16="http://schemas.microsoft.com/office/drawing/2014/main" val="20000"/>
                    </a:ext>
                  </a:extLst>
                </a:gridCol>
                <a:gridCol w="4853755">
                  <a:extLst>
                    <a:ext uri="{9D8B030D-6E8A-4147-A177-3AD203B41FA5}">
                      <a16:colId xmlns:a16="http://schemas.microsoft.com/office/drawing/2014/main" val="20001"/>
                    </a:ext>
                  </a:extLst>
                </a:gridCol>
                <a:gridCol w="4375624">
                  <a:extLst>
                    <a:ext uri="{9D8B030D-6E8A-4147-A177-3AD203B41FA5}">
                      <a16:colId xmlns:a16="http://schemas.microsoft.com/office/drawing/2014/main" val="20002"/>
                    </a:ext>
                  </a:extLst>
                </a:gridCol>
              </a:tblGrid>
              <a:tr h="370840">
                <a:tc>
                  <a:txBody>
                    <a:bodyPr/>
                    <a:lstStyle/>
                    <a:p>
                      <a:pPr algn="ctr"/>
                      <a:r>
                        <a:rPr kumimoji="1" lang="ja-JP" altLang="en-US" sz="1100" dirty="0">
                          <a:latin typeface="Meiryo UI" panose="020B0604030504040204" pitchFamily="50" charset="-128"/>
                          <a:ea typeface="Meiryo UI" panose="020B0604030504040204" pitchFamily="50" charset="-128"/>
                        </a:rPr>
                        <a:t>グループ</a:t>
                      </a:r>
                    </a:p>
                  </a:txBody>
                  <a:tcPr anchor="ctr"/>
                </a:tc>
                <a:tc>
                  <a:txBody>
                    <a:bodyPr/>
                    <a:lstStyle/>
                    <a:p>
                      <a:pPr algn="ctr"/>
                      <a:r>
                        <a:rPr kumimoji="1" lang="ja-JP" altLang="en-US" sz="1100" dirty="0">
                          <a:latin typeface="Meiryo UI" panose="020B0604030504040204" pitchFamily="50" charset="-128"/>
                          <a:ea typeface="Meiryo UI" panose="020B0604030504040204" pitchFamily="50" charset="-128"/>
                        </a:rPr>
                        <a:t>プロジェクト</a:t>
                      </a:r>
                    </a:p>
                  </a:txBody>
                  <a:tcPr anchor="ctr"/>
                </a:tc>
                <a:tc>
                  <a:txBody>
                    <a:bodyPr/>
                    <a:lstStyle/>
                    <a:p>
                      <a:pPr algn="ctr"/>
                      <a:r>
                        <a:rPr kumimoji="1" lang="ja-JP" altLang="en-US" sz="1100" dirty="0">
                          <a:latin typeface="Meiryo UI" panose="020B0604030504040204" pitchFamily="50" charset="-128"/>
                          <a:ea typeface="Meiryo UI" panose="020B0604030504040204" pitchFamily="50" charset="-128"/>
                        </a:rPr>
                        <a:t>概要</a:t>
                      </a:r>
                    </a:p>
                  </a:txBody>
                  <a:tcPr anchor="ctr"/>
                </a:tc>
                <a:extLst>
                  <a:ext uri="{0D108BD9-81ED-4DB2-BD59-A6C34878D82A}">
                    <a16:rowId xmlns:a16="http://schemas.microsoft.com/office/drawing/2014/main" val="10000"/>
                  </a:ext>
                </a:extLst>
              </a:tr>
              <a:tr h="370840">
                <a:tc>
                  <a:txBody>
                    <a:bodyPr/>
                    <a:lstStyle/>
                    <a:p>
                      <a:pPr algn="l"/>
                      <a:r>
                        <a:rPr kumimoji="1" lang="en-US" altLang="ja-JP" sz="1100" dirty="0">
                          <a:latin typeface="Meiryo UI" panose="020B0604030504040204" pitchFamily="50" charset="-128"/>
                          <a:ea typeface="Meiryo UI" panose="020B0604030504040204" pitchFamily="50" charset="-128"/>
                        </a:rPr>
                        <a:t>Brain Cell Data Center</a:t>
                      </a:r>
                    </a:p>
                    <a:p>
                      <a:pPr algn="l"/>
                      <a:r>
                        <a:rPr kumimoji="1" lang="ja-JP" altLang="en-US" sz="1100" dirty="0">
                          <a:latin typeface="Meiryo UI" panose="020B0604030504040204" pitchFamily="50" charset="-128"/>
                          <a:ea typeface="Meiryo UI" panose="020B0604030504040204" pitchFamily="50" charset="-128"/>
                        </a:rPr>
                        <a:t>脳細胞データセンター</a:t>
                      </a:r>
                    </a:p>
                  </a:txBody>
                  <a:tcPr anchor="ctr"/>
                </a:tc>
                <a:tc>
                  <a:txBody>
                    <a:bodyPr/>
                    <a:lstStyle/>
                    <a:p>
                      <a:pPr algn="l"/>
                      <a:r>
                        <a:rPr kumimoji="1" lang="en-US" altLang="ja-JP" sz="1100" dirty="0">
                          <a:latin typeface="Meiryo UI" panose="020B0604030504040204" pitchFamily="50" charset="-128"/>
                          <a:ea typeface="Meiryo UI" panose="020B0604030504040204" pitchFamily="50" charset="-128"/>
                        </a:rPr>
                        <a:t>A Community Resource for Single Cell Data on the Brain</a:t>
                      </a:r>
                    </a:p>
                    <a:p>
                      <a:pPr algn="l"/>
                      <a:r>
                        <a:rPr kumimoji="1" lang="ja-JP" altLang="en-US" sz="1100" dirty="0">
                          <a:latin typeface="Meiryo UI" panose="020B0604030504040204" pitchFamily="50" charset="-128"/>
                          <a:ea typeface="Meiryo UI" panose="020B0604030504040204" pitchFamily="50" charset="-128"/>
                        </a:rPr>
                        <a:t>（脳の単一細胞データのためのコミュニティ・リソース）</a:t>
                      </a:r>
                    </a:p>
                  </a:txBody>
                  <a:tcPr anchor="ctr"/>
                </a:tc>
                <a:tc>
                  <a:txBody>
                    <a:bodyPr/>
                    <a:lstStyle/>
                    <a:p>
                      <a:pPr algn="l"/>
                      <a:r>
                        <a:rPr kumimoji="1" lang="ja-JP" altLang="en-US" sz="1100" dirty="0">
                          <a:latin typeface="Meiryo UI" panose="020B0604030504040204" pitchFamily="50" charset="-128"/>
                          <a:ea typeface="Meiryo UI" panose="020B0604030504040204" pitchFamily="50" charset="-128"/>
                        </a:rPr>
                        <a:t>哺乳類の脳の多用な細胞型と、その</a:t>
                      </a:r>
                      <a:r>
                        <a:rPr kumimoji="1" lang="en-US" altLang="ja-JP" sz="1100" dirty="0">
                          <a:latin typeface="Meiryo UI" panose="020B0604030504040204" pitchFamily="50" charset="-128"/>
                          <a:ea typeface="Meiryo UI" panose="020B0604030504040204" pitchFamily="50" charset="-128"/>
                        </a:rPr>
                        <a:t>3D</a:t>
                      </a:r>
                      <a:r>
                        <a:rPr kumimoji="1" lang="ja-JP" altLang="en-US" sz="1100" dirty="0">
                          <a:latin typeface="Meiryo UI" panose="020B0604030504040204" pitchFamily="50" charset="-128"/>
                          <a:ea typeface="Meiryo UI" panose="020B0604030504040204" pitchFamily="50" charset="-128"/>
                        </a:rPr>
                        <a:t>組織を理解するための基礎的データモデル、共通コミュニティ標準、科学的結果を開発・共有する</a:t>
                      </a:r>
                    </a:p>
                  </a:txBody>
                  <a:tcPr anchor="ctr"/>
                </a:tc>
                <a:extLst>
                  <a:ext uri="{0D108BD9-81ED-4DB2-BD59-A6C34878D82A}">
                    <a16:rowId xmlns:a16="http://schemas.microsoft.com/office/drawing/2014/main" val="10001"/>
                  </a:ext>
                </a:extLst>
              </a:tr>
              <a:tr h="370840">
                <a:tc rowSpan="3">
                  <a:txBody>
                    <a:bodyPr/>
                    <a:lstStyle/>
                    <a:p>
                      <a:pPr algn="l"/>
                      <a:r>
                        <a:rPr kumimoji="1" lang="en-US" altLang="ja-JP" sz="1100" dirty="0">
                          <a:latin typeface="Meiryo UI" panose="020B0604030504040204" pitchFamily="50" charset="-128"/>
                          <a:ea typeface="Meiryo UI" panose="020B0604030504040204" pitchFamily="50" charset="-128"/>
                        </a:rPr>
                        <a:t>Mouse Brain Cell Census Center</a:t>
                      </a:r>
                    </a:p>
                    <a:p>
                      <a:pPr algn="l"/>
                      <a:r>
                        <a:rPr kumimoji="1" lang="ja-JP" altLang="en-US" sz="1100" dirty="0">
                          <a:latin typeface="Meiryo UI" panose="020B0604030504040204" pitchFamily="50" charset="-128"/>
                          <a:ea typeface="Meiryo UI" panose="020B0604030504040204" pitchFamily="50" charset="-128"/>
                        </a:rPr>
                        <a:t>マウス脳細胞センサス・センサー</a:t>
                      </a:r>
                    </a:p>
                  </a:txBody>
                  <a:tcPr anchor="ctr"/>
                </a:tc>
                <a:tc>
                  <a:txBody>
                    <a:bodyPr/>
                    <a:lstStyle/>
                    <a:p>
                      <a:pPr algn="l"/>
                      <a:r>
                        <a:rPr kumimoji="1" lang="en-US" altLang="ja-JP" sz="1100" dirty="0">
                          <a:latin typeface="Meiryo UI" panose="020B0604030504040204" pitchFamily="50" charset="-128"/>
                          <a:ea typeface="Meiryo UI" panose="020B0604030504040204" pitchFamily="50" charset="-128"/>
                        </a:rPr>
                        <a:t>A Comprehensive Center for Mouse Brain Cell Atlas</a:t>
                      </a:r>
                    </a:p>
                    <a:p>
                      <a:pPr algn="l"/>
                      <a:r>
                        <a:rPr kumimoji="1" lang="ja-JP" altLang="en-US" sz="1100" dirty="0">
                          <a:latin typeface="Meiryo UI" panose="020B0604030504040204" pitchFamily="50" charset="-128"/>
                          <a:ea typeface="Meiryo UI" panose="020B0604030504040204" pitchFamily="50" charset="-128"/>
                        </a:rPr>
                        <a:t>（マウス脳細胞地図のための包括的センター）</a:t>
                      </a:r>
                    </a:p>
                  </a:txBody>
                  <a:tcPr anchor="ctr"/>
                </a:tc>
                <a:tc>
                  <a:txBody>
                    <a:bodyPr/>
                    <a:lstStyle/>
                    <a:p>
                      <a:pPr algn="l"/>
                      <a:r>
                        <a:rPr kumimoji="1" lang="ja-JP" altLang="en-US" sz="1100" dirty="0">
                          <a:latin typeface="Meiryo UI" panose="020B0604030504040204" pitchFamily="50" charset="-128"/>
                          <a:ea typeface="Meiryo UI" panose="020B0604030504040204" pitchFamily="50" charset="-128"/>
                        </a:rPr>
                        <a:t>マウス脳内の細胞多様性と構成の概要を示す全脳細胞地図の構築。</a:t>
                      </a:r>
                    </a:p>
                  </a:txBody>
                  <a:tcPr anchor="ctr"/>
                </a:tc>
                <a:extLst>
                  <a:ext uri="{0D108BD9-81ED-4DB2-BD59-A6C34878D82A}">
                    <a16:rowId xmlns:a16="http://schemas.microsoft.com/office/drawing/2014/main" val="10002"/>
                  </a:ext>
                </a:extLst>
              </a:tr>
              <a:tr h="370840">
                <a:tc vMerge="1">
                  <a:txBody>
                    <a:bodyPr/>
                    <a:lstStyle/>
                    <a:p>
                      <a:pPr algn="l"/>
                      <a:endParaRPr kumimoji="1" lang="ja-JP" altLang="en-US" sz="1100" dirty="0">
                        <a:latin typeface="Meiryo UI" panose="020B0604030504040204" pitchFamily="50" charset="-128"/>
                        <a:ea typeface="Meiryo UI" panose="020B0604030504040204" pitchFamily="50" charset="-128"/>
                      </a:endParaRPr>
                    </a:p>
                  </a:txBody>
                  <a:tcPr anchor="ctr"/>
                </a:tc>
                <a:tc>
                  <a:txBody>
                    <a:bodyPr/>
                    <a:lstStyle/>
                    <a:p>
                      <a:pPr algn="l"/>
                      <a:r>
                        <a:rPr kumimoji="1" lang="en-US" altLang="ja-JP" sz="1100" dirty="0">
                          <a:latin typeface="Meiryo UI" panose="020B0604030504040204" pitchFamily="50" charset="-128"/>
                          <a:ea typeface="Meiryo UI" panose="020B0604030504040204" pitchFamily="50" charset="-128"/>
                        </a:rPr>
                        <a:t>A Comprehensive Whole-Brain Atlas of Cell Types in the Mouse</a:t>
                      </a:r>
                    </a:p>
                    <a:p>
                      <a:pPr algn="l"/>
                      <a:r>
                        <a:rPr kumimoji="1" lang="ja-JP" altLang="en-US" sz="1100" dirty="0">
                          <a:latin typeface="Meiryo UI" panose="020B0604030504040204" pitchFamily="50" charset="-128"/>
                          <a:ea typeface="Meiryo UI" panose="020B0604030504040204" pitchFamily="50" charset="-128"/>
                        </a:rPr>
                        <a:t>（マウスの包括的全脳細胞型地図）</a:t>
                      </a:r>
                    </a:p>
                  </a:txBody>
                  <a:tcPr anchor="ctr"/>
                </a:tc>
                <a:tc>
                  <a:txBody>
                    <a:bodyPr/>
                    <a:lstStyle/>
                    <a:p>
                      <a:pPr algn="l"/>
                      <a:r>
                        <a:rPr kumimoji="1" lang="ja-JP" altLang="en-US" sz="1100" dirty="0">
                          <a:latin typeface="Meiryo UI" panose="020B0604030504040204" pitchFamily="50" charset="-128"/>
                          <a:ea typeface="Meiryo UI" panose="020B0604030504040204" pitchFamily="50" charset="-128"/>
                        </a:rPr>
                        <a:t>脳内の精確な位置を示し、細胞型についても分子的に定義されたマウスの全脳データベースを構築。</a:t>
                      </a:r>
                    </a:p>
                  </a:txBody>
                  <a:tcPr anchor="ctr"/>
                </a:tc>
                <a:extLst>
                  <a:ext uri="{0D108BD9-81ED-4DB2-BD59-A6C34878D82A}">
                    <a16:rowId xmlns:a16="http://schemas.microsoft.com/office/drawing/2014/main" val="10003"/>
                  </a:ext>
                </a:extLst>
              </a:tr>
              <a:tr h="370840">
                <a:tc vMerge="1">
                  <a:txBody>
                    <a:bodyPr/>
                    <a:lstStyle/>
                    <a:p>
                      <a:pPr algn="l"/>
                      <a:endParaRPr kumimoji="1" lang="ja-JP" altLang="en-US" sz="1100" dirty="0">
                        <a:latin typeface="Meiryo UI" panose="020B0604030504040204" pitchFamily="50" charset="-128"/>
                        <a:ea typeface="Meiryo UI" panose="020B0604030504040204" pitchFamily="50" charset="-128"/>
                      </a:endParaRPr>
                    </a:p>
                  </a:txBody>
                  <a:tcPr anchor="ctr"/>
                </a:tc>
                <a:tc>
                  <a:txBody>
                    <a:bodyPr/>
                    <a:lstStyle/>
                    <a:p>
                      <a:pPr algn="l"/>
                      <a:r>
                        <a:rPr kumimoji="1" lang="en-US" altLang="ja-JP" sz="1100" dirty="0">
                          <a:latin typeface="Meiryo UI" panose="020B0604030504040204" pitchFamily="50" charset="-128"/>
                          <a:ea typeface="Meiryo UI" panose="020B0604030504040204" pitchFamily="50" charset="-128"/>
                        </a:rPr>
                        <a:t>Center for </a:t>
                      </a:r>
                      <a:r>
                        <a:rPr kumimoji="1" lang="en-US" altLang="ja-JP" sz="1100" dirty="0" err="1">
                          <a:latin typeface="Meiryo UI" panose="020B0604030504040204" pitchFamily="50" charset="-128"/>
                          <a:ea typeface="Meiryo UI" panose="020B0604030504040204" pitchFamily="50" charset="-128"/>
                        </a:rPr>
                        <a:t>Epigenomics</a:t>
                      </a:r>
                      <a:r>
                        <a:rPr kumimoji="1" lang="en-US" altLang="ja-JP" sz="1100" dirty="0">
                          <a:latin typeface="Meiryo UI" panose="020B0604030504040204" pitchFamily="50" charset="-128"/>
                          <a:ea typeface="Meiryo UI" panose="020B0604030504040204" pitchFamily="50" charset="-128"/>
                        </a:rPr>
                        <a:t> of the Mouse Brain Atlas</a:t>
                      </a:r>
                    </a:p>
                    <a:p>
                      <a:pPr algn="l"/>
                      <a:r>
                        <a:rPr kumimoji="1" lang="ja-JP" altLang="en-US" sz="1100" dirty="0">
                          <a:latin typeface="Meiryo UI" panose="020B0604030504040204" pitchFamily="50" charset="-128"/>
                          <a:ea typeface="Meiryo UI" panose="020B0604030504040204" pitchFamily="50" charset="-128"/>
                        </a:rPr>
                        <a:t>（マウス脳地図のエピゲノミクス・センター）</a:t>
                      </a:r>
                    </a:p>
                  </a:txBody>
                  <a:tcPr anchor="ctr"/>
                </a:tc>
                <a:tc>
                  <a:txBody>
                    <a:bodyPr/>
                    <a:lstStyle/>
                    <a:p>
                      <a:pPr algn="l"/>
                      <a:r>
                        <a:rPr kumimoji="1" lang="ja-JP" altLang="en-US" sz="1100" dirty="0">
                          <a:latin typeface="Meiryo UI" panose="020B0604030504040204" pitchFamily="50" charset="-128"/>
                          <a:ea typeface="Meiryo UI" panose="020B0604030504040204" pitchFamily="50" charset="-128"/>
                        </a:rPr>
                        <a:t>脳を形成する多種多様な細胞の固有性・場所・コネクティビティの理解を深める。実験用マウスをモデルとする。</a:t>
                      </a:r>
                    </a:p>
                  </a:txBody>
                  <a:tcPr anchor="ctr"/>
                </a:tc>
                <a:extLst>
                  <a:ext uri="{0D108BD9-81ED-4DB2-BD59-A6C34878D82A}">
                    <a16:rowId xmlns:a16="http://schemas.microsoft.com/office/drawing/2014/main" val="10004"/>
                  </a:ext>
                </a:extLst>
              </a:tr>
              <a:tr h="370840">
                <a:tc rowSpan="2">
                  <a:txBody>
                    <a:bodyPr/>
                    <a:lstStyle/>
                    <a:p>
                      <a:pPr algn="l"/>
                      <a:r>
                        <a:rPr kumimoji="1" lang="en-US" altLang="ja-JP" sz="1100" dirty="0">
                          <a:latin typeface="Meiryo UI" panose="020B0604030504040204" pitchFamily="50" charset="-128"/>
                          <a:ea typeface="Meiryo UI" panose="020B0604030504040204" pitchFamily="50" charset="-128"/>
                        </a:rPr>
                        <a:t>Mouse Brain Cell Census </a:t>
                      </a:r>
                      <a:r>
                        <a:rPr kumimoji="1" lang="en-US" altLang="ja-JP" sz="1100" dirty="0" err="1">
                          <a:latin typeface="Meiryo UI" panose="020B0604030504040204" pitchFamily="50" charset="-128"/>
                          <a:ea typeface="Meiryo UI" panose="020B0604030504040204" pitchFamily="50" charset="-128"/>
                        </a:rPr>
                        <a:t>Collaboratory</a:t>
                      </a:r>
                      <a:endParaRPr kumimoji="1" lang="en-US" altLang="ja-JP" sz="1100" dirty="0">
                        <a:latin typeface="Meiryo UI" panose="020B0604030504040204" pitchFamily="50" charset="-128"/>
                        <a:ea typeface="Meiryo UI" panose="020B0604030504040204" pitchFamily="50" charset="-128"/>
                      </a:endParaRPr>
                    </a:p>
                    <a:p>
                      <a:pPr algn="l"/>
                      <a:r>
                        <a:rPr kumimoji="1" lang="ja-JP" altLang="en-US" sz="1100" dirty="0">
                          <a:latin typeface="Meiryo UI" panose="020B0604030504040204" pitchFamily="50" charset="-128"/>
                          <a:ea typeface="Meiryo UI" panose="020B0604030504040204" pitchFamily="50" charset="-128"/>
                        </a:rPr>
                        <a:t>マウス脳細胞センサス共同研究</a:t>
                      </a:r>
                    </a:p>
                  </a:txBody>
                  <a:tcPr anchor="ctr"/>
                </a:tc>
                <a:tc>
                  <a:txBody>
                    <a:bodyPr/>
                    <a:lstStyle/>
                    <a:p>
                      <a:pPr algn="l"/>
                      <a:r>
                        <a:rPr kumimoji="1" lang="en-US" altLang="ja-JP" sz="1100" dirty="0" err="1">
                          <a:latin typeface="Meiryo UI" panose="020B0604030504040204" pitchFamily="50" charset="-128"/>
                          <a:ea typeface="Meiryo UI" panose="020B0604030504040204" pitchFamily="50" charset="-128"/>
                        </a:rPr>
                        <a:t>Collaboratory</a:t>
                      </a:r>
                      <a:r>
                        <a:rPr kumimoji="1" lang="en-US" altLang="ja-JP" sz="1100" dirty="0">
                          <a:latin typeface="Meiryo UI" panose="020B0604030504040204" pitchFamily="50" charset="-128"/>
                          <a:ea typeface="Meiryo UI" panose="020B0604030504040204" pitchFamily="50" charset="-128"/>
                        </a:rPr>
                        <a:t> for </a:t>
                      </a:r>
                      <a:r>
                        <a:rPr kumimoji="1" lang="en-US" altLang="ja-JP" sz="1100" dirty="0" err="1">
                          <a:latin typeface="Meiryo UI" panose="020B0604030504040204" pitchFamily="50" charset="-128"/>
                          <a:ea typeface="Meiryo UI" panose="020B0604030504040204" pitchFamily="50" charset="-128"/>
                        </a:rPr>
                        <a:t>atlasing</a:t>
                      </a:r>
                      <a:r>
                        <a:rPr kumimoji="1" lang="en-US" altLang="ja-JP" sz="1100" dirty="0">
                          <a:latin typeface="Meiryo UI" panose="020B0604030504040204" pitchFamily="50" charset="-128"/>
                          <a:ea typeface="Meiryo UI" panose="020B0604030504040204" pitchFamily="50" charset="-128"/>
                        </a:rPr>
                        <a:t> cell type anatomy in the female and male mouse brain</a:t>
                      </a:r>
                      <a:r>
                        <a:rPr kumimoji="1" lang="ja-JP" altLang="en-US" sz="1100" dirty="0">
                          <a:latin typeface="Meiryo UI" panose="020B0604030504040204" pitchFamily="50" charset="-128"/>
                          <a:ea typeface="Meiryo UI" panose="020B0604030504040204" pitchFamily="50" charset="-128"/>
                        </a:rPr>
                        <a:t>（雌雄マウス脳の細胞型解剖図の作成のための共同研究）</a:t>
                      </a:r>
                    </a:p>
                  </a:txBody>
                  <a:tcPr anchor="ctr"/>
                </a:tc>
                <a:tc>
                  <a:txBody>
                    <a:bodyPr/>
                    <a:lstStyle/>
                    <a:p>
                      <a:pPr algn="l"/>
                      <a:r>
                        <a:rPr kumimoji="1" lang="ja-JP" altLang="en-US" sz="1100" dirty="0">
                          <a:latin typeface="Meiryo UI" panose="020B0604030504040204" pitchFamily="50" charset="-128"/>
                          <a:ea typeface="Meiryo UI" panose="020B0604030504040204" pitchFamily="50" charset="-128"/>
                        </a:rPr>
                        <a:t>雌雄脳において分子的に定義された細胞クラス・細胞型の包括的・定量的地図を作成。</a:t>
                      </a:r>
                    </a:p>
                  </a:txBody>
                  <a:tcPr anchor="ctr"/>
                </a:tc>
                <a:extLst>
                  <a:ext uri="{0D108BD9-81ED-4DB2-BD59-A6C34878D82A}">
                    <a16:rowId xmlns:a16="http://schemas.microsoft.com/office/drawing/2014/main" val="10005"/>
                  </a:ext>
                </a:extLst>
              </a:tr>
              <a:tr h="370840">
                <a:tc vMerge="1">
                  <a:txBody>
                    <a:bodyPr/>
                    <a:lstStyle/>
                    <a:p>
                      <a:pPr algn="l"/>
                      <a:endParaRPr kumimoji="1" lang="ja-JP" altLang="en-US" sz="1100" dirty="0">
                        <a:latin typeface="Meiryo UI" panose="020B0604030504040204" pitchFamily="50" charset="-128"/>
                        <a:ea typeface="Meiryo UI" panose="020B0604030504040204" pitchFamily="50" charset="-128"/>
                      </a:endParaRPr>
                    </a:p>
                  </a:txBody>
                  <a:tcPr anchor="ctr"/>
                </a:tc>
                <a:tc>
                  <a:txBody>
                    <a:bodyPr/>
                    <a:lstStyle/>
                    <a:p>
                      <a:pPr algn="l"/>
                      <a:r>
                        <a:rPr kumimoji="1" lang="en-US" altLang="ja-JP" sz="1100" dirty="0">
                          <a:latin typeface="Meiryo UI" panose="020B0604030504040204" pitchFamily="50" charset="-128"/>
                          <a:ea typeface="Meiryo UI" panose="020B0604030504040204" pitchFamily="50" charset="-128"/>
                        </a:rPr>
                        <a:t>Anatomical characterization of neuronal cell types of the mouse brain</a:t>
                      </a:r>
                      <a:r>
                        <a:rPr kumimoji="1" lang="ja-JP" altLang="en-US" sz="1100" dirty="0">
                          <a:latin typeface="Meiryo UI" panose="020B0604030504040204" pitchFamily="50" charset="-128"/>
                          <a:ea typeface="Meiryo UI" panose="020B0604030504040204" pitchFamily="50" charset="-128"/>
                        </a:rPr>
                        <a:t>（マウス脳の神経細胞型の解剖学的特性化）</a:t>
                      </a:r>
                    </a:p>
                  </a:txBody>
                  <a:tcPr anchor="ctr"/>
                </a:tc>
                <a:tc>
                  <a:txBody>
                    <a:bodyPr/>
                    <a:lstStyle/>
                    <a:p>
                      <a:pPr algn="l"/>
                      <a:r>
                        <a:rPr kumimoji="1" lang="ja-JP" altLang="en-US" sz="1100" dirty="0">
                          <a:latin typeface="Meiryo UI" panose="020B0604030504040204" pitchFamily="50" charset="-128"/>
                          <a:ea typeface="Meiryo UI" panose="020B0604030504040204" pitchFamily="50" charset="-128"/>
                        </a:rPr>
                        <a:t>マウスの辺縁系の神経細胞型の解剖学的特性化を行う。</a:t>
                      </a:r>
                    </a:p>
                  </a:txBody>
                  <a:tcPr anchor="ctr"/>
                </a:tc>
                <a:extLst>
                  <a:ext uri="{0D108BD9-81ED-4DB2-BD59-A6C34878D82A}">
                    <a16:rowId xmlns:a16="http://schemas.microsoft.com/office/drawing/2014/main" val="10006"/>
                  </a:ext>
                </a:extLst>
              </a:tr>
              <a:tr h="370840">
                <a:tc rowSpan="3">
                  <a:txBody>
                    <a:bodyPr/>
                    <a:lstStyle/>
                    <a:p>
                      <a:pPr algn="l"/>
                      <a:r>
                        <a:rPr kumimoji="1" lang="en-US" altLang="ja-JP" sz="1100" dirty="0">
                          <a:latin typeface="Meiryo UI" panose="020B0604030504040204" pitchFamily="50" charset="-128"/>
                          <a:ea typeface="Meiryo UI" panose="020B0604030504040204" pitchFamily="50" charset="-128"/>
                        </a:rPr>
                        <a:t>Human and Nonhuman Primate Brain Cell Census </a:t>
                      </a:r>
                      <a:r>
                        <a:rPr kumimoji="1" lang="en-US" altLang="ja-JP" sz="1100" dirty="0" err="1">
                          <a:latin typeface="Meiryo UI" panose="020B0604030504040204" pitchFamily="50" charset="-128"/>
                          <a:ea typeface="Meiryo UI" panose="020B0604030504040204" pitchFamily="50" charset="-128"/>
                        </a:rPr>
                        <a:t>Collaboratory</a:t>
                      </a:r>
                      <a:endParaRPr kumimoji="1" lang="en-US" altLang="ja-JP" sz="1100" dirty="0">
                        <a:latin typeface="Meiryo UI" panose="020B0604030504040204" pitchFamily="50" charset="-128"/>
                        <a:ea typeface="Meiryo UI" panose="020B0604030504040204" pitchFamily="50" charset="-128"/>
                      </a:endParaRPr>
                    </a:p>
                    <a:p>
                      <a:pPr algn="l"/>
                      <a:r>
                        <a:rPr kumimoji="1" lang="ja-JP" altLang="en-US" sz="1100" dirty="0">
                          <a:latin typeface="Meiryo UI" panose="020B0604030504040204" pitchFamily="50" charset="-128"/>
                          <a:ea typeface="Meiryo UI" panose="020B0604030504040204" pitchFamily="50" charset="-128"/>
                        </a:rPr>
                        <a:t>ヒト及び非ヒト霊長類の脳細胞センサス共同研究</a:t>
                      </a:r>
                    </a:p>
                  </a:txBody>
                  <a:tcPr anchor="ctr"/>
                </a:tc>
                <a:tc>
                  <a:txBody>
                    <a:bodyPr/>
                    <a:lstStyle/>
                    <a:p>
                      <a:pPr algn="l"/>
                      <a:r>
                        <a:rPr kumimoji="1" lang="en-US" altLang="ja-JP" sz="1100" dirty="0">
                          <a:latin typeface="Meiryo UI" panose="020B0604030504040204" pitchFamily="50" charset="-128"/>
                          <a:ea typeface="Meiryo UI" panose="020B0604030504040204" pitchFamily="50" charset="-128"/>
                        </a:rPr>
                        <a:t>A cellular resolution census of the developing human brain</a:t>
                      </a:r>
                    </a:p>
                    <a:p>
                      <a:pPr algn="l"/>
                      <a:r>
                        <a:rPr kumimoji="1" lang="ja-JP" altLang="en-US" sz="1100" dirty="0">
                          <a:latin typeface="Meiryo UI" panose="020B0604030504040204" pitchFamily="50" charset="-128"/>
                          <a:ea typeface="Meiryo UI" panose="020B0604030504040204" pitchFamily="50" charset="-128"/>
                        </a:rPr>
                        <a:t>（ヒトの脳細胞型・多面的地図）</a:t>
                      </a:r>
                    </a:p>
                  </a:txBody>
                  <a:tcPr anchor="ctr"/>
                </a:tc>
                <a:tc>
                  <a:txBody>
                    <a:bodyPr/>
                    <a:lstStyle/>
                    <a:p>
                      <a:pPr algn="l"/>
                      <a:r>
                        <a:rPr kumimoji="1" lang="ja-JP" altLang="en-US" sz="1100" dirty="0">
                          <a:latin typeface="Meiryo UI" panose="020B0604030504040204" pitchFamily="50" charset="-128"/>
                          <a:ea typeface="Meiryo UI" panose="020B0604030504040204" pitchFamily="50" charset="-128"/>
                        </a:rPr>
                        <a:t>情報共有を目的としたデータ・リソースとしてのヒトの脳細胞型に関する包括的地図を作成する。</a:t>
                      </a:r>
                    </a:p>
                  </a:txBody>
                  <a:tcPr anchor="ctr"/>
                </a:tc>
                <a:extLst>
                  <a:ext uri="{0D108BD9-81ED-4DB2-BD59-A6C34878D82A}">
                    <a16:rowId xmlns:a16="http://schemas.microsoft.com/office/drawing/2014/main" val="10007"/>
                  </a:ext>
                </a:extLst>
              </a:tr>
              <a:tr h="370840">
                <a:tc vMerge="1">
                  <a:txBody>
                    <a:bodyPr/>
                    <a:lstStyle/>
                    <a:p>
                      <a:pPr algn="l"/>
                      <a:endParaRPr kumimoji="1" lang="ja-JP" altLang="en-US" sz="1100" dirty="0">
                        <a:latin typeface="Meiryo UI" panose="020B0604030504040204" pitchFamily="50" charset="-128"/>
                        <a:ea typeface="Meiryo UI" panose="020B0604030504040204" pitchFamily="50" charset="-128"/>
                      </a:endParaRPr>
                    </a:p>
                  </a:txBody>
                  <a:tcPr anchor="ctr"/>
                </a:tc>
                <a:tc>
                  <a:txBody>
                    <a:bodyPr/>
                    <a:lstStyle/>
                    <a:p>
                      <a:pPr algn="l"/>
                      <a:r>
                        <a:rPr kumimoji="1" lang="en-US" altLang="ja-JP" sz="1100" dirty="0">
                          <a:latin typeface="Meiryo UI" panose="020B0604030504040204" pitchFamily="50" charset="-128"/>
                          <a:ea typeface="Meiryo UI" panose="020B0604030504040204" pitchFamily="50" charset="-128"/>
                        </a:rPr>
                        <a:t>A multimodal atlas of human brain cell types</a:t>
                      </a:r>
                    </a:p>
                    <a:p>
                      <a:pPr algn="l"/>
                      <a:r>
                        <a:rPr kumimoji="1" lang="ja-JP" altLang="en-US" sz="1100" dirty="0">
                          <a:latin typeface="Meiryo UI" panose="020B0604030504040204" pitchFamily="50" charset="-128"/>
                          <a:ea typeface="Meiryo UI" panose="020B0604030504040204" pitchFamily="50" charset="-128"/>
                        </a:rPr>
                        <a:t>（発達中の脳の細胞解像度センサス）</a:t>
                      </a:r>
                    </a:p>
                  </a:txBody>
                  <a:tcPr anchor="ctr"/>
                </a:tc>
                <a:tc>
                  <a:txBody>
                    <a:bodyPr/>
                    <a:lstStyle/>
                    <a:p>
                      <a:pPr algn="l"/>
                      <a:r>
                        <a:rPr kumimoji="1" lang="ja-JP" altLang="en-US" sz="1100" dirty="0">
                          <a:latin typeface="Meiryo UI" panose="020B0604030504040204" pitchFamily="50" charset="-128"/>
                          <a:ea typeface="Meiryo UI" panose="020B0604030504040204" pitchFamily="50" charset="-128"/>
                        </a:rPr>
                        <a:t>ヒトの脳発達に重要な段階に作られる特定の細胞型について研究を行い、空間的・時間的マッピングを行う。</a:t>
                      </a:r>
                    </a:p>
                  </a:txBody>
                  <a:tcPr anchor="ctr"/>
                </a:tc>
                <a:extLst>
                  <a:ext uri="{0D108BD9-81ED-4DB2-BD59-A6C34878D82A}">
                    <a16:rowId xmlns:a16="http://schemas.microsoft.com/office/drawing/2014/main" val="10008"/>
                  </a:ext>
                </a:extLst>
              </a:tr>
              <a:tr h="370840">
                <a:tc vMerge="1">
                  <a:txBody>
                    <a:bodyPr/>
                    <a:lstStyle/>
                    <a:p>
                      <a:pPr algn="l"/>
                      <a:endParaRPr kumimoji="1" lang="ja-JP" altLang="en-US" sz="1100" dirty="0">
                        <a:latin typeface="Meiryo UI" panose="020B0604030504040204" pitchFamily="50" charset="-128"/>
                        <a:ea typeface="Meiryo UI" panose="020B0604030504040204" pitchFamily="50" charset="-128"/>
                      </a:endParaRPr>
                    </a:p>
                  </a:txBody>
                  <a:tcPr anchor="ctr"/>
                </a:tc>
                <a:tc>
                  <a:txBody>
                    <a:bodyPr/>
                    <a:lstStyle/>
                    <a:p>
                      <a:pPr algn="l"/>
                      <a:r>
                        <a:rPr kumimoji="1" lang="en-US" altLang="ja-JP" sz="1100" dirty="0">
                          <a:latin typeface="Meiryo UI" panose="020B0604030504040204" pitchFamily="50" charset="-128"/>
                          <a:ea typeface="Meiryo UI" panose="020B0604030504040204" pitchFamily="50" charset="-128"/>
                        </a:rPr>
                        <a:t>A molecular and cellular atlas of the marmoset brain</a:t>
                      </a:r>
                    </a:p>
                    <a:p>
                      <a:pPr algn="l"/>
                      <a:r>
                        <a:rPr kumimoji="1" lang="ja-JP" altLang="en-US" sz="1100" dirty="0">
                          <a:latin typeface="Meiryo UI" panose="020B0604030504040204" pitchFamily="50" charset="-128"/>
                          <a:ea typeface="Meiryo UI" panose="020B0604030504040204" pitchFamily="50" charset="-128"/>
                        </a:rPr>
                        <a:t>（マーモセット脳の分子・細胞地図）</a:t>
                      </a:r>
                    </a:p>
                  </a:txBody>
                  <a:tcPr anchor="ctr"/>
                </a:tc>
                <a:tc>
                  <a:txBody>
                    <a:bodyPr/>
                    <a:lstStyle/>
                    <a:p>
                      <a:pPr algn="l"/>
                      <a:r>
                        <a:rPr kumimoji="1" lang="ja-JP" altLang="en-US" sz="1100" dirty="0">
                          <a:latin typeface="Meiryo UI" panose="020B0604030504040204" pitchFamily="50" charset="-128"/>
                          <a:ea typeface="Meiryo UI" panose="020B0604030504040204" pitchFamily="50" charset="-128"/>
                        </a:rPr>
                        <a:t>小型霊長類であるマーモセットを関連研究に利用するため、研究センターを構築し、脳の機能と機能不全についての研究を行う。</a:t>
                      </a:r>
                    </a:p>
                  </a:txBody>
                  <a:tcPr anchor="ctr"/>
                </a:tc>
                <a:extLst>
                  <a:ext uri="{0D108BD9-81ED-4DB2-BD59-A6C34878D82A}">
                    <a16:rowId xmlns:a16="http://schemas.microsoft.com/office/drawing/2014/main" val="10009"/>
                  </a:ext>
                </a:extLst>
              </a:tr>
              <a:tr h="370840">
                <a:tc rowSpan="2">
                  <a:txBody>
                    <a:bodyPr/>
                    <a:lstStyle/>
                    <a:p>
                      <a:pPr algn="l"/>
                      <a:r>
                        <a:rPr kumimoji="1" lang="en-US" altLang="ja-JP" sz="1100" dirty="0">
                          <a:latin typeface="Meiryo UI" panose="020B0604030504040204" pitchFamily="50" charset="-128"/>
                          <a:ea typeface="Meiryo UI" panose="020B0604030504040204" pitchFamily="50" charset="-128"/>
                        </a:rPr>
                        <a:t>In addition to the above exclusively BICCN components, grants for a separate BRAIN Initiative data archive will provide the research community with access to raw data (as distinct from derived data).</a:t>
                      </a:r>
                    </a:p>
                    <a:p>
                      <a:pPr algn="l"/>
                      <a:r>
                        <a:rPr kumimoji="1" lang="ja-JP" altLang="en-US" sz="1100" dirty="0">
                          <a:latin typeface="Meiryo UI" panose="020B0604030504040204" pitchFamily="50" charset="-128"/>
                          <a:ea typeface="Meiryo UI" panose="020B0604030504040204" pitchFamily="50" charset="-128"/>
                        </a:rPr>
                        <a:t>生データ・アーカイブ</a:t>
                      </a:r>
                    </a:p>
                  </a:txBody>
                  <a:tcPr anchor="ctr"/>
                </a:tc>
                <a:tc>
                  <a:txBody>
                    <a:bodyPr/>
                    <a:lstStyle/>
                    <a:p>
                      <a:pPr algn="l"/>
                      <a:r>
                        <a:rPr kumimoji="1" lang="en-US" altLang="ja-JP" sz="1100" dirty="0">
                          <a:latin typeface="Meiryo UI" panose="020B0604030504040204" pitchFamily="50" charset="-128"/>
                          <a:ea typeface="Meiryo UI" panose="020B0604030504040204" pitchFamily="50" charset="-128"/>
                        </a:rPr>
                        <a:t>A confocal fluorescence microscopy brain data archive</a:t>
                      </a:r>
                    </a:p>
                    <a:p>
                      <a:pPr algn="l"/>
                      <a:r>
                        <a:rPr kumimoji="1" lang="ja-JP" altLang="en-US" sz="1100" dirty="0">
                          <a:latin typeface="Meiryo UI" panose="020B0604030504040204" pitchFamily="50" charset="-128"/>
                          <a:ea typeface="Meiryo UI" panose="020B0604030504040204" pitchFamily="50" charset="-128"/>
                        </a:rPr>
                        <a:t>（共焦点蛍光顕微鏡観察脳データ・アーカイブ）</a:t>
                      </a:r>
                    </a:p>
                  </a:txBody>
                  <a:tcPr anchor="ctr"/>
                </a:tc>
                <a:tc>
                  <a:txBody>
                    <a:bodyPr/>
                    <a:lstStyle/>
                    <a:p>
                      <a:pPr algn="l"/>
                      <a:r>
                        <a:rPr kumimoji="1" lang="ja-JP" altLang="en-US" sz="1100" dirty="0">
                          <a:latin typeface="Meiryo UI" panose="020B0604030504040204" pitchFamily="50" charset="-128"/>
                          <a:ea typeface="Meiryo UI" panose="020B0604030504040204" pitchFamily="50" charset="-128"/>
                        </a:rPr>
                        <a:t>研究者によるデータセット処理と制限付きのデータセットの共有を可能とする全米規模の拡張可能な脳画像データ・アーカイブを構築する。</a:t>
                      </a:r>
                    </a:p>
                  </a:txBody>
                  <a:tcPr anchor="ctr"/>
                </a:tc>
                <a:extLst>
                  <a:ext uri="{0D108BD9-81ED-4DB2-BD59-A6C34878D82A}">
                    <a16:rowId xmlns:a16="http://schemas.microsoft.com/office/drawing/2014/main" val="10010"/>
                  </a:ext>
                </a:extLst>
              </a:tr>
              <a:tr h="370840">
                <a:tc vMerge="1">
                  <a:txBody>
                    <a:bodyPr/>
                    <a:lstStyle/>
                    <a:p>
                      <a:pPr algn="l"/>
                      <a:endParaRPr kumimoji="1" lang="ja-JP" altLang="en-US" sz="1100" dirty="0">
                        <a:latin typeface="Meiryo UI" panose="020B0604030504040204" pitchFamily="50" charset="-128"/>
                        <a:ea typeface="Meiryo UI" panose="020B0604030504040204" pitchFamily="50" charset="-128"/>
                      </a:endParaRPr>
                    </a:p>
                  </a:txBody>
                  <a:tcPr anchor="ctr"/>
                </a:tc>
                <a:tc>
                  <a:txBody>
                    <a:bodyPr/>
                    <a:lstStyle/>
                    <a:p>
                      <a:pPr algn="l"/>
                      <a:r>
                        <a:rPr kumimoji="1" lang="en-US" altLang="ja-JP" sz="1100" dirty="0">
                          <a:latin typeface="Meiryo UI" panose="020B0604030504040204" pitchFamily="50" charset="-128"/>
                          <a:ea typeface="Meiryo UI" panose="020B0604030504040204" pitchFamily="50" charset="-128"/>
                        </a:rPr>
                        <a:t>A BRAIN Initiative resource: The neuroscience multi-</a:t>
                      </a:r>
                      <a:r>
                        <a:rPr kumimoji="1" lang="en-US" altLang="ja-JP" sz="1100" dirty="0" err="1">
                          <a:latin typeface="Meiryo UI" panose="020B0604030504040204" pitchFamily="50" charset="-128"/>
                          <a:ea typeface="Meiryo UI" panose="020B0604030504040204" pitchFamily="50" charset="-128"/>
                        </a:rPr>
                        <a:t>omic</a:t>
                      </a:r>
                      <a:r>
                        <a:rPr kumimoji="1" lang="en-US" altLang="ja-JP" sz="1100" dirty="0">
                          <a:latin typeface="Meiryo UI" panose="020B0604030504040204" pitchFamily="50" charset="-128"/>
                          <a:ea typeface="Meiryo UI" panose="020B0604030504040204" pitchFamily="50" charset="-128"/>
                        </a:rPr>
                        <a:t> data archive</a:t>
                      </a:r>
                      <a:r>
                        <a:rPr kumimoji="1" lang="ja-JP" altLang="en-US" sz="1100" dirty="0">
                          <a:latin typeface="Meiryo UI" panose="020B0604030504040204" pitchFamily="50" charset="-128"/>
                          <a:ea typeface="Meiryo UI" panose="020B0604030504040204" pitchFamily="50" charset="-128"/>
                        </a:rPr>
                        <a:t>（神経科学マルチオミック・データ・アーカイブ）</a:t>
                      </a:r>
                    </a:p>
                  </a:txBody>
                  <a:tcPr anchor="ctr"/>
                </a:tc>
                <a:tc>
                  <a:txBody>
                    <a:bodyPr/>
                    <a:lstStyle/>
                    <a:p>
                      <a:pPr algn="l"/>
                      <a:r>
                        <a:rPr kumimoji="1" lang="en-US" altLang="ja-JP" sz="1100" dirty="0">
                          <a:latin typeface="Meiryo UI" panose="020B0604030504040204" pitchFamily="50" charset="-128"/>
                          <a:ea typeface="Meiryo UI" panose="020B0604030504040204" pitchFamily="50" charset="-128"/>
                        </a:rPr>
                        <a:t>Brain</a:t>
                      </a:r>
                      <a:r>
                        <a:rPr kumimoji="1" lang="ja-JP" altLang="en-US" sz="1100" dirty="0">
                          <a:latin typeface="Meiryo UI" panose="020B0604030504040204" pitchFamily="50" charset="-128"/>
                          <a:ea typeface="Meiryo UI" panose="020B0604030504040204" pitchFamily="50" charset="-128"/>
                        </a:rPr>
                        <a:t>イニシアチブと関連脳研究を通じた、オミックデータを保管・配布するデータ・リポジトリである神経科学マルチオミック・アーカイブを開発する。</a:t>
                      </a:r>
                    </a:p>
                  </a:txBody>
                  <a:tcPr anchor="ctr"/>
                </a:tc>
                <a:extLst>
                  <a:ext uri="{0D108BD9-81ED-4DB2-BD59-A6C34878D82A}">
                    <a16:rowId xmlns:a16="http://schemas.microsoft.com/office/drawing/2014/main" val="10011"/>
                  </a:ext>
                </a:extLst>
              </a:tr>
            </a:tbl>
          </a:graphicData>
        </a:graphic>
      </p:graphicFrame>
      <p:sp>
        <p:nvSpPr>
          <p:cNvPr id="3" name="正方形/長方形 2"/>
          <p:cNvSpPr/>
          <p:nvPr/>
        </p:nvSpPr>
        <p:spPr>
          <a:xfrm>
            <a:off x="0" y="39756"/>
            <a:ext cx="12191999" cy="646331"/>
          </a:xfrm>
          <a:prstGeom prst="rect">
            <a:avLst/>
          </a:prstGeom>
        </p:spPr>
        <p:txBody>
          <a:bodyPr wrap="square">
            <a:spAutoFit/>
          </a:bodyPr>
          <a:lstStyle/>
          <a:p>
            <a:pPr algn="ctr"/>
            <a:r>
              <a:rPr lang="en-US" altLang="ja-JP" dirty="0">
                <a:latin typeface="Meiryo UI" panose="020B0604030504040204" pitchFamily="50" charset="-128"/>
                <a:ea typeface="Meiryo UI" panose="020B0604030504040204" pitchFamily="50" charset="-128"/>
              </a:rPr>
              <a:t>NIH’s Brain Research through Advancing Innovative </a:t>
            </a:r>
            <a:r>
              <a:rPr lang="en-US" altLang="ja-JP" dirty="0" err="1">
                <a:latin typeface="Meiryo UI" panose="020B0604030504040204" pitchFamily="50" charset="-128"/>
                <a:ea typeface="Meiryo UI" panose="020B0604030504040204" pitchFamily="50" charset="-128"/>
              </a:rPr>
              <a:t>Neurotechnologies</a:t>
            </a:r>
            <a:r>
              <a:rPr lang="en-US" altLang="ja-JP" dirty="0">
                <a:latin typeface="Meiryo UI" panose="020B0604030504040204" pitchFamily="50" charset="-128"/>
                <a:ea typeface="Meiryo UI" panose="020B0604030504040204" pitchFamily="50" charset="-128"/>
              </a:rPr>
              <a:t> (BRAIN)</a:t>
            </a:r>
          </a:p>
          <a:p>
            <a:pPr algn="ctr"/>
            <a:r>
              <a:rPr lang="en-US" altLang="ja-JP" dirty="0">
                <a:latin typeface="Meiryo UI" panose="020B0604030504040204" pitchFamily="50" charset="-128"/>
                <a:ea typeface="Meiryo UI" panose="020B0604030504040204" pitchFamily="50" charset="-128"/>
              </a:rPr>
              <a:t>Brain Initiative Cell Census Network (BICCN)</a:t>
            </a:r>
            <a:endParaRPr lang="ja-JP" altLang="en-US" dirty="0">
              <a:latin typeface="Meiryo UI" panose="020B0604030504040204" pitchFamily="50" charset="-128"/>
              <a:ea typeface="Meiryo UI" panose="020B0604030504040204" pitchFamily="50" charset="-128"/>
            </a:endParaRPr>
          </a:p>
        </p:txBody>
      </p:sp>
      <p:sp>
        <p:nvSpPr>
          <p:cNvPr id="4" name="正方形/長方形 3"/>
          <p:cNvSpPr/>
          <p:nvPr/>
        </p:nvSpPr>
        <p:spPr>
          <a:xfrm>
            <a:off x="0" y="6604084"/>
            <a:ext cx="9037982" cy="253916"/>
          </a:xfrm>
          <a:prstGeom prst="rect">
            <a:avLst/>
          </a:prstGeom>
        </p:spPr>
        <p:txBody>
          <a:bodyPr wrap="square">
            <a:spAutoFit/>
          </a:bodyPr>
          <a:lstStyle/>
          <a:p>
            <a:r>
              <a:rPr lang="ja-JP" altLang="en-US" sz="1050" dirty="0">
                <a:latin typeface="Meiryo UI" panose="020B0604030504040204" pitchFamily="50" charset="-128"/>
                <a:ea typeface="Meiryo UI" panose="020B0604030504040204" pitchFamily="50" charset="-128"/>
              </a:rPr>
              <a:t>（出典）米国立衛生研究所　</a:t>
            </a:r>
            <a:r>
              <a:rPr lang="en-US" altLang="ja-JP" sz="1050" dirty="0">
                <a:latin typeface="Meiryo UI" panose="020B0604030504040204" pitchFamily="50" charset="-128"/>
                <a:ea typeface="Meiryo UI" panose="020B0604030504040204" pitchFamily="50" charset="-128"/>
              </a:rPr>
              <a:t>https://www.nih.gov/news-events/news-releases/nih-brain-initiative-launches-cell-census</a:t>
            </a:r>
            <a:endParaRPr lang="ja-JP" altLang="en-US" sz="1050" dirty="0">
              <a:latin typeface="Meiryo UI" panose="020B0604030504040204" pitchFamily="50" charset="-128"/>
              <a:ea typeface="Meiryo UI" panose="020B0604030504040204" pitchFamily="50" charset="-128"/>
            </a:endParaRPr>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052" y="18118"/>
            <a:ext cx="962025" cy="628650"/>
          </a:xfrm>
          <a:prstGeom prst="rect">
            <a:avLst/>
          </a:prstGeom>
        </p:spPr>
      </p:pic>
    </p:spTree>
    <p:extLst>
      <p:ext uri="{BB962C8B-B14F-4D97-AF65-F5344CB8AC3E}">
        <p14:creationId xmlns:p14="http://schemas.microsoft.com/office/powerpoint/2010/main" val="16666509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12192000" cy="584775"/>
          </a:xfrm>
          <a:prstGeom prst="rect">
            <a:avLst/>
          </a:prstGeom>
        </p:spPr>
        <p:txBody>
          <a:bodyPr wrap="square">
            <a:spAutoFit/>
          </a:bodyPr>
          <a:lstStyle/>
          <a:p>
            <a:pPr algn="ctr"/>
            <a:r>
              <a:rPr lang="ja-JP" altLang="en-US" sz="3200" b="1" dirty="0">
                <a:latin typeface="Meiryo UI" panose="020B0604030504040204" pitchFamily="50" charset="-128"/>
                <a:ea typeface="Meiryo UI" panose="020B0604030504040204" pitchFamily="50" charset="-128"/>
              </a:rPr>
              <a:t>アレン脳科学研究所</a:t>
            </a:r>
          </a:p>
        </p:txBody>
      </p:sp>
      <p:sp>
        <p:nvSpPr>
          <p:cNvPr id="18" name="正方形/長方形 17"/>
          <p:cNvSpPr/>
          <p:nvPr/>
        </p:nvSpPr>
        <p:spPr>
          <a:xfrm>
            <a:off x="4392752" y="415498"/>
            <a:ext cx="3352521" cy="338554"/>
          </a:xfrm>
          <a:prstGeom prst="rect">
            <a:avLst/>
          </a:prstGeom>
        </p:spPr>
        <p:txBody>
          <a:bodyPr wrap="none">
            <a:spAutoFit/>
          </a:bodyPr>
          <a:lstStyle/>
          <a:p>
            <a:r>
              <a:rPr lang="en-US" altLang="ja-JP" sz="1600" dirty="0">
                <a:latin typeface="Meiryo UI" panose="020B0604030504040204" pitchFamily="50" charset="-128"/>
                <a:ea typeface="Meiryo UI" panose="020B0604030504040204" pitchFamily="50" charset="-128"/>
              </a:rPr>
              <a:t>Allen Institute for Brain Science</a:t>
            </a:r>
            <a:endParaRPr lang="ja-JP" altLang="en-US" sz="1600" dirty="0">
              <a:latin typeface="Meiryo UI" panose="020B0604030504040204" pitchFamily="50" charset="-128"/>
              <a:ea typeface="Meiryo UI" panose="020B0604030504040204" pitchFamily="50" charset="-128"/>
            </a:endParaRPr>
          </a:p>
        </p:txBody>
      </p:sp>
      <p:pic>
        <p:nvPicPr>
          <p:cNvPr id="483" name="Picture 17" descr="logo-colo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2737" y="127000"/>
            <a:ext cx="2600829" cy="546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p:cNvSpPr txBox="1"/>
          <p:nvPr/>
        </p:nvSpPr>
        <p:spPr>
          <a:xfrm>
            <a:off x="3487995" y="1000273"/>
            <a:ext cx="5162034" cy="461665"/>
          </a:xfrm>
          <a:prstGeom prst="rect">
            <a:avLst/>
          </a:prstGeom>
          <a:noFill/>
        </p:spPr>
        <p:txBody>
          <a:bodyPr wrap="square" rtlCol="0">
            <a:spAutoFit/>
          </a:bodyPr>
          <a:lstStyle/>
          <a:p>
            <a:pPr algn="ctr"/>
            <a:r>
              <a:rPr kumimoji="1" lang="en-US" altLang="ja-JP" sz="2400" dirty="0">
                <a:latin typeface="Meiryo UI" panose="020B0604030504040204" pitchFamily="50" charset="-128"/>
                <a:ea typeface="Meiryo UI" panose="020B0604030504040204" pitchFamily="50" charset="-128"/>
              </a:rPr>
              <a:t>Big Neuron project</a:t>
            </a:r>
            <a:endParaRPr kumimoji="1" lang="ja-JP" altLang="en-US" sz="2400" dirty="0">
              <a:latin typeface="Meiryo UI" panose="020B0604030504040204" pitchFamily="50" charset="-128"/>
              <a:ea typeface="Meiryo UI" panose="020B0604030504040204" pitchFamily="50" charset="-128"/>
            </a:endParaRPr>
          </a:p>
        </p:txBody>
      </p:sp>
      <p:pic>
        <p:nvPicPr>
          <p:cNvPr id="4116" name="Picture 20" descr="https://nd.natureasia.com/figure/4892/64902/phone/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500" y="1461938"/>
            <a:ext cx="9525000" cy="4543426"/>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723900" y="6128475"/>
            <a:ext cx="11125200" cy="338554"/>
          </a:xfrm>
          <a:prstGeom prst="rect">
            <a:avLst/>
          </a:prstGeom>
        </p:spPr>
        <p:txBody>
          <a:bodyPr wrap="square">
            <a:spAutoFit/>
          </a:bodyPr>
          <a:lstStyle/>
          <a:p>
            <a:r>
              <a:rPr lang="ja-JP" altLang="en-US" sz="1600" dirty="0">
                <a:latin typeface="Meiryo UI" panose="020B0604030504040204" pitchFamily="50" charset="-128"/>
                <a:ea typeface="Meiryo UI" panose="020B0604030504040204" pitchFamily="50" charset="-128"/>
              </a:rPr>
              <a:t>ヒヨコ（紫色）、カメ（赤色）、ショウジョウバエ（黄色）の脳細胞の形状。これらの脳細胞から得たニューロンの形状。</a:t>
            </a:r>
          </a:p>
        </p:txBody>
      </p:sp>
      <p:sp>
        <p:nvSpPr>
          <p:cNvPr id="5" name="正方形/長方形 4"/>
          <p:cNvSpPr/>
          <p:nvPr/>
        </p:nvSpPr>
        <p:spPr>
          <a:xfrm>
            <a:off x="889000" y="5753765"/>
            <a:ext cx="2366353" cy="276999"/>
          </a:xfrm>
          <a:prstGeom prst="rect">
            <a:avLst/>
          </a:prstGeom>
        </p:spPr>
        <p:txBody>
          <a:bodyPr wrap="none">
            <a:spAutoFit/>
          </a:bodyPr>
          <a:lstStyle/>
          <a:p>
            <a:r>
              <a:rPr lang="en-US" altLang="ja-JP" sz="1200" dirty="0">
                <a:solidFill>
                  <a:schemeClr val="bg1"/>
                </a:solidFill>
                <a:latin typeface="Meiryo UI" panose="020B0604030504040204" pitchFamily="50" charset="-128"/>
                <a:ea typeface="Meiryo UI" panose="020B0604030504040204" pitchFamily="50" charset="-128"/>
              </a:rPr>
              <a:t>(</a:t>
            </a:r>
            <a:r>
              <a:rPr lang="ja-JP" altLang="en-US" sz="1200" dirty="0">
                <a:solidFill>
                  <a:schemeClr val="bg1"/>
                </a:solidFill>
                <a:latin typeface="Meiryo UI" panose="020B0604030504040204" pitchFamily="50" charset="-128"/>
                <a:ea typeface="Meiryo UI" panose="020B0604030504040204" pitchFamily="50" charset="-128"/>
              </a:rPr>
              <a:t>出典）</a:t>
            </a:r>
            <a:r>
              <a:rPr lang="en-US" altLang="ja-JP" sz="1200" dirty="0">
                <a:solidFill>
                  <a:schemeClr val="bg1"/>
                </a:solidFill>
                <a:latin typeface="Meiryo UI" panose="020B0604030504040204" pitchFamily="50" charset="-128"/>
                <a:ea typeface="Meiryo UI" panose="020B0604030504040204" pitchFamily="50" charset="-128"/>
              </a:rPr>
              <a:t>Nature (2015-04-02) </a:t>
            </a:r>
            <a:endParaRPr lang="ja-JP" altLang="en-US" sz="12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283207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12192000" cy="584775"/>
          </a:xfrm>
          <a:prstGeom prst="rect">
            <a:avLst/>
          </a:prstGeom>
        </p:spPr>
        <p:txBody>
          <a:bodyPr wrap="square">
            <a:spAutoFit/>
          </a:bodyPr>
          <a:lstStyle/>
          <a:p>
            <a:pPr algn="ctr"/>
            <a:r>
              <a:rPr lang="ja-JP" altLang="en-US" sz="3200" b="1" dirty="0">
                <a:latin typeface="Meiryo UI" panose="020B0604030504040204" pitchFamily="50" charset="-128"/>
                <a:ea typeface="Meiryo UI" panose="020B0604030504040204" pitchFamily="50" charset="-128"/>
              </a:rPr>
              <a:t>アレン脳科学研究所</a:t>
            </a:r>
          </a:p>
        </p:txBody>
      </p:sp>
      <p:sp>
        <p:nvSpPr>
          <p:cNvPr id="18" name="正方形/長方形 17"/>
          <p:cNvSpPr/>
          <p:nvPr/>
        </p:nvSpPr>
        <p:spPr>
          <a:xfrm>
            <a:off x="4392752" y="415498"/>
            <a:ext cx="3352521" cy="338554"/>
          </a:xfrm>
          <a:prstGeom prst="rect">
            <a:avLst/>
          </a:prstGeom>
        </p:spPr>
        <p:txBody>
          <a:bodyPr wrap="none">
            <a:spAutoFit/>
          </a:bodyPr>
          <a:lstStyle/>
          <a:p>
            <a:r>
              <a:rPr lang="en-US" altLang="ja-JP" sz="1600" dirty="0">
                <a:latin typeface="Meiryo UI" panose="020B0604030504040204" pitchFamily="50" charset="-128"/>
                <a:ea typeface="Meiryo UI" panose="020B0604030504040204" pitchFamily="50" charset="-128"/>
              </a:rPr>
              <a:t>Allen Institute for Brain Science</a:t>
            </a:r>
            <a:endParaRPr lang="ja-JP" altLang="en-US" sz="1600" dirty="0">
              <a:latin typeface="Meiryo UI" panose="020B0604030504040204" pitchFamily="50" charset="-128"/>
              <a:ea typeface="Meiryo UI" panose="020B0604030504040204" pitchFamily="50" charset="-128"/>
            </a:endParaRPr>
          </a:p>
        </p:txBody>
      </p:sp>
      <p:pic>
        <p:nvPicPr>
          <p:cNvPr id="483" name="Picture 17" descr="logo-colo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2737" y="127000"/>
            <a:ext cx="2600829" cy="546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object 3"/>
          <p:cNvSpPr txBox="1">
            <a:spLocks/>
          </p:cNvSpPr>
          <p:nvPr/>
        </p:nvSpPr>
        <p:spPr>
          <a:xfrm>
            <a:off x="1520084" y="832868"/>
            <a:ext cx="8656416" cy="386003"/>
          </a:xfrm>
          <a:prstGeom prst="rect">
            <a:avLst/>
          </a:prstGeom>
        </p:spPr>
        <p:txBody>
          <a:bodyPr vert="horz" wrap="square" lIns="0" tIns="1651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8905">
              <a:lnSpc>
                <a:spcPct val="100000"/>
              </a:lnSpc>
              <a:spcBef>
                <a:spcPts val="130"/>
              </a:spcBef>
              <a:tabLst>
                <a:tab pos="5879465" algn="l"/>
              </a:tabLst>
            </a:pPr>
            <a:r>
              <a:rPr lang="en-US" sz="2400" spc="15" dirty="0"/>
              <a:t>Beyond the </a:t>
            </a:r>
            <a:r>
              <a:rPr lang="en-US" sz="2400" spc="10" dirty="0"/>
              <a:t>Allen</a:t>
            </a:r>
            <a:r>
              <a:rPr lang="en-US" sz="2400" spc="25" dirty="0"/>
              <a:t> </a:t>
            </a:r>
            <a:r>
              <a:rPr lang="en-US" sz="2400" spc="10" dirty="0"/>
              <a:t>Brain</a:t>
            </a:r>
            <a:r>
              <a:rPr lang="en-US" sz="2400" spc="20" dirty="0"/>
              <a:t> </a:t>
            </a:r>
            <a:r>
              <a:rPr lang="en-US" sz="2400" spc="10" dirty="0" err="1"/>
              <a:t>Atlases:Recent</a:t>
            </a:r>
            <a:r>
              <a:rPr lang="en-US" sz="2400" spc="-35" dirty="0"/>
              <a:t> </a:t>
            </a:r>
            <a:r>
              <a:rPr lang="en-US" sz="2400" spc="10" dirty="0"/>
              <a:t>Projects</a:t>
            </a:r>
          </a:p>
        </p:txBody>
      </p:sp>
      <p:sp>
        <p:nvSpPr>
          <p:cNvPr id="85" name="object 4"/>
          <p:cNvSpPr/>
          <p:nvPr/>
        </p:nvSpPr>
        <p:spPr>
          <a:xfrm>
            <a:off x="89408" y="4845303"/>
            <a:ext cx="2282952" cy="1502664"/>
          </a:xfrm>
          <a:prstGeom prst="rect">
            <a:avLst/>
          </a:prstGeom>
          <a:blipFill>
            <a:blip r:embed="rId4" cstate="print"/>
            <a:stretch>
              <a:fillRect/>
            </a:stretch>
          </a:blipFill>
        </p:spPr>
        <p:txBody>
          <a:bodyPr wrap="square" lIns="0" tIns="0" rIns="0" bIns="0" rtlCol="0"/>
          <a:lstStyle/>
          <a:p>
            <a:endParaRPr/>
          </a:p>
        </p:txBody>
      </p:sp>
      <p:sp>
        <p:nvSpPr>
          <p:cNvPr id="86" name="object 5"/>
          <p:cNvSpPr/>
          <p:nvPr/>
        </p:nvSpPr>
        <p:spPr>
          <a:xfrm>
            <a:off x="295150" y="5048948"/>
            <a:ext cx="1871852" cy="1094613"/>
          </a:xfrm>
          <a:prstGeom prst="rect">
            <a:avLst/>
          </a:prstGeom>
          <a:blipFill>
            <a:blip r:embed="rId5" cstate="print"/>
            <a:stretch>
              <a:fillRect/>
            </a:stretch>
          </a:blipFill>
        </p:spPr>
        <p:txBody>
          <a:bodyPr wrap="square" lIns="0" tIns="0" rIns="0" bIns="0" rtlCol="0"/>
          <a:lstStyle/>
          <a:p>
            <a:endParaRPr/>
          </a:p>
        </p:txBody>
      </p:sp>
      <p:sp>
        <p:nvSpPr>
          <p:cNvPr id="87" name="object 6"/>
          <p:cNvSpPr txBox="1"/>
          <p:nvPr/>
        </p:nvSpPr>
        <p:spPr>
          <a:xfrm>
            <a:off x="2217967" y="5256276"/>
            <a:ext cx="1510030" cy="609600"/>
          </a:xfrm>
          <a:prstGeom prst="rect">
            <a:avLst/>
          </a:prstGeom>
        </p:spPr>
        <p:txBody>
          <a:bodyPr vert="horz" wrap="square" lIns="0" tIns="10795" rIns="0" bIns="0" rtlCol="0">
            <a:spAutoFit/>
          </a:bodyPr>
          <a:lstStyle/>
          <a:p>
            <a:pPr marL="160655" marR="5080" indent="-148590">
              <a:lnSpc>
                <a:spcPct val="102400"/>
              </a:lnSpc>
              <a:spcBef>
                <a:spcPts val="85"/>
              </a:spcBef>
            </a:pPr>
            <a:r>
              <a:rPr sz="1250" spc="5" dirty="0">
                <a:solidFill>
                  <a:srgbClr val="595959"/>
                </a:solidFill>
                <a:latin typeface="Arial"/>
                <a:cs typeface="Arial"/>
              </a:rPr>
              <a:t>Physiological activity  of cells in </a:t>
            </a:r>
            <a:r>
              <a:rPr sz="1250" spc="10" dirty="0">
                <a:solidFill>
                  <a:srgbClr val="595959"/>
                </a:solidFill>
                <a:latin typeface="Arial"/>
                <a:cs typeface="Arial"/>
              </a:rPr>
              <a:t>awake  </a:t>
            </a:r>
            <a:r>
              <a:rPr sz="1250" spc="5" dirty="0">
                <a:solidFill>
                  <a:srgbClr val="595959"/>
                </a:solidFill>
                <a:latin typeface="Arial"/>
                <a:cs typeface="Arial"/>
              </a:rPr>
              <a:t>behaving</a:t>
            </a:r>
            <a:r>
              <a:rPr sz="1250" spc="-10" dirty="0">
                <a:solidFill>
                  <a:srgbClr val="595959"/>
                </a:solidFill>
                <a:latin typeface="Arial"/>
                <a:cs typeface="Arial"/>
              </a:rPr>
              <a:t> </a:t>
            </a:r>
            <a:r>
              <a:rPr sz="1250" spc="10" dirty="0">
                <a:solidFill>
                  <a:srgbClr val="595959"/>
                </a:solidFill>
                <a:latin typeface="Arial"/>
                <a:cs typeface="Arial"/>
              </a:rPr>
              <a:t>mouse</a:t>
            </a:r>
            <a:endParaRPr sz="1250">
              <a:latin typeface="Arial"/>
              <a:cs typeface="Arial"/>
            </a:endParaRPr>
          </a:p>
        </p:txBody>
      </p:sp>
      <p:sp>
        <p:nvSpPr>
          <p:cNvPr id="88" name="object 7"/>
          <p:cNvSpPr/>
          <p:nvPr/>
        </p:nvSpPr>
        <p:spPr>
          <a:xfrm>
            <a:off x="125985" y="1669288"/>
            <a:ext cx="2493263" cy="1722119"/>
          </a:xfrm>
          <a:prstGeom prst="rect">
            <a:avLst/>
          </a:prstGeom>
          <a:blipFill>
            <a:blip r:embed="rId6" cstate="print"/>
            <a:stretch>
              <a:fillRect/>
            </a:stretch>
          </a:blipFill>
        </p:spPr>
        <p:txBody>
          <a:bodyPr wrap="square" lIns="0" tIns="0" rIns="0" bIns="0" rtlCol="0"/>
          <a:lstStyle/>
          <a:p>
            <a:endParaRPr/>
          </a:p>
        </p:txBody>
      </p:sp>
      <p:sp>
        <p:nvSpPr>
          <p:cNvPr id="89" name="object 8"/>
          <p:cNvSpPr/>
          <p:nvPr/>
        </p:nvSpPr>
        <p:spPr>
          <a:xfrm>
            <a:off x="334684" y="1877263"/>
            <a:ext cx="1865376" cy="1094613"/>
          </a:xfrm>
          <a:prstGeom prst="rect">
            <a:avLst/>
          </a:prstGeom>
          <a:blipFill>
            <a:blip r:embed="rId7" cstate="print"/>
            <a:stretch>
              <a:fillRect/>
            </a:stretch>
          </a:blipFill>
        </p:spPr>
        <p:txBody>
          <a:bodyPr wrap="square" lIns="0" tIns="0" rIns="0" bIns="0" rtlCol="0"/>
          <a:lstStyle/>
          <a:p>
            <a:endParaRPr/>
          </a:p>
        </p:txBody>
      </p:sp>
      <p:sp>
        <p:nvSpPr>
          <p:cNvPr id="90" name="object 9"/>
          <p:cNvSpPr/>
          <p:nvPr/>
        </p:nvSpPr>
        <p:spPr>
          <a:xfrm>
            <a:off x="129032" y="3278632"/>
            <a:ext cx="2261616" cy="1499615"/>
          </a:xfrm>
          <a:prstGeom prst="rect">
            <a:avLst/>
          </a:prstGeom>
          <a:blipFill>
            <a:blip r:embed="rId8" cstate="print"/>
            <a:stretch>
              <a:fillRect/>
            </a:stretch>
          </a:blipFill>
        </p:spPr>
        <p:txBody>
          <a:bodyPr wrap="square" lIns="0" tIns="0" rIns="0" bIns="0" rtlCol="0"/>
          <a:lstStyle/>
          <a:p>
            <a:endParaRPr/>
          </a:p>
        </p:txBody>
      </p:sp>
      <p:sp>
        <p:nvSpPr>
          <p:cNvPr id="91" name="object 10"/>
          <p:cNvSpPr/>
          <p:nvPr/>
        </p:nvSpPr>
        <p:spPr>
          <a:xfrm>
            <a:off x="334176" y="3484422"/>
            <a:ext cx="1852422" cy="1088135"/>
          </a:xfrm>
          <a:prstGeom prst="rect">
            <a:avLst/>
          </a:prstGeom>
          <a:blipFill>
            <a:blip r:embed="rId9" cstate="print"/>
            <a:stretch>
              <a:fillRect/>
            </a:stretch>
          </a:blipFill>
        </p:spPr>
        <p:txBody>
          <a:bodyPr wrap="square" lIns="0" tIns="0" rIns="0" bIns="0" rtlCol="0"/>
          <a:lstStyle/>
          <a:p>
            <a:endParaRPr/>
          </a:p>
        </p:txBody>
      </p:sp>
      <p:sp>
        <p:nvSpPr>
          <p:cNvPr id="92" name="object 11"/>
          <p:cNvSpPr txBox="1"/>
          <p:nvPr/>
        </p:nvSpPr>
        <p:spPr>
          <a:xfrm>
            <a:off x="293153" y="1589532"/>
            <a:ext cx="3452495" cy="3358515"/>
          </a:xfrm>
          <a:prstGeom prst="rect">
            <a:avLst/>
          </a:prstGeom>
        </p:spPr>
        <p:txBody>
          <a:bodyPr vert="horz" wrap="square" lIns="0" tIns="15875" rIns="0" bIns="0" rtlCol="0">
            <a:spAutoFit/>
          </a:bodyPr>
          <a:lstStyle/>
          <a:p>
            <a:pPr marL="48260">
              <a:lnSpc>
                <a:spcPct val="100000"/>
              </a:lnSpc>
              <a:spcBef>
                <a:spcPts val="125"/>
              </a:spcBef>
            </a:pPr>
            <a:r>
              <a:rPr sz="1100" b="1" spc="5" dirty="0">
                <a:solidFill>
                  <a:srgbClr val="62799C"/>
                </a:solidFill>
                <a:latin typeface="Arial"/>
                <a:cs typeface="Arial"/>
              </a:rPr>
              <a:t>Allen </a:t>
            </a:r>
            <a:r>
              <a:rPr sz="1100" b="1" spc="10" dirty="0">
                <a:solidFill>
                  <a:srgbClr val="62799C"/>
                </a:solidFill>
                <a:latin typeface="Arial"/>
                <a:cs typeface="Arial"/>
              </a:rPr>
              <a:t>Mouse Brain </a:t>
            </a:r>
            <a:r>
              <a:rPr sz="1100" b="1" spc="5" dirty="0">
                <a:solidFill>
                  <a:srgbClr val="62799C"/>
                </a:solidFill>
                <a:latin typeface="Arial"/>
                <a:cs typeface="Arial"/>
              </a:rPr>
              <a:t>Connectivity</a:t>
            </a:r>
            <a:r>
              <a:rPr sz="1100" b="1" spc="-55" dirty="0">
                <a:solidFill>
                  <a:srgbClr val="62799C"/>
                </a:solidFill>
                <a:latin typeface="Arial"/>
                <a:cs typeface="Arial"/>
              </a:rPr>
              <a:t> </a:t>
            </a:r>
            <a:r>
              <a:rPr sz="1100" b="1" spc="5" dirty="0">
                <a:solidFill>
                  <a:srgbClr val="62799C"/>
                </a:solidFill>
                <a:latin typeface="Arial"/>
                <a:cs typeface="Arial"/>
              </a:rPr>
              <a:t>Atlas</a:t>
            </a:r>
            <a:endParaRPr sz="1100" dirty="0">
              <a:latin typeface="Arial"/>
              <a:cs typeface="Arial"/>
            </a:endParaRPr>
          </a:p>
          <a:p>
            <a:pPr>
              <a:lnSpc>
                <a:spcPct val="100000"/>
              </a:lnSpc>
              <a:spcBef>
                <a:spcPts val="45"/>
              </a:spcBef>
            </a:pPr>
            <a:endParaRPr sz="1700" dirty="0">
              <a:latin typeface="Times New Roman"/>
              <a:cs typeface="Times New Roman"/>
            </a:endParaRPr>
          </a:p>
          <a:p>
            <a:pPr marL="2122805" marR="106680" indent="-71120">
              <a:lnSpc>
                <a:spcPct val="102400"/>
              </a:lnSpc>
            </a:pPr>
            <a:r>
              <a:rPr sz="1250" spc="5" dirty="0">
                <a:solidFill>
                  <a:srgbClr val="595959"/>
                </a:solidFill>
                <a:latin typeface="Arial"/>
                <a:cs typeface="Arial"/>
              </a:rPr>
              <a:t>Brain-wide axonal  projection</a:t>
            </a:r>
            <a:r>
              <a:rPr sz="1250" spc="-20" dirty="0">
                <a:solidFill>
                  <a:srgbClr val="595959"/>
                </a:solidFill>
                <a:latin typeface="Arial"/>
                <a:cs typeface="Arial"/>
              </a:rPr>
              <a:t> </a:t>
            </a:r>
            <a:r>
              <a:rPr sz="1250" spc="10" dirty="0">
                <a:solidFill>
                  <a:srgbClr val="595959"/>
                </a:solidFill>
                <a:latin typeface="Arial"/>
                <a:cs typeface="Arial"/>
              </a:rPr>
              <a:t>maps</a:t>
            </a:r>
            <a:endParaRPr sz="1250" dirty="0">
              <a:latin typeface="Arial"/>
              <a:cs typeface="Arial"/>
            </a:endParaRPr>
          </a:p>
          <a:p>
            <a:pPr marL="2071370" marR="119380" indent="-6985">
              <a:lnSpc>
                <a:spcPct val="101099"/>
              </a:lnSpc>
              <a:spcBef>
                <a:spcPts val="1165"/>
              </a:spcBef>
            </a:pPr>
            <a:r>
              <a:rPr sz="950" spc="5" dirty="0">
                <a:solidFill>
                  <a:srgbClr val="595959"/>
                </a:solidFill>
                <a:latin typeface="Arial"/>
                <a:cs typeface="Arial"/>
              </a:rPr>
              <a:t>With </a:t>
            </a:r>
            <a:r>
              <a:rPr sz="950" dirty="0">
                <a:solidFill>
                  <a:srgbClr val="595959"/>
                </a:solidFill>
                <a:latin typeface="Arial"/>
                <a:cs typeface="Arial"/>
              </a:rPr>
              <a:t>functional</a:t>
            </a:r>
            <a:r>
              <a:rPr sz="950" spc="-65" dirty="0">
                <a:solidFill>
                  <a:srgbClr val="595959"/>
                </a:solidFill>
                <a:latin typeface="Arial"/>
                <a:cs typeface="Arial"/>
              </a:rPr>
              <a:t> </a:t>
            </a:r>
            <a:r>
              <a:rPr sz="950" dirty="0">
                <a:solidFill>
                  <a:srgbClr val="595959"/>
                </a:solidFill>
                <a:latin typeface="Arial"/>
                <a:cs typeface="Arial"/>
              </a:rPr>
              <a:t>imaging  for cortical visual</a:t>
            </a:r>
            <a:r>
              <a:rPr sz="950" spc="-45" dirty="0">
                <a:solidFill>
                  <a:srgbClr val="595959"/>
                </a:solidFill>
                <a:latin typeface="Arial"/>
                <a:cs typeface="Arial"/>
              </a:rPr>
              <a:t> </a:t>
            </a:r>
            <a:r>
              <a:rPr sz="950" dirty="0">
                <a:solidFill>
                  <a:srgbClr val="595959"/>
                </a:solidFill>
                <a:latin typeface="Arial"/>
                <a:cs typeface="Arial"/>
              </a:rPr>
              <a:t>areas</a:t>
            </a:r>
            <a:endParaRPr sz="950" dirty="0">
              <a:latin typeface="Arial"/>
              <a:cs typeface="Arial"/>
            </a:endParaRPr>
          </a:p>
          <a:p>
            <a:pPr>
              <a:lnSpc>
                <a:spcPct val="100000"/>
              </a:lnSpc>
            </a:pPr>
            <a:endParaRPr sz="1000" dirty="0">
              <a:latin typeface="Times New Roman"/>
              <a:cs typeface="Times New Roman"/>
            </a:endParaRPr>
          </a:p>
          <a:p>
            <a:pPr>
              <a:lnSpc>
                <a:spcPct val="100000"/>
              </a:lnSpc>
              <a:spcBef>
                <a:spcPts val="25"/>
              </a:spcBef>
            </a:pPr>
            <a:endParaRPr sz="1400" dirty="0">
              <a:latin typeface="Times New Roman"/>
              <a:cs typeface="Times New Roman"/>
            </a:endParaRPr>
          </a:p>
          <a:p>
            <a:pPr marL="47625">
              <a:lnSpc>
                <a:spcPct val="100000"/>
              </a:lnSpc>
              <a:spcBef>
                <a:spcPts val="5"/>
              </a:spcBef>
            </a:pPr>
            <a:r>
              <a:rPr sz="1100" b="1" spc="5" dirty="0">
                <a:solidFill>
                  <a:srgbClr val="62799C"/>
                </a:solidFill>
                <a:latin typeface="Arial"/>
                <a:cs typeface="Arial"/>
              </a:rPr>
              <a:t>Allen Cell </a:t>
            </a:r>
            <a:r>
              <a:rPr sz="1100" b="1" spc="10" dirty="0">
                <a:solidFill>
                  <a:srgbClr val="62799C"/>
                </a:solidFill>
                <a:latin typeface="Arial"/>
                <a:cs typeface="Arial"/>
              </a:rPr>
              <a:t>Types</a:t>
            </a:r>
            <a:r>
              <a:rPr sz="1100" b="1" spc="-35" dirty="0">
                <a:solidFill>
                  <a:srgbClr val="62799C"/>
                </a:solidFill>
                <a:latin typeface="Arial"/>
                <a:cs typeface="Arial"/>
              </a:rPr>
              <a:t> </a:t>
            </a:r>
            <a:r>
              <a:rPr sz="1100" b="1" spc="5" dirty="0">
                <a:solidFill>
                  <a:srgbClr val="62799C"/>
                </a:solidFill>
                <a:latin typeface="Arial"/>
                <a:cs typeface="Arial"/>
              </a:rPr>
              <a:t>Database</a:t>
            </a:r>
            <a:endParaRPr sz="1100" dirty="0">
              <a:latin typeface="Arial"/>
              <a:cs typeface="Arial"/>
            </a:endParaRPr>
          </a:p>
          <a:p>
            <a:pPr>
              <a:lnSpc>
                <a:spcPct val="100000"/>
              </a:lnSpc>
              <a:spcBef>
                <a:spcPts val="5"/>
              </a:spcBef>
            </a:pPr>
            <a:endParaRPr sz="1500" dirty="0">
              <a:latin typeface="Times New Roman"/>
              <a:cs typeface="Times New Roman"/>
            </a:endParaRPr>
          </a:p>
          <a:p>
            <a:pPr marL="2116455" marR="5080" indent="635" algn="ctr">
              <a:lnSpc>
                <a:spcPct val="102400"/>
              </a:lnSpc>
              <a:spcBef>
                <a:spcPts val="5"/>
              </a:spcBef>
            </a:pPr>
            <a:r>
              <a:rPr sz="1250" spc="5" dirty="0">
                <a:solidFill>
                  <a:srgbClr val="595959"/>
                </a:solidFill>
                <a:latin typeface="Arial"/>
                <a:cs typeface="Arial"/>
              </a:rPr>
              <a:t>Morpho-electric  characterization</a:t>
            </a:r>
            <a:r>
              <a:rPr sz="1250" spc="-40" dirty="0">
                <a:solidFill>
                  <a:srgbClr val="595959"/>
                </a:solidFill>
                <a:latin typeface="Arial"/>
                <a:cs typeface="Arial"/>
              </a:rPr>
              <a:t> </a:t>
            </a:r>
            <a:r>
              <a:rPr sz="1250" spc="5" dirty="0">
                <a:solidFill>
                  <a:srgbClr val="595959"/>
                </a:solidFill>
                <a:latin typeface="Arial"/>
                <a:cs typeface="Arial"/>
              </a:rPr>
              <a:t>of  neurons in </a:t>
            </a:r>
            <a:r>
              <a:rPr sz="1250" spc="10" dirty="0">
                <a:solidFill>
                  <a:srgbClr val="595959"/>
                </a:solidFill>
                <a:latin typeface="Arial"/>
                <a:cs typeface="Arial"/>
              </a:rPr>
              <a:t>mouse  </a:t>
            </a:r>
            <a:r>
              <a:rPr sz="1250" spc="5" dirty="0">
                <a:solidFill>
                  <a:srgbClr val="595959"/>
                </a:solidFill>
                <a:latin typeface="Arial"/>
                <a:cs typeface="Arial"/>
              </a:rPr>
              <a:t>and</a:t>
            </a:r>
            <a:r>
              <a:rPr sz="1250" spc="-5" dirty="0">
                <a:solidFill>
                  <a:srgbClr val="595959"/>
                </a:solidFill>
                <a:latin typeface="Arial"/>
                <a:cs typeface="Arial"/>
              </a:rPr>
              <a:t> </a:t>
            </a:r>
            <a:r>
              <a:rPr sz="1250" spc="10" dirty="0">
                <a:solidFill>
                  <a:srgbClr val="595959"/>
                </a:solidFill>
                <a:latin typeface="Arial"/>
                <a:cs typeface="Arial"/>
              </a:rPr>
              <a:t>human</a:t>
            </a:r>
            <a:endParaRPr sz="1250" dirty="0">
              <a:latin typeface="Arial"/>
              <a:cs typeface="Arial"/>
            </a:endParaRPr>
          </a:p>
          <a:p>
            <a:pPr>
              <a:lnSpc>
                <a:spcPct val="100000"/>
              </a:lnSpc>
            </a:pPr>
            <a:endParaRPr sz="1400" dirty="0">
              <a:latin typeface="Times New Roman"/>
              <a:cs typeface="Times New Roman"/>
            </a:endParaRPr>
          </a:p>
          <a:p>
            <a:pPr>
              <a:lnSpc>
                <a:spcPct val="100000"/>
              </a:lnSpc>
              <a:spcBef>
                <a:spcPts val="50"/>
              </a:spcBef>
            </a:pPr>
            <a:endParaRPr sz="1200" dirty="0">
              <a:latin typeface="Times New Roman"/>
              <a:cs typeface="Times New Roman"/>
            </a:endParaRPr>
          </a:p>
          <a:p>
            <a:pPr marL="12700">
              <a:lnSpc>
                <a:spcPct val="100000"/>
              </a:lnSpc>
            </a:pPr>
            <a:r>
              <a:rPr sz="1100" b="1" spc="5" dirty="0">
                <a:solidFill>
                  <a:srgbClr val="62799C"/>
                </a:solidFill>
                <a:latin typeface="Arial"/>
                <a:cs typeface="Arial"/>
              </a:rPr>
              <a:t>Allen </a:t>
            </a:r>
            <a:r>
              <a:rPr sz="1100" b="1" spc="10" dirty="0">
                <a:solidFill>
                  <a:srgbClr val="62799C"/>
                </a:solidFill>
                <a:latin typeface="Arial"/>
                <a:cs typeface="Arial"/>
              </a:rPr>
              <a:t>Brain </a:t>
            </a:r>
            <a:r>
              <a:rPr sz="1100" b="1" spc="5" dirty="0">
                <a:solidFill>
                  <a:srgbClr val="62799C"/>
                </a:solidFill>
                <a:latin typeface="Arial"/>
                <a:cs typeface="Arial"/>
              </a:rPr>
              <a:t>Observatory: Visual</a:t>
            </a:r>
            <a:r>
              <a:rPr sz="1100" b="1" spc="-60" dirty="0">
                <a:solidFill>
                  <a:srgbClr val="62799C"/>
                </a:solidFill>
                <a:latin typeface="Arial"/>
                <a:cs typeface="Arial"/>
              </a:rPr>
              <a:t> </a:t>
            </a:r>
            <a:r>
              <a:rPr sz="1100" b="1" spc="5" dirty="0">
                <a:solidFill>
                  <a:srgbClr val="62799C"/>
                </a:solidFill>
                <a:latin typeface="Arial"/>
                <a:cs typeface="Arial"/>
              </a:rPr>
              <a:t>Coding</a:t>
            </a:r>
            <a:endParaRPr sz="1100" dirty="0">
              <a:latin typeface="Arial"/>
              <a:cs typeface="Arial"/>
            </a:endParaRPr>
          </a:p>
        </p:txBody>
      </p:sp>
      <p:sp>
        <p:nvSpPr>
          <p:cNvPr id="93" name="object 12"/>
          <p:cNvSpPr/>
          <p:nvPr/>
        </p:nvSpPr>
        <p:spPr>
          <a:xfrm>
            <a:off x="4064737" y="1533854"/>
            <a:ext cx="4034307" cy="3936455"/>
          </a:xfrm>
          <a:prstGeom prst="rect">
            <a:avLst/>
          </a:prstGeom>
          <a:blipFill>
            <a:blip r:embed="rId10" cstate="print"/>
            <a:stretch>
              <a:fillRect/>
            </a:stretch>
          </a:blipFill>
        </p:spPr>
        <p:txBody>
          <a:bodyPr wrap="square" lIns="0" tIns="0" rIns="0" bIns="0" rtlCol="0"/>
          <a:lstStyle/>
          <a:p>
            <a:endParaRPr/>
          </a:p>
        </p:txBody>
      </p:sp>
      <p:sp>
        <p:nvSpPr>
          <p:cNvPr id="94" name="object 13"/>
          <p:cNvSpPr/>
          <p:nvPr/>
        </p:nvSpPr>
        <p:spPr>
          <a:xfrm>
            <a:off x="4202088" y="1750555"/>
            <a:ext cx="3548379" cy="3724910"/>
          </a:xfrm>
          <a:custGeom>
            <a:avLst/>
            <a:gdLst/>
            <a:ahLst/>
            <a:cxnLst/>
            <a:rect l="l" t="t" r="r" b="b"/>
            <a:pathLst>
              <a:path w="3548379" h="3724910">
                <a:moveTo>
                  <a:pt x="0" y="0"/>
                </a:moveTo>
                <a:lnTo>
                  <a:pt x="3548266" y="0"/>
                </a:lnTo>
                <a:lnTo>
                  <a:pt x="3548266" y="3724831"/>
                </a:lnTo>
                <a:lnTo>
                  <a:pt x="0" y="3724831"/>
                </a:lnTo>
                <a:lnTo>
                  <a:pt x="0" y="0"/>
                </a:lnTo>
                <a:close/>
              </a:path>
            </a:pathLst>
          </a:custGeom>
          <a:ln w="10159">
            <a:solidFill>
              <a:srgbClr val="BFBFBF"/>
            </a:solidFill>
          </a:ln>
        </p:spPr>
        <p:txBody>
          <a:bodyPr wrap="square" lIns="0" tIns="0" rIns="0" bIns="0" rtlCol="0"/>
          <a:lstStyle/>
          <a:p>
            <a:endParaRPr/>
          </a:p>
        </p:txBody>
      </p:sp>
      <p:sp>
        <p:nvSpPr>
          <p:cNvPr id="95" name="object 14"/>
          <p:cNvSpPr txBox="1"/>
          <p:nvPr/>
        </p:nvSpPr>
        <p:spPr>
          <a:xfrm>
            <a:off x="4202088" y="5737591"/>
            <a:ext cx="2878455" cy="539115"/>
          </a:xfrm>
          <a:prstGeom prst="rect">
            <a:avLst/>
          </a:prstGeom>
        </p:spPr>
        <p:txBody>
          <a:bodyPr vert="horz" wrap="square" lIns="0" tIns="13335" rIns="0" bIns="0" rtlCol="0">
            <a:spAutoFit/>
          </a:bodyPr>
          <a:lstStyle/>
          <a:p>
            <a:pPr marL="12700" marR="5080">
              <a:lnSpc>
                <a:spcPct val="101800"/>
              </a:lnSpc>
              <a:spcBef>
                <a:spcPts val="105"/>
              </a:spcBef>
            </a:pPr>
            <a:r>
              <a:rPr sz="1100" b="1" spc="10" dirty="0">
                <a:solidFill>
                  <a:srgbClr val="595959"/>
                </a:solidFill>
                <a:latin typeface="Arial"/>
                <a:cs typeface="Arial"/>
              </a:rPr>
              <a:t>Web </a:t>
            </a:r>
            <a:r>
              <a:rPr sz="1100" b="1" spc="5" dirty="0">
                <a:solidFill>
                  <a:srgbClr val="595959"/>
                </a:solidFill>
                <a:latin typeface="Arial"/>
                <a:cs typeface="Arial"/>
              </a:rPr>
              <a:t>portal: </a:t>
            </a:r>
            <a:r>
              <a:rPr sz="1100" spc="10" dirty="0">
                <a:solidFill>
                  <a:srgbClr val="595959"/>
                </a:solidFill>
                <a:latin typeface="Arial"/>
                <a:cs typeface="Arial"/>
              </a:rPr>
              <a:t>online browse and </a:t>
            </a:r>
            <a:r>
              <a:rPr sz="1100" spc="5" dirty="0">
                <a:solidFill>
                  <a:srgbClr val="595959"/>
                </a:solidFill>
                <a:latin typeface="Arial"/>
                <a:cs typeface="Arial"/>
              </a:rPr>
              <a:t>data search  </a:t>
            </a:r>
            <a:r>
              <a:rPr sz="1100" b="1" spc="5" dirty="0">
                <a:solidFill>
                  <a:srgbClr val="595959"/>
                </a:solidFill>
                <a:latin typeface="Arial"/>
                <a:cs typeface="Arial"/>
              </a:rPr>
              <a:t>API: </a:t>
            </a:r>
            <a:r>
              <a:rPr sz="1100" spc="10" dirty="0">
                <a:solidFill>
                  <a:srgbClr val="595959"/>
                </a:solidFill>
                <a:latin typeface="Arial"/>
                <a:cs typeface="Arial"/>
              </a:rPr>
              <a:t>programming </a:t>
            </a:r>
            <a:r>
              <a:rPr sz="1100" spc="5" dirty="0">
                <a:solidFill>
                  <a:srgbClr val="595959"/>
                </a:solidFill>
                <a:latin typeface="Arial"/>
                <a:cs typeface="Arial"/>
              </a:rPr>
              <a:t>interface </a:t>
            </a:r>
            <a:r>
              <a:rPr sz="1100" spc="15" dirty="0">
                <a:solidFill>
                  <a:srgbClr val="595959"/>
                </a:solidFill>
                <a:latin typeface="Arial"/>
                <a:cs typeface="Arial"/>
              </a:rPr>
              <a:t>&amp; </a:t>
            </a:r>
            <a:r>
              <a:rPr sz="1100" spc="5" dirty="0">
                <a:solidFill>
                  <a:srgbClr val="595959"/>
                </a:solidFill>
                <a:latin typeface="Arial"/>
                <a:cs typeface="Arial"/>
              </a:rPr>
              <a:t>data </a:t>
            </a:r>
            <a:r>
              <a:rPr sz="1100" spc="10" dirty="0">
                <a:solidFill>
                  <a:srgbClr val="595959"/>
                </a:solidFill>
                <a:latin typeface="Arial"/>
                <a:cs typeface="Arial"/>
              </a:rPr>
              <a:t>download  </a:t>
            </a:r>
            <a:r>
              <a:rPr sz="1100" b="1" spc="10" dirty="0">
                <a:solidFill>
                  <a:srgbClr val="595959"/>
                </a:solidFill>
                <a:latin typeface="Arial"/>
                <a:cs typeface="Arial"/>
              </a:rPr>
              <a:t>SDK: </a:t>
            </a:r>
            <a:r>
              <a:rPr sz="1100" spc="5" dirty="0">
                <a:solidFill>
                  <a:srgbClr val="595959"/>
                </a:solidFill>
                <a:latin typeface="Arial"/>
                <a:cs typeface="Arial"/>
              </a:rPr>
              <a:t>tutorials </a:t>
            </a:r>
            <a:r>
              <a:rPr sz="1100" spc="10" dirty="0">
                <a:solidFill>
                  <a:srgbClr val="595959"/>
                </a:solidFill>
                <a:latin typeface="Arial"/>
                <a:cs typeface="Arial"/>
              </a:rPr>
              <a:t>and use</a:t>
            </a:r>
            <a:r>
              <a:rPr sz="1100" spc="-45" dirty="0">
                <a:solidFill>
                  <a:srgbClr val="595959"/>
                </a:solidFill>
                <a:latin typeface="Arial"/>
                <a:cs typeface="Arial"/>
              </a:rPr>
              <a:t> </a:t>
            </a:r>
            <a:r>
              <a:rPr sz="1100" spc="10" dirty="0">
                <a:solidFill>
                  <a:srgbClr val="595959"/>
                </a:solidFill>
                <a:latin typeface="Arial"/>
                <a:cs typeface="Arial"/>
              </a:rPr>
              <a:t>cases</a:t>
            </a:r>
            <a:endParaRPr sz="1100" dirty="0">
              <a:latin typeface="Arial"/>
              <a:cs typeface="Arial"/>
            </a:endParaRPr>
          </a:p>
        </p:txBody>
      </p:sp>
      <p:sp>
        <p:nvSpPr>
          <p:cNvPr id="96" name="object 15"/>
          <p:cNvSpPr/>
          <p:nvPr/>
        </p:nvSpPr>
        <p:spPr>
          <a:xfrm>
            <a:off x="7032752" y="5537200"/>
            <a:ext cx="807720" cy="1011936"/>
          </a:xfrm>
          <a:prstGeom prst="rect">
            <a:avLst/>
          </a:prstGeom>
          <a:blipFill>
            <a:blip r:embed="rId11" cstate="print"/>
            <a:stretch>
              <a:fillRect/>
            </a:stretch>
          </a:blipFill>
        </p:spPr>
        <p:txBody>
          <a:bodyPr wrap="square" lIns="0" tIns="0" rIns="0" bIns="0" rtlCol="0"/>
          <a:lstStyle/>
          <a:p>
            <a:endParaRPr/>
          </a:p>
        </p:txBody>
      </p:sp>
      <p:sp>
        <p:nvSpPr>
          <p:cNvPr id="97" name="object 6"/>
          <p:cNvSpPr/>
          <p:nvPr/>
        </p:nvSpPr>
        <p:spPr>
          <a:xfrm>
            <a:off x="10077196" y="4832235"/>
            <a:ext cx="1377696" cy="670560"/>
          </a:xfrm>
          <a:prstGeom prst="rect">
            <a:avLst/>
          </a:prstGeom>
          <a:blipFill>
            <a:blip r:embed="rId12" cstate="print"/>
            <a:stretch>
              <a:fillRect/>
            </a:stretch>
          </a:blipFill>
        </p:spPr>
        <p:txBody>
          <a:bodyPr wrap="square" lIns="0" tIns="0" rIns="0" bIns="0" rtlCol="0"/>
          <a:lstStyle/>
          <a:p>
            <a:endParaRPr/>
          </a:p>
        </p:txBody>
      </p:sp>
      <p:sp>
        <p:nvSpPr>
          <p:cNvPr id="98" name="object 7"/>
          <p:cNvSpPr txBox="1"/>
          <p:nvPr/>
        </p:nvSpPr>
        <p:spPr>
          <a:xfrm>
            <a:off x="9323285" y="4600079"/>
            <a:ext cx="1655445" cy="197485"/>
          </a:xfrm>
          <a:prstGeom prst="rect">
            <a:avLst/>
          </a:prstGeom>
        </p:spPr>
        <p:txBody>
          <a:bodyPr vert="horz" wrap="square" lIns="0" tIns="15875" rIns="0" bIns="0" rtlCol="0">
            <a:spAutoFit/>
          </a:bodyPr>
          <a:lstStyle/>
          <a:p>
            <a:pPr marL="12700">
              <a:lnSpc>
                <a:spcPct val="100000"/>
              </a:lnSpc>
              <a:spcBef>
                <a:spcPts val="125"/>
              </a:spcBef>
            </a:pPr>
            <a:r>
              <a:rPr sz="1100" b="1" spc="5" dirty="0">
                <a:solidFill>
                  <a:srgbClr val="A7A7A7"/>
                </a:solidFill>
                <a:latin typeface="Arial"/>
                <a:cs typeface="Arial"/>
              </a:rPr>
              <a:t>Allen </a:t>
            </a:r>
            <a:r>
              <a:rPr sz="1100" b="1" spc="10" dirty="0">
                <a:solidFill>
                  <a:srgbClr val="A7A7A7"/>
                </a:solidFill>
                <a:latin typeface="Arial"/>
                <a:cs typeface="Arial"/>
              </a:rPr>
              <a:t>Brain</a:t>
            </a:r>
            <a:r>
              <a:rPr sz="1100" b="1" spc="-55" dirty="0">
                <a:solidFill>
                  <a:srgbClr val="A7A7A7"/>
                </a:solidFill>
                <a:latin typeface="Arial"/>
                <a:cs typeface="Arial"/>
              </a:rPr>
              <a:t> </a:t>
            </a:r>
            <a:r>
              <a:rPr sz="1100" b="1" spc="5" dirty="0">
                <a:solidFill>
                  <a:srgbClr val="A7A7A7"/>
                </a:solidFill>
                <a:latin typeface="Arial"/>
                <a:cs typeface="Arial"/>
              </a:rPr>
              <a:t>Observatory</a:t>
            </a:r>
            <a:endParaRPr sz="1100">
              <a:latin typeface="Arial"/>
              <a:cs typeface="Arial"/>
            </a:endParaRPr>
          </a:p>
        </p:txBody>
      </p:sp>
      <p:sp>
        <p:nvSpPr>
          <p:cNvPr id="99" name="object 8"/>
          <p:cNvSpPr/>
          <p:nvPr/>
        </p:nvSpPr>
        <p:spPr>
          <a:xfrm>
            <a:off x="8699500" y="4789564"/>
            <a:ext cx="890015" cy="713232"/>
          </a:xfrm>
          <a:prstGeom prst="rect">
            <a:avLst/>
          </a:prstGeom>
          <a:blipFill>
            <a:blip r:embed="rId13" cstate="print"/>
            <a:stretch>
              <a:fillRect/>
            </a:stretch>
          </a:blipFill>
        </p:spPr>
        <p:txBody>
          <a:bodyPr wrap="square" lIns="0" tIns="0" rIns="0" bIns="0" rtlCol="0"/>
          <a:lstStyle/>
          <a:p>
            <a:endParaRPr/>
          </a:p>
        </p:txBody>
      </p:sp>
      <p:sp>
        <p:nvSpPr>
          <p:cNvPr id="100" name="object 9"/>
          <p:cNvSpPr/>
          <p:nvPr/>
        </p:nvSpPr>
        <p:spPr>
          <a:xfrm>
            <a:off x="8812276" y="2070747"/>
            <a:ext cx="2523744" cy="777239"/>
          </a:xfrm>
          <a:prstGeom prst="rect">
            <a:avLst/>
          </a:prstGeom>
          <a:blipFill>
            <a:blip r:embed="rId14" cstate="print"/>
            <a:stretch>
              <a:fillRect/>
            </a:stretch>
          </a:blipFill>
        </p:spPr>
        <p:txBody>
          <a:bodyPr wrap="square" lIns="0" tIns="0" rIns="0" bIns="0" rtlCol="0"/>
          <a:lstStyle/>
          <a:p>
            <a:endParaRPr/>
          </a:p>
        </p:txBody>
      </p:sp>
      <p:sp>
        <p:nvSpPr>
          <p:cNvPr id="101" name="object 10"/>
          <p:cNvSpPr txBox="1"/>
          <p:nvPr/>
        </p:nvSpPr>
        <p:spPr>
          <a:xfrm>
            <a:off x="9149016" y="1893455"/>
            <a:ext cx="1797685" cy="197485"/>
          </a:xfrm>
          <a:prstGeom prst="rect">
            <a:avLst/>
          </a:prstGeom>
        </p:spPr>
        <p:txBody>
          <a:bodyPr vert="horz" wrap="square" lIns="0" tIns="15875" rIns="0" bIns="0" rtlCol="0">
            <a:spAutoFit/>
          </a:bodyPr>
          <a:lstStyle/>
          <a:p>
            <a:pPr marL="12700">
              <a:lnSpc>
                <a:spcPct val="100000"/>
              </a:lnSpc>
              <a:spcBef>
                <a:spcPts val="125"/>
              </a:spcBef>
            </a:pPr>
            <a:r>
              <a:rPr sz="1100" b="1" spc="5" dirty="0">
                <a:solidFill>
                  <a:srgbClr val="7F7F7F"/>
                </a:solidFill>
                <a:latin typeface="Arial"/>
                <a:cs typeface="Arial"/>
              </a:rPr>
              <a:t>Allen Cell </a:t>
            </a:r>
            <a:r>
              <a:rPr sz="1100" b="1" spc="10" dirty="0">
                <a:solidFill>
                  <a:srgbClr val="7F7F7F"/>
                </a:solidFill>
                <a:latin typeface="Arial"/>
                <a:cs typeface="Arial"/>
              </a:rPr>
              <a:t>Types</a:t>
            </a:r>
            <a:r>
              <a:rPr sz="1100" b="1" spc="-60" dirty="0">
                <a:solidFill>
                  <a:srgbClr val="7F7F7F"/>
                </a:solidFill>
                <a:latin typeface="Arial"/>
                <a:cs typeface="Arial"/>
              </a:rPr>
              <a:t> </a:t>
            </a:r>
            <a:r>
              <a:rPr sz="1100" b="1" spc="5" dirty="0">
                <a:solidFill>
                  <a:srgbClr val="7F7F7F"/>
                </a:solidFill>
                <a:latin typeface="Arial"/>
                <a:cs typeface="Arial"/>
              </a:rPr>
              <a:t>Database</a:t>
            </a:r>
            <a:endParaRPr sz="1100">
              <a:latin typeface="Arial"/>
              <a:cs typeface="Arial"/>
            </a:endParaRPr>
          </a:p>
        </p:txBody>
      </p:sp>
      <p:sp>
        <p:nvSpPr>
          <p:cNvPr id="102" name="object 11"/>
          <p:cNvSpPr/>
          <p:nvPr/>
        </p:nvSpPr>
        <p:spPr>
          <a:xfrm>
            <a:off x="8650719" y="1877263"/>
            <a:ext cx="2923540" cy="955675"/>
          </a:xfrm>
          <a:custGeom>
            <a:avLst/>
            <a:gdLst/>
            <a:ahLst/>
            <a:cxnLst/>
            <a:rect l="l" t="t" r="r" b="b"/>
            <a:pathLst>
              <a:path w="2923540" h="955675">
                <a:moveTo>
                  <a:pt x="0" y="73155"/>
                </a:moveTo>
                <a:lnTo>
                  <a:pt x="5748" y="44680"/>
                </a:lnTo>
                <a:lnTo>
                  <a:pt x="21426" y="21426"/>
                </a:lnTo>
                <a:lnTo>
                  <a:pt x="44679" y="5748"/>
                </a:lnTo>
                <a:lnTo>
                  <a:pt x="73155" y="0"/>
                </a:lnTo>
                <a:lnTo>
                  <a:pt x="2850367" y="0"/>
                </a:lnTo>
                <a:lnTo>
                  <a:pt x="2878845" y="5748"/>
                </a:lnTo>
                <a:lnTo>
                  <a:pt x="2902101" y="21426"/>
                </a:lnTo>
                <a:lnTo>
                  <a:pt x="2917780" y="44680"/>
                </a:lnTo>
                <a:lnTo>
                  <a:pt x="2923530" y="73155"/>
                </a:lnTo>
                <a:lnTo>
                  <a:pt x="2923530" y="882123"/>
                </a:lnTo>
                <a:lnTo>
                  <a:pt x="2917780" y="910598"/>
                </a:lnTo>
                <a:lnTo>
                  <a:pt x="2902101" y="933852"/>
                </a:lnTo>
                <a:lnTo>
                  <a:pt x="2878845" y="949529"/>
                </a:lnTo>
                <a:lnTo>
                  <a:pt x="2850367" y="955278"/>
                </a:lnTo>
                <a:lnTo>
                  <a:pt x="73155" y="955278"/>
                </a:lnTo>
                <a:lnTo>
                  <a:pt x="44679" y="949529"/>
                </a:lnTo>
                <a:lnTo>
                  <a:pt x="21426" y="933852"/>
                </a:lnTo>
                <a:lnTo>
                  <a:pt x="5748" y="910598"/>
                </a:lnTo>
                <a:lnTo>
                  <a:pt x="0" y="882123"/>
                </a:lnTo>
                <a:lnTo>
                  <a:pt x="0" y="73155"/>
                </a:lnTo>
                <a:close/>
              </a:path>
            </a:pathLst>
          </a:custGeom>
          <a:ln w="27093">
            <a:solidFill>
              <a:srgbClr val="A6A6A6"/>
            </a:solidFill>
          </a:ln>
        </p:spPr>
        <p:txBody>
          <a:bodyPr wrap="square" lIns="0" tIns="0" rIns="0" bIns="0" rtlCol="0"/>
          <a:lstStyle/>
          <a:p>
            <a:endParaRPr/>
          </a:p>
        </p:txBody>
      </p:sp>
      <p:sp>
        <p:nvSpPr>
          <p:cNvPr id="103" name="object 12"/>
          <p:cNvSpPr/>
          <p:nvPr/>
        </p:nvSpPr>
        <p:spPr>
          <a:xfrm>
            <a:off x="10132059" y="3512452"/>
            <a:ext cx="1069847" cy="685800"/>
          </a:xfrm>
          <a:prstGeom prst="rect">
            <a:avLst/>
          </a:prstGeom>
          <a:blipFill>
            <a:blip r:embed="rId15" cstate="print"/>
            <a:stretch>
              <a:fillRect/>
            </a:stretch>
          </a:blipFill>
        </p:spPr>
        <p:txBody>
          <a:bodyPr wrap="square" lIns="0" tIns="0" rIns="0" bIns="0" rtlCol="0"/>
          <a:lstStyle/>
          <a:p>
            <a:endParaRPr/>
          </a:p>
        </p:txBody>
      </p:sp>
      <p:sp>
        <p:nvSpPr>
          <p:cNvPr id="104" name="object 13"/>
          <p:cNvSpPr txBox="1"/>
          <p:nvPr/>
        </p:nvSpPr>
        <p:spPr>
          <a:xfrm>
            <a:off x="8837993" y="3249816"/>
            <a:ext cx="2546350" cy="197485"/>
          </a:xfrm>
          <a:prstGeom prst="rect">
            <a:avLst/>
          </a:prstGeom>
        </p:spPr>
        <p:txBody>
          <a:bodyPr vert="horz" wrap="square" lIns="0" tIns="15875" rIns="0" bIns="0" rtlCol="0">
            <a:spAutoFit/>
          </a:bodyPr>
          <a:lstStyle/>
          <a:p>
            <a:pPr marL="12700">
              <a:lnSpc>
                <a:spcPct val="100000"/>
              </a:lnSpc>
              <a:spcBef>
                <a:spcPts val="125"/>
              </a:spcBef>
            </a:pPr>
            <a:r>
              <a:rPr sz="1100" b="1" spc="5" dirty="0">
                <a:solidFill>
                  <a:srgbClr val="0070C0"/>
                </a:solidFill>
                <a:latin typeface="Arial"/>
                <a:cs typeface="Arial"/>
              </a:rPr>
              <a:t>Allen </a:t>
            </a:r>
            <a:r>
              <a:rPr sz="1100" b="1" spc="10" dirty="0">
                <a:solidFill>
                  <a:srgbClr val="0070C0"/>
                </a:solidFill>
                <a:latin typeface="Arial"/>
                <a:cs typeface="Arial"/>
              </a:rPr>
              <a:t>Mouse Brain </a:t>
            </a:r>
            <a:r>
              <a:rPr sz="1100" b="1" spc="5" dirty="0">
                <a:solidFill>
                  <a:srgbClr val="0070C0"/>
                </a:solidFill>
                <a:latin typeface="Arial"/>
                <a:cs typeface="Arial"/>
              </a:rPr>
              <a:t>Connectivity</a:t>
            </a:r>
            <a:r>
              <a:rPr sz="1100" b="1" spc="-80" dirty="0">
                <a:solidFill>
                  <a:srgbClr val="0070C0"/>
                </a:solidFill>
                <a:latin typeface="Arial"/>
                <a:cs typeface="Arial"/>
              </a:rPr>
              <a:t> </a:t>
            </a:r>
            <a:r>
              <a:rPr sz="1100" b="1" spc="5" dirty="0">
                <a:solidFill>
                  <a:srgbClr val="0070C0"/>
                </a:solidFill>
                <a:latin typeface="Arial"/>
                <a:cs typeface="Arial"/>
              </a:rPr>
              <a:t>Atlas</a:t>
            </a:r>
            <a:endParaRPr sz="1100">
              <a:latin typeface="Arial"/>
              <a:cs typeface="Arial"/>
            </a:endParaRPr>
          </a:p>
        </p:txBody>
      </p:sp>
      <p:sp>
        <p:nvSpPr>
          <p:cNvPr id="105" name="object 14"/>
          <p:cNvSpPr/>
          <p:nvPr/>
        </p:nvSpPr>
        <p:spPr>
          <a:xfrm>
            <a:off x="8674303" y="3220898"/>
            <a:ext cx="2923540" cy="955675"/>
          </a:xfrm>
          <a:custGeom>
            <a:avLst/>
            <a:gdLst/>
            <a:ahLst/>
            <a:cxnLst/>
            <a:rect l="l" t="t" r="r" b="b"/>
            <a:pathLst>
              <a:path w="2923540" h="955675">
                <a:moveTo>
                  <a:pt x="0" y="73155"/>
                </a:moveTo>
                <a:lnTo>
                  <a:pt x="5748" y="44680"/>
                </a:lnTo>
                <a:lnTo>
                  <a:pt x="21426" y="21426"/>
                </a:lnTo>
                <a:lnTo>
                  <a:pt x="44679" y="5748"/>
                </a:lnTo>
                <a:lnTo>
                  <a:pt x="73155" y="0"/>
                </a:lnTo>
                <a:lnTo>
                  <a:pt x="2850367" y="0"/>
                </a:lnTo>
                <a:lnTo>
                  <a:pt x="2878845" y="5748"/>
                </a:lnTo>
                <a:lnTo>
                  <a:pt x="2902101" y="21426"/>
                </a:lnTo>
                <a:lnTo>
                  <a:pt x="2917780" y="44680"/>
                </a:lnTo>
                <a:lnTo>
                  <a:pt x="2923530" y="73155"/>
                </a:lnTo>
                <a:lnTo>
                  <a:pt x="2923530" y="882124"/>
                </a:lnTo>
                <a:lnTo>
                  <a:pt x="2917780" y="910599"/>
                </a:lnTo>
                <a:lnTo>
                  <a:pt x="2902101" y="933853"/>
                </a:lnTo>
                <a:lnTo>
                  <a:pt x="2878845" y="949531"/>
                </a:lnTo>
                <a:lnTo>
                  <a:pt x="2850367" y="955279"/>
                </a:lnTo>
                <a:lnTo>
                  <a:pt x="73155" y="955279"/>
                </a:lnTo>
                <a:lnTo>
                  <a:pt x="44679" y="949531"/>
                </a:lnTo>
                <a:lnTo>
                  <a:pt x="21426" y="933853"/>
                </a:lnTo>
                <a:lnTo>
                  <a:pt x="5748" y="910599"/>
                </a:lnTo>
                <a:lnTo>
                  <a:pt x="0" y="882124"/>
                </a:lnTo>
                <a:lnTo>
                  <a:pt x="0" y="73155"/>
                </a:lnTo>
                <a:close/>
              </a:path>
            </a:pathLst>
          </a:custGeom>
          <a:ln w="27093">
            <a:solidFill>
              <a:srgbClr val="A6A6A6"/>
            </a:solidFill>
          </a:ln>
        </p:spPr>
        <p:txBody>
          <a:bodyPr wrap="square" lIns="0" tIns="0" rIns="0" bIns="0" rtlCol="0"/>
          <a:lstStyle/>
          <a:p>
            <a:endParaRPr/>
          </a:p>
        </p:txBody>
      </p:sp>
      <p:sp>
        <p:nvSpPr>
          <p:cNvPr id="106" name="object 15"/>
          <p:cNvSpPr/>
          <p:nvPr/>
        </p:nvSpPr>
        <p:spPr>
          <a:xfrm>
            <a:off x="8745220" y="3500260"/>
            <a:ext cx="740663" cy="621791"/>
          </a:xfrm>
          <a:prstGeom prst="rect">
            <a:avLst/>
          </a:prstGeom>
          <a:blipFill>
            <a:blip r:embed="rId16" cstate="print"/>
            <a:stretch>
              <a:fillRect/>
            </a:stretch>
          </a:blipFill>
        </p:spPr>
        <p:txBody>
          <a:bodyPr wrap="square" lIns="0" tIns="0" rIns="0" bIns="0" rtlCol="0"/>
          <a:lstStyle/>
          <a:p>
            <a:endParaRPr/>
          </a:p>
        </p:txBody>
      </p:sp>
      <p:sp>
        <p:nvSpPr>
          <p:cNvPr id="107" name="object 16"/>
          <p:cNvSpPr/>
          <p:nvPr/>
        </p:nvSpPr>
        <p:spPr>
          <a:xfrm>
            <a:off x="8688717" y="4585055"/>
            <a:ext cx="2923540" cy="1073785"/>
          </a:xfrm>
          <a:custGeom>
            <a:avLst/>
            <a:gdLst/>
            <a:ahLst/>
            <a:cxnLst/>
            <a:rect l="l" t="t" r="r" b="b"/>
            <a:pathLst>
              <a:path w="2923540" h="1073785">
                <a:moveTo>
                  <a:pt x="0" y="82184"/>
                </a:moveTo>
                <a:lnTo>
                  <a:pt x="6458" y="50194"/>
                </a:lnTo>
                <a:lnTo>
                  <a:pt x="24071" y="24071"/>
                </a:lnTo>
                <a:lnTo>
                  <a:pt x="50194" y="6458"/>
                </a:lnTo>
                <a:lnTo>
                  <a:pt x="82184" y="0"/>
                </a:lnTo>
                <a:lnTo>
                  <a:pt x="2841343" y="0"/>
                </a:lnTo>
                <a:lnTo>
                  <a:pt x="2873333" y="6458"/>
                </a:lnTo>
                <a:lnTo>
                  <a:pt x="2899457" y="24071"/>
                </a:lnTo>
                <a:lnTo>
                  <a:pt x="2917071" y="50194"/>
                </a:lnTo>
                <a:lnTo>
                  <a:pt x="2923530" y="82184"/>
                </a:lnTo>
                <a:lnTo>
                  <a:pt x="2923530" y="991006"/>
                </a:lnTo>
                <a:lnTo>
                  <a:pt x="2917071" y="1022997"/>
                </a:lnTo>
                <a:lnTo>
                  <a:pt x="2899457" y="1049121"/>
                </a:lnTo>
                <a:lnTo>
                  <a:pt x="2873333" y="1066735"/>
                </a:lnTo>
                <a:lnTo>
                  <a:pt x="2841343" y="1073194"/>
                </a:lnTo>
                <a:lnTo>
                  <a:pt x="82184" y="1073194"/>
                </a:lnTo>
                <a:lnTo>
                  <a:pt x="50194" y="1066735"/>
                </a:lnTo>
                <a:lnTo>
                  <a:pt x="24071" y="1049121"/>
                </a:lnTo>
                <a:lnTo>
                  <a:pt x="6458" y="1022997"/>
                </a:lnTo>
                <a:lnTo>
                  <a:pt x="0" y="991006"/>
                </a:lnTo>
                <a:lnTo>
                  <a:pt x="0" y="82184"/>
                </a:lnTo>
                <a:close/>
              </a:path>
            </a:pathLst>
          </a:custGeom>
          <a:ln w="27093">
            <a:solidFill>
              <a:srgbClr val="A6A6A6"/>
            </a:solidFill>
          </a:ln>
        </p:spPr>
        <p:txBody>
          <a:bodyPr wrap="square" lIns="0" tIns="0" rIns="0" bIns="0" rtlCol="0"/>
          <a:lstStyle/>
          <a:p>
            <a:endParaRPr/>
          </a:p>
        </p:txBody>
      </p:sp>
      <p:sp>
        <p:nvSpPr>
          <p:cNvPr id="108" name="object 3"/>
          <p:cNvSpPr txBox="1"/>
          <p:nvPr/>
        </p:nvSpPr>
        <p:spPr>
          <a:xfrm>
            <a:off x="8812276" y="1533854"/>
            <a:ext cx="3100324" cy="259686"/>
          </a:xfrm>
          <a:prstGeom prst="rect">
            <a:avLst/>
          </a:prstGeom>
        </p:spPr>
        <p:txBody>
          <a:bodyPr vert="horz" wrap="square" lIns="0" tIns="13335" rIns="0" bIns="0" rtlCol="0">
            <a:spAutoFit/>
          </a:bodyPr>
          <a:lstStyle/>
          <a:p>
            <a:pPr marL="12700">
              <a:lnSpc>
                <a:spcPct val="100000"/>
              </a:lnSpc>
              <a:spcBef>
                <a:spcPts val="105"/>
              </a:spcBef>
            </a:pPr>
            <a:r>
              <a:rPr sz="1600" spc="-5" dirty="0">
                <a:latin typeface="Meiryo UI" panose="020B0604030504040204" pitchFamily="50" charset="-128"/>
                <a:ea typeface="Meiryo UI" panose="020B0604030504040204" pitchFamily="50" charset="-128"/>
                <a:cs typeface="Arial"/>
              </a:rPr>
              <a:t>What </a:t>
            </a:r>
            <a:r>
              <a:rPr sz="1600" dirty="0">
                <a:latin typeface="Meiryo UI" panose="020B0604030504040204" pitchFamily="50" charset="-128"/>
                <a:ea typeface="Meiryo UI" panose="020B0604030504040204" pitchFamily="50" charset="-128"/>
                <a:cs typeface="Arial"/>
              </a:rPr>
              <a:t>are </a:t>
            </a:r>
            <a:r>
              <a:rPr sz="1600" spc="-5" dirty="0">
                <a:latin typeface="Meiryo UI" panose="020B0604030504040204" pitchFamily="50" charset="-128"/>
                <a:ea typeface="Meiryo UI" panose="020B0604030504040204" pitchFamily="50" charset="-128"/>
                <a:cs typeface="Arial"/>
              </a:rPr>
              <a:t>the</a:t>
            </a:r>
            <a:r>
              <a:rPr sz="1600" spc="-55" dirty="0">
                <a:latin typeface="Meiryo UI" panose="020B0604030504040204" pitchFamily="50" charset="-128"/>
                <a:ea typeface="Meiryo UI" panose="020B0604030504040204" pitchFamily="50" charset="-128"/>
                <a:cs typeface="Arial"/>
              </a:rPr>
              <a:t> </a:t>
            </a:r>
            <a:r>
              <a:rPr sz="1600" spc="-5" dirty="0">
                <a:latin typeface="Meiryo UI" panose="020B0604030504040204" pitchFamily="50" charset="-128"/>
                <a:ea typeface="Meiryo UI" panose="020B0604030504040204" pitchFamily="50" charset="-128"/>
                <a:cs typeface="Arial"/>
              </a:rPr>
              <a:t>components?</a:t>
            </a:r>
            <a:endParaRPr sz="1600" dirty="0">
              <a:latin typeface="Meiryo UI" panose="020B0604030504040204" pitchFamily="50" charset="-128"/>
              <a:ea typeface="Meiryo UI" panose="020B0604030504040204" pitchFamily="50" charset="-128"/>
              <a:cs typeface="Arial"/>
            </a:endParaRPr>
          </a:p>
        </p:txBody>
      </p:sp>
      <p:sp>
        <p:nvSpPr>
          <p:cNvPr id="110" name="object 5"/>
          <p:cNvSpPr txBox="1"/>
          <p:nvPr/>
        </p:nvSpPr>
        <p:spPr>
          <a:xfrm>
            <a:off x="8867330" y="2927968"/>
            <a:ext cx="2841652" cy="259686"/>
          </a:xfrm>
          <a:prstGeom prst="rect">
            <a:avLst/>
          </a:prstGeom>
        </p:spPr>
        <p:txBody>
          <a:bodyPr vert="horz" wrap="square" lIns="0" tIns="13335" rIns="0" bIns="0" rtlCol="0">
            <a:spAutoFit/>
          </a:bodyPr>
          <a:lstStyle/>
          <a:p>
            <a:pPr marL="12700">
              <a:lnSpc>
                <a:spcPct val="100000"/>
              </a:lnSpc>
              <a:spcBef>
                <a:spcPts val="105"/>
              </a:spcBef>
            </a:pPr>
            <a:r>
              <a:rPr sz="1600" spc="-5" dirty="0">
                <a:latin typeface="Meiryo UI" panose="020B0604030504040204" pitchFamily="50" charset="-128"/>
                <a:ea typeface="Meiryo UI" panose="020B0604030504040204" pitchFamily="50" charset="-128"/>
                <a:cs typeface="Arial"/>
              </a:rPr>
              <a:t>What is the wiring</a:t>
            </a:r>
            <a:r>
              <a:rPr sz="1600" spc="-75" dirty="0">
                <a:latin typeface="Meiryo UI" panose="020B0604030504040204" pitchFamily="50" charset="-128"/>
                <a:ea typeface="Meiryo UI" panose="020B0604030504040204" pitchFamily="50" charset="-128"/>
                <a:cs typeface="Arial"/>
              </a:rPr>
              <a:t> </a:t>
            </a:r>
            <a:r>
              <a:rPr sz="1600" spc="-5" dirty="0">
                <a:latin typeface="Meiryo UI" panose="020B0604030504040204" pitchFamily="50" charset="-128"/>
                <a:ea typeface="Meiryo UI" panose="020B0604030504040204" pitchFamily="50" charset="-128"/>
                <a:cs typeface="Arial"/>
              </a:rPr>
              <a:t>logic?</a:t>
            </a:r>
            <a:endParaRPr sz="1600" dirty="0">
              <a:latin typeface="Meiryo UI" panose="020B0604030504040204" pitchFamily="50" charset="-128"/>
              <a:ea typeface="Meiryo UI" panose="020B0604030504040204" pitchFamily="50" charset="-128"/>
              <a:cs typeface="Arial"/>
            </a:endParaRPr>
          </a:p>
        </p:txBody>
      </p:sp>
      <p:sp>
        <p:nvSpPr>
          <p:cNvPr id="2" name="正方形/長方形 1"/>
          <p:cNvSpPr/>
          <p:nvPr/>
        </p:nvSpPr>
        <p:spPr>
          <a:xfrm>
            <a:off x="8585285" y="5728062"/>
            <a:ext cx="3512746" cy="830997"/>
          </a:xfrm>
          <a:prstGeom prst="rect">
            <a:avLst/>
          </a:prstGeom>
        </p:spPr>
        <p:txBody>
          <a:bodyPr wrap="square">
            <a:spAutoFit/>
          </a:bodyPr>
          <a:lstStyle/>
          <a:p>
            <a:pPr marL="12700" marR="5080">
              <a:lnSpc>
                <a:spcPct val="100000"/>
              </a:lnSpc>
              <a:tabLst>
                <a:tab pos="1561465" algn="l"/>
              </a:tabLst>
            </a:pPr>
            <a:r>
              <a:rPr lang="en-US" altLang="ja-JP" sz="1600" spc="-5" dirty="0">
                <a:latin typeface="Arial"/>
                <a:cs typeface="Arial"/>
              </a:rPr>
              <a:t>Visual</a:t>
            </a:r>
            <a:r>
              <a:rPr lang="en-US" altLang="ja-JP" sz="1600" dirty="0">
                <a:latin typeface="Arial"/>
                <a:cs typeface="Arial"/>
              </a:rPr>
              <a:t> Coding</a:t>
            </a:r>
            <a:r>
              <a:rPr lang="en-US" altLang="ja-JP" sz="1600" spc="5" dirty="0">
                <a:latin typeface="Arial"/>
                <a:cs typeface="Arial"/>
              </a:rPr>
              <a:t> </a:t>
            </a:r>
            <a:r>
              <a:rPr lang="en-US" altLang="ja-JP" sz="1600" dirty="0">
                <a:latin typeface="Arial"/>
                <a:cs typeface="Arial"/>
              </a:rPr>
              <a:t>- </a:t>
            </a:r>
            <a:r>
              <a:rPr lang="en-US" altLang="ja-JP" sz="1600" spc="-5" dirty="0">
                <a:latin typeface="Arial"/>
                <a:cs typeface="Arial"/>
              </a:rPr>
              <a:t>What </a:t>
            </a:r>
            <a:r>
              <a:rPr lang="en-US" altLang="ja-JP" sz="1600" dirty="0">
                <a:latin typeface="Arial"/>
                <a:cs typeface="Arial"/>
              </a:rPr>
              <a:t>is</a:t>
            </a:r>
            <a:r>
              <a:rPr lang="en-US" altLang="ja-JP" sz="1600" spc="-90" dirty="0">
                <a:latin typeface="Arial"/>
                <a:cs typeface="Arial"/>
              </a:rPr>
              <a:t> </a:t>
            </a:r>
            <a:r>
              <a:rPr lang="en-US" altLang="ja-JP" sz="1600" spc="-5" dirty="0">
                <a:latin typeface="Arial"/>
                <a:cs typeface="Arial"/>
              </a:rPr>
              <a:t>the  functional transform from  </a:t>
            </a:r>
            <a:r>
              <a:rPr lang="en-US" altLang="ja-JP" sz="1600" dirty="0">
                <a:latin typeface="Arial"/>
                <a:cs typeface="Arial"/>
              </a:rPr>
              <a:t>image </a:t>
            </a:r>
            <a:r>
              <a:rPr lang="en-US" altLang="ja-JP" sz="1600" spc="-5" dirty="0">
                <a:latin typeface="Arial"/>
                <a:cs typeface="Arial"/>
              </a:rPr>
              <a:t>to</a:t>
            </a:r>
            <a:r>
              <a:rPr lang="en-US" altLang="ja-JP" sz="1600" spc="-20" dirty="0">
                <a:latin typeface="Arial"/>
                <a:cs typeface="Arial"/>
              </a:rPr>
              <a:t> </a:t>
            </a:r>
            <a:r>
              <a:rPr lang="en-US" altLang="ja-JP" sz="1600" dirty="0">
                <a:latin typeface="Arial"/>
                <a:cs typeface="Arial"/>
              </a:rPr>
              <a:t>vision?</a:t>
            </a:r>
          </a:p>
        </p:txBody>
      </p:sp>
      <p:sp>
        <p:nvSpPr>
          <p:cNvPr id="4" name="正方形/長方形 3"/>
          <p:cNvSpPr/>
          <p:nvPr/>
        </p:nvSpPr>
        <p:spPr>
          <a:xfrm>
            <a:off x="8597597" y="4223698"/>
            <a:ext cx="3381118" cy="400110"/>
          </a:xfrm>
          <a:prstGeom prst="rect">
            <a:avLst/>
          </a:prstGeom>
        </p:spPr>
        <p:txBody>
          <a:bodyPr wrap="none">
            <a:spAutoFit/>
          </a:bodyPr>
          <a:lstStyle/>
          <a:p>
            <a:r>
              <a:rPr lang="en-US" altLang="ja-JP" sz="2000" dirty="0"/>
              <a:t>How does the brain  compute?</a:t>
            </a:r>
            <a:endParaRPr lang="ja-JP" altLang="en-US" sz="2000" dirty="0"/>
          </a:p>
        </p:txBody>
      </p:sp>
    </p:spTree>
    <p:extLst>
      <p:ext uri="{BB962C8B-B14F-4D97-AF65-F5344CB8AC3E}">
        <p14:creationId xmlns:p14="http://schemas.microsoft.com/office/powerpoint/2010/main" val="2519487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80656" y="0"/>
            <a:ext cx="10310193" cy="584775"/>
          </a:xfrm>
          <a:prstGeom prst="rect">
            <a:avLst/>
          </a:prstGeom>
        </p:spPr>
        <p:txBody>
          <a:bodyPr wrap="square">
            <a:spAutoFit/>
          </a:bodyPr>
          <a:lstStyle/>
          <a:p>
            <a:pPr algn="ctr"/>
            <a:r>
              <a:rPr lang="ja-JP" altLang="en-US" sz="3200" b="1" dirty="0">
                <a:latin typeface="Meiryo UI" panose="020B0604030504040204" pitchFamily="50" charset="-128"/>
                <a:ea typeface="Meiryo UI" panose="020B0604030504040204" pitchFamily="50" charset="-128"/>
              </a:rPr>
              <a:t>中国・広州のコホート調査</a:t>
            </a:r>
          </a:p>
        </p:txBody>
      </p:sp>
      <p:sp>
        <p:nvSpPr>
          <p:cNvPr id="4" name="正方形/長方形 3"/>
          <p:cNvSpPr/>
          <p:nvPr/>
        </p:nvSpPr>
        <p:spPr>
          <a:xfrm>
            <a:off x="139700" y="6175775"/>
            <a:ext cx="5765800"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About 33,000 Chinese babies have been recruited for a major birth-cohort study.</a:t>
            </a:r>
          </a:p>
          <a:p>
            <a:r>
              <a:rPr lang="en-US" altLang="ja-JP" sz="1100" dirty="0">
                <a:latin typeface="Meiryo UI" panose="020B0604030504040204" pitchFamily="50" charset="-128"/>
                <a:ea typeface="Meiryo UI" panose="020B0604030504040204" pitchFamily="50" charset="-128"/>
              </a:rPr>
              <a:t>Credit: Liu </a:t>
            </a:r>
            <a:r>
              <a:rPr lang="en-US" altLang="ja-JP" sz="1100" dirty="0" err="1">
                <a:latin typeface="Meiryo UI" panose="020B0604030504040204" pitchFamily="50" charset="-128"/>
                <a:ea typeface="Meiryo UI" panose="020B0604030504040204" pitchFamily="50" charset="-128"/>
              </a:rPr>
              <a:t>Junxi</a:t>
            </a:r>
            <a:r>
              <a:rPr lang="en-US" altLang="ja-JP" sz="1100" dirty="0">
                <a:latin typeface="Meiryo UI" panose="020B0604030504040204" pitchFamily="50" charset="-128"/>
                <a:ea typeface="Meiryo UI" panose="020B0604030504040204" pitchFamily="50" charset="-128"/>
              </a:rPr>
              <a:t>/Xinhua/ZUMA Wire</a:t>
            </a:r>
            <a:endParaRPr lang="ja-JP" altLang="en-US" sz="1100" dirty="0">
              <a:latin typeface="Meiryo UI" panose="020B0604030504040204" pitchFamily="50" charset="-128"/>
              <a:ea typeface="Meiryo UI" panose="020B0604030504040204" pitchFamily="50" charset="-128"/>
            </a:endParaRP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 y="2347011"/>
            <a:ext cx="5765800" cy="3841464"/>
          </a:xfrm>
          <a:prstGeom prst="rect">
            <a:avLst/>
          </a:prstGeom>
        </p:spPr>
      </p:pic>
      <p:sp>
        <p:nvSpPr>
          <p:cNvPr id="8" name="正方形/長方形 7"/>
          <p:cNvSpPr/>
          <p:nvPr/>
        </p:nvSpPr>
        <p:spPr>
          <a:xfrm>
            <a:off x="771661" y="6606662"/>
            <a:ext cx="4323620" cy="253916"/>
          </a:xfrm>
          <a:prstGeom prst="rect">
            <a:avLst/>
          </a:prstGeom>
        </p:spPr>
        <p:txBody>
          <a:bodyPr wrap="none">
            <a:spAutoFit/>
          </a:bodyPr>
          <a:lstStyle/>
          <a:p>
            <a:r>
              <a:rPr lang="ja-JP" altLang="en-US" sz="1050" dirty="0">
                <a:latin typeface="Meiryo UI" panose="020B0604030504040204" pitchFamily="50" charset="-128"/>
                <a:ea typeface="Meiryo UI" panose="020B0604030504040204" pitchFamily="50" charset="-128"/>
              </a:rPr>
              <a:t>（出典）</a:t>
            </a:r>
            <a:r>
              <a:rPr lang="en-US" altLang="ja-JP" sz="1050" dirty="0">
                <a:latin typeface="Meiryo UI" panose="020B0604030504040204" pitchFamily="50" charset="-128"/>
                <a:ea typeface="Meiryo UI" panose="020B0604030504040204" pitchFamily="50" charset="-128"/>
              </a:rPr>
              <a:t>http://www.nature.com/articles/d41586-018-05522-1</a:t>
            </a:r>
            <a:endParaRPr lang="ja-JP" altLang="en-US" sz="1050" dirty="0">
              <a:latin typeface="Meiryo UI" panose="020B0604030504040204" pitchFamily="50" charset="-128"/>
              <a:ea typeface="Meiryo UI" panose="020B0604030504040204" pitchFamily="50" charset="-128"/>
            </a:endParaRPr>
          </a:p>
        </p:txBody>
      </p:sp>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1700" y="2296719"/>
            <a:ext cx="6210299" cy="3513360"/>
          </a:xfrm>
          <a:prstGeom prst="rect">
            <a:avLst/>
          </a:prstGeom>
        </p:spPr>
      </p:pic>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504" y="77749"/>
            <a:ext cx="2901696" cy="1267968"/>
          </a:xfrm>
          <a:prstGeom prst="rect">
            <a:avLst/>
          </a:prstGeom>
          <a:ln w="28575">
            <a:solidFill>
              <a:srgbClr val="FFFF00"/>
            </a:solidFill>
          </a:ln>
          <a:effectLst>
            <a:glow rad="101600">
              <a:schemeClr val="accent4">
                <a:satMod val="175000"/>
                <a:alpha val="40000"/>
              </a:schemeClr>
            </a:glow>
          </a:effectLst>
        </p:spPr>
      </p:pic>
      <p:sp>
        <p:nvSpPr>
          <p:cNvPr id="13" name="正方形/長方形 12"/>
          <p:cNvSpPr/>
          <p:nvPr/>
        </p:nvSpPr>
        <p:spPr>
          <a:xfrm>
            <a:off x="230605" y="77749"/>
            <a:ext cx="1633781" cy="253916"/>
          </a:xfrm>
          <a:prstGeom prst="rect">
            <a:avLst/>
          </a:prstGeom>
        </p:spPr>
        <p:txBody>
          <a:bodyPr wrap="none">
            <a:spAutoFit/>
          </a:bodyPr>
          <a:lstStyle/>
          <a:p>
            <a:r>
              <a:rPr lang="en-US" altLang="ja-JP" sz="1050" dirty="0"/>
              <a:t>http://www.bigcs.com.cn/</a:t>
            </a:r>
            <a:endParaRPr lang="ja-JP" altLang="en-US" sz="1050" dirty="0"/>
          </a:p>
        </p:txBody>
      </p:sp>
      <p:pic>
        <p:nvPicPr>
          <p:cNvPr id="18" name="図 17"/>
          <p:cNvPicPr>
            <a:picLocks noChangeAspect="1"/>
          </p:cNvPicPr>
          <p:nvPr/>
        </p:nvPicPr>
        <p:blipFill>
          <a:blip r:embed="rId6"/>
          <a:stretch>
            <a:fillRect/>
          </a:stretch>
        </p:blipFill>
        <p:spPr>
          <a:xfrm>
            <a:off x="7352506" y="5446061"/>
            <a:ext cx="3468687" cy="1414517"/>
          </a:xfrm>
          <a:prstGeom prst="rect">
            <a:avLst/>
          </a:prstGeom>
        </p:spPr>
      </p:pic>
      <p:sp>
        <p:nvSpPr>
          <p:cNvPr id="19" name="正方形/長方形 18"/>
          <p:cNvSpPr/>
          <p:nvPr/>
        </p:nvSpPr>
        <p:spPr>
          <a:xfrm>
            <a:off x="3159001" y="511648"/>
            <a:ext cx="8915400" cy="830997"/>
          </a:xfrm>
          <a:prstGeom prst="rect">
            <a:avLst/>
          </a:prstGeom>
        </p:spPr>
        <p:txBody>
          <a:bodyPr wrap="square">
            <a:spAutoFit/>
          </a:bodyPr>
          <a:lstStyle/>
          <a:p>
            <a:r>
              <a:rPr lang="ja-JP" altLang="en-US" sz="1600" dirty="0">
                <a:latin typeface="Meiryo UI" panose="020B0604030504040204" pitchFamily="50" charset="-128"/>
                <a:ea typeface="Meiryo UI" panose="020B0604030504040204" pitchFamily="50" charset="-128"/>
              </a:rPr>
              <a:t>中国の広州で、</a:t>
            </a:r>
            <a:r>
              <a:rPr lang="en-US" altLang="ja-JP" sz="1600" dirty="0">
                <a:latin typeface="Meiryo UI" panose="020B0604030504040204" pitchFamily="50" charset="-128"/>
                <a:ea typeface="Meiryo UI" panose="020B0604030504040204" pitchFamily="50" charset="-128"/>
              </a:rPr>
              <a:t>3</a:t>
            </a:r>
            <a:r>
              <a:rPr lang="ja-JP" altLang="en-US" sz="1600" dirty="0">
                <a:latin typeface="Meiryo UI" panose="020B0604030504040204" pitchFamily="50" charset="-128"/>
                <a:ea typeface="Meiryo UI" panose="020B0604030504040204" pitchFamily="50" charset="-128"/>
              </a:rPr>
              <a:t>万</a:t>
            </a:r>
            <a:r>
              <a:rPr lang="en-US" altLang="ja-JP" sz="1600" dirty="0">
                <a:latin typeface="Meiryo UI" panose="020B0604030504040204" pitchFamily="50" charset="-128"/>
                <a:ea typeface="Meiryo UI" panose="020B0604030504040204" pitchFamily="50" charset="-128"/>
              </a:rPr>
              <a:t>3,000</a:t>
            </a:r>
            <a:r>
              <a:rPr lang="ja-JP" altLang="en-US" sz="1600" dirty="0">
                <a:latin typeface="Meiryo UI" panose="020B0604030504040204" pitchFamily="50" charset="-128"/>
                <a:ea typeface="Meiryo UI" panose="020B0604030504040204" pitchFamily="50" charset="-128"/>
              </a:rPr>
              <a:t>人の赤ちゃんとお母さんを対象にした「広州出生コホート研究（</a:t>
            </a:r>
            <a:r>
              <a:rPr lang="en-US" altLang="ja-JP" sz="1600" dirty="0">
                <a:latin typeface="Meiryo UI" panose="020B0604030504040204" pitchFamily="50" charset="-128"/>
                <a:ea typeface="Meiryo UI" panose="020B0604030504040204" pitchFamily="50" charset="-128"/>
              </a:rPr>
              <a:t>Born in Guangzhou Cohort Study</a:t>
            </a: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BIGCS</a:t>
            </a:r>
            <a:r>
              <a:rPr lang="ja-JP" altLang="en-US" sz="1600" dirty="0">
                <a:latin typeface="Meiryo UI" panose="020B0604030504040204" pitchFamily="50" charset="-128"/>
                <a:ea typeface="Meiryo UI" panose="020B0604030504040204" pitchFamily="50" charset="-128"/>
              </a:rPr>
              <a:t>）」が、</a:t>
            </a:r>
            <a:r>
              <a:rPr lang="en-US" altLang="ja-JP" sz="1600" dirty="0">
                <a:latin typeface="Meiryo UI" panose="020B0604030504040204" pitchFamily="50" charset="-128"/>
                <a:ea typeface="Meiryo UI" panose="020B0604030504040204" pitchFamily="50" charset="-128"/>
              </a:rPr>
              <a:t>2012</a:t>
            </a:r>
            <a:r>
              <a:rPr lang="ja-JP" altLang="en-US" sz="1600" dirty="0">
                <a:latin typeface="Meiryo UI" panose="020B0604030504040204" pitchFamily="50" charset="-128"/>
                <a:ea typeface="Meiryo UI" panose="020B0604030504040204" pitchFamily="50" charset="-128"/>
              </a:rPr>
              <a:t>年に開始された。</a:t>
            </a:r>
            <a:r>
              <a:rPr lang="en-US" altLang="ja-JP" sz="1600" dirty="0">
                <a:latin typeface="Meiryo UI" panose="020B0604030504040204" pitchFamily="50" charset="-128"/>
                <a:ea typeface="Meiryo UI" panose="020B0604030504040204" pitchFamily="50" charset="-128"/>
              </a:rPr>
              <a:t>2020</a:t>
            </a:r>
            <a:r>
              <a:rPr lang="ja-JP" altLang="en-US" sz="1600" dirty="0">
                <a:latin typeface="Meiryo UI" panose="020B0604030504040204" pitchFamily="50" charset="-128"/>
                <a:ea typeface="Meiryo UI" panose="020B0604030504040204" pitchFamily="50" charset="-128"/>
              </a:rPr>
              <a:t>年までに母子</a:t>
            </a:r>
            <a:r>
              <a:rPr lang="en-US" altLang="ja-JP" sz="1600" dirty="0">
                <a:latin typeface="Meiryo UI" panose="020B0604030504040204" pitchFamily="50" charset="-128"/>
                <a:ea typeface="Meiryo UI" panose="020B0604030504040204" pitchFamily="50" charset="-128"/>
              </a:rPr>
              <a:t>5</a:t>
            </a:r>
            <a:r>
              <a:rPr lang="ja-JP" altLang="en-US" sz="1600" dirty="0">
                <a:latin typeface="Meiryo UI" panose="020B0604030504040204" pitchFamily="50" charset="-128"/>
                <a:ea typeface="Meiryo UI" panose="020B0604030504040204" pitchFamily="50" charset="-128"/>
              </a:rPr>
              <a:t>万組まで増やす意向。また、</a:t>
            </a:r>
            <a:r>
              <a:rPr lang="en-US" altLang="ja-JP" sz="1600" dirty="0">
                <a:latin typeface="Meiryo UI" panose="020B0604030504040204" pitchFamily="50" charset="-128"/>
                <a:ea typeface="Meiryo UI" panose="020B0604030504040204" pitchFamily="50" charset="-128"/>
              </a:rPr>
              <a:t>3</a:t>
            </a:r>
            <a:r>
              <a:rPr lang="ja-JP" altLang="en-US" sz="1600" dirty="0">
                <a:latin typeface="Meiryo UI" panose="020B0604030504040204" pitchFamily="50" charset="-128"/>
                <a:ea typeface="Meiryo UI" panose="020B0604030504040204" pitchFamily="50" charset="-128"/>
              </a:rPr>
              <a:t>世代にわたる研究ができるように、</a:t>
            </a:r>
            <a:r>
              <a:rPr lang="en-US" altLang="ja-JP" sz="1600" dirty="0">
                <a:latin typeface="Meiryo UI" panose="020B0604030504040204" pitchFamily="50" charset="-128"/>
                <a:ea typeface="Meiryo UI" panose="020B0604030504040204" pitchFamily="50" charset="-128"/>
              </a:rPr>
              <a:t>2018</a:t>
            </a:r>
            <a:r>
              <a:rPr lang="ja-JP" altLang="en-US" sz="1600" dirty="0">
                <a:latin typeface="Meiryo UI" panose="020B0604030504040204" pitchFamily="50" charset="-128"/>
                <a:ea typeface="Meiryo UI" panose="020B0604030504040204" pitchFamily="50" charset="-128"/>
              </a:rPr>
              <a:t>年から乳幼児の母方の祖母</a:t>
            </a:r>
            <a:r>
              <a:rPr lang="en-US" altLang="ja-JP" sz="1600" dirty="0">
                <a:latin typeface="Meiryo UI" panose="020B0604030504040204" pitchFamily="50" charset="-128"/>
                <a:ea typeface="Meiryo UI" panose="020B0604030504040204" pitchFamily="50" charset="-128"/>
              </a:rPr>
              <a:t>5000</a:t>
            </a:r>
            <a:r>
              <a:rPr lang="ja-JP" altLang="en-US" sz="1600" dirty="0">
                <a:latin typeface="Meiryo UI" panose="020B0604030504040204" pitchFamily="50" charset="-128"/>
                <a:ea typeface="Meiryo UI" panose="020B0604030504040204" pitchFamily="50" charset="-128"/>
              </a:rPr>
              <a:t>人の募集も開始。</a:t>
            </a:r>
          </a:p>
        </p:txBody>
      </p:sp>
      <p:sp>
        <p:nvSpPr>
          <p:cNvPr id="20" name="正方形/長方形 19"/>
          <p:cNvSpPr/>
          <p:nvPr/>
        </p:nvSpPr>
        <p:spPr>
          <a:xfrm>
            <a:off x="7315200" y="5294861"/>
            <a:ext cx="3409908" cy="261610"/>
          </a:xfrm>
          <a:prstGeom prst="rect">
            <a:avLst/>
          </a:prstGeom>
        </p:spPr>
        <p:txBody>
          <a:bodyPr wrap="none">
            <a:spAutoFit/>
          </a:bodyPr>
          <a:lstStyle/>
          <a:p>
            <a:r>
              <a:rPr lang="ja-JP" altLang="en-US" sz="1100" dirty="0">
                <a:latin typeface="Meiryo UI" panose="020B0604030504040204" pitchFamily="50" charset="-128"/>
                <a:ea typeface="Meiryo UI" panose="020B0604030504040204" pitchFamily="50" charset="-128"/>
              </a:rPr>
              <a:t>マイクロバイオームと疾患との関連を調査する点でユニーク。</a:t>
            </a:r>
          </a:p>
        </p:txBody>
      </p:sp>
      <p:sp>
        <p:nvSpPr>
          <p:cNvPr id="21" name="正方形/長方形 20"/>
          <p:cNvSpPr/>
          <p:nvPr/>
        </p:nvSpPr>
        <p:spPr>
          <a:xfrm>
            <a:off x="0" y="1454284"/>
            <a:ext cx="12192000" cy="830997"/>
          </a:xfrm>
          <a:prstGeom prst="rect">
            <a:avLst/>
          </a:prstGeom>
        </p:spPr>
        <p:txBody>
          <a:bodyPr wrap="square">
            <a:spAutoFit/>
          </a:bodyPr>
          <a:lstStyle/>
          <a:p>
            <a:r>
              <a:rPr lang="ja-JP" altLang="en-US" sz="1600" dirty="0">
                <a:latin typeface="Meiryo UI" panose="020B0604030504040204" pitchFamily="50" charset="-128"/>
                <a:ea typeface="Meiryo UI" panose="020B0604030504040204" pitchFamily="50" charset="-128"/>
              </a:rPr>
              <a:t>この調査では、便、血液、胎盤組織、臍帯を含む</a:t>
            </a:r>
            <a:r>
              <a:rPr lang="en-US" altLang="ja-JP" sz="1600" dirty="0">
                <a:latin typeface="Meiryo UI" panose="020B0604030504040204" pitchFamily="50" charset="-128"/>
                <a:ea typeface="Meiryo UI" panose="020B0604030504040204" pitchFamily="50" charset="-128"/>
              </a:rPr>
              <a:t>160</a:t>
            </a:r>
            <a:r>
              <a:rPr lang="ja-JP" altLang="en-US" sz="1600" dirty="0">
                <a:latin typeface="Meiryo UI" panose="020B0604030504040204" pitchFamily="50" charset="-128"/>
                <a:ea typeface="Meiryo UI" panose="020B0604030504040204" pitchFamily="50" charset="-128"/>
              </a:rPr>
              <a:t>万点の生体試料が収集され、母子の食習慣、メンタルヘルス、生活習慣因子（自宅のカビの量など）が記録されている。既に幾つかの成果が生まれており、今後の展開に期待。</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①プロゲステロンの投与時期の問題、②お香が妊婦に与える影響、経膣分娩と帝王切開における赤ちゃんのマイクロバイオームの違い、など。</a:t>
            </a:r>
          </a:p>
        </p:txBody>
      </p:sp>
    </p:spTree>
    <p:extLst>
      <p:ext uri="{BB962C8B-B14F-4D97-AF65-F5344CB8AC3E}">
        <p14:creationId xmlns:p14="http://schemas.microsoft.com/office/powerpoint/2010/main" val="1064321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p:cNvSpPr/>
          <p:nvPr/>
        </p:nvSpPr>
        <p:spPr>
          <a:xfrm>
            <a:off x="6255829" y="4553205"/>
            <a:ext cx="1658025" cy="1696014"/>
          </a:xfrm>
          <a:prstGeom prst="rect">
            <a:avLst/>
          </a:prstGeom>
          <a:blipFill>
            <a:blip r:embed="rId3"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6" name="object 3"/>
          <p:cNvSpPr txBox="1">
            <a:spLocks/>
          </p:cNvSpPr>
          <p:nvPr/>
        </p:nvSpPr>
        <p:spPr>
          <a:xfrm>
            <a:off x="3164441" y="-39643"/>
            <a:ext cx="5906770" cy="505267"/>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100"/>
              </a:spcBef>
            </a:pPr>
            <a:r>
              <a:rPr lang="ja-JP" altLang="en-US" sz="3200" b="1" spc="-140" dirty="0">
                <a:latin typeface="Meiryo UI" panose="020B0604030504040204" pitchFamily="50" charset="-128"/>
                <a:ea typeface="Meiryo UI" panose="020B0604030504040204" pitchFamily="50" charset="-128"/>
              </a:rPr>
              <a:t>脳機能研究を加速さ</a:t>
            </a:r>
            <a:r>
              <a:rPr lang="ja-JP" altLang="en-US" sz="3200" b="1" spc="-145" dirty="0">
                <a:latin typeface="Meiryo UI" panose="020B0604030504040204" pitchFamily="50" charset="-128"/>
                <a:ea typeface="Meiryo UI" panose="020B0604030504040204" pitchFamily="50" charset="-128"/>
              </a:rPr>
              <a:t>せ</a:t>
            </a:r>
            <a:r>
              <a:rPr lang="ja-JP" altLang="en-US" sz="3200" b="1" spc="-310" dirty="0">
                <a:latin typeface="Meiryo UI" panose="020B0604030504040204" pitchFamily="50" charset="-128"/>
                <a:ea typeface="Meiryo UI" panose="020B0604030504040204" pitchFamily="50" charset="-128"/>
              </a:rPr>
              <a:t>た</a:t>
            </a:r>
            <a:r>
              <a:rPr lang="ja-JP" altLang="en-US" sz="3200" b="1" spc="-15" dirty="0">
                <a:latin typeface="Meiryo UI" panose="020B0604030504040204" pitchFamily="50" charset="-128"/>
                <a:ea typeface="Meiryo UI" panose="020B0604030504040204" pitchFamily="50" charset="-128"/>
              </a:rPr>
              <a:t>技</a:t>
            </a:r>
            <a:r>
              <a:rPr lang="ja-JP" altLang="en-US" sz="3200" b="1" dirty="0">
                <a:latin typeface="Meiryo UI" panose="020B0604030504040204" pitchFamily="50" charset="-128"/>
                <a:ea typeface="Meiryo UI" panose="020B0604030504040204" pitchFamily="50" charset="-128"/>
              </a:rPr>
              <a:t>術革新</a:t>
            </a:r>
          </a:p>
        </p:txBody>
      </p:sp>
      <p:sp>
        <p:nvSpPr>
          <p:cNvPr id="7" name="object 4"/>
          <p:cNvSpPr/>
          <p:nvPr/>
        </p:nvSpPr>
        <p:spPr>
          <a:xfrm>
            <a:off x="3257270" y="4955468"/>
            <a:ext cx="2104643" cy="1150620"/>
          </a:xfrm>
          <a:prstGeom prst="rect">
            <a:avLst/>
          </a:prstGeom>
          <a:blipFill>
            <a:blip r:embed="rId4"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9" name="object 6"/>
          <p:cNvSpPr/>
          <p:nvPr/>
        </p:nvSpPr>
        <p:spPr>
          <a:xfrm>
            <a:off x="4316449" y="2062917"/>
            <a:ext cx="2104644" cy="1150619"/>
          </a:xfrm>
          <a:prstGeom prst="rect">
            <a:avLst/>
          </a:prstGeom>
          <a:blipFill>
            <a:blip r:embed="rId4"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0" name="object 7"/>
          <p:cNvSpPr/>
          <p:nvPr/>
        </p:nvSpPr>
        <p:spPr>
          <a:xfrm>
            <a:off x="4359121" y="2082728"/>
            <a:ext cx="2019300" cy="1065530"/>
          </a:xfrm>
          <a:custGeom>
            <a:avLst/>
            <a:gdLst/>
            <a:ahLst/>
            <a:cxnLst/>
            <a:rect l="l" t="t" r="r" b="b"/>
            <a:pathLst>
              <a:path w="2019300" h="1065530">
                <a:moveTo>
                  <a:pt x="964726" y="770686"/>
                </a:moveTo>
                <a:lnTo>
                  <a:pt x="721245" y="770686"/>
                </a:lnTo>
                <a:lnTo>
                  <a:pt x="793229" y="1065276"/>
                </a:lnTo>
                <a:lnTo>
                  <a:pt x="964726" y="770686"/>
                </a:lnTo>
                <a:close/>
              </a:path>
              <a:path w="2019300" h="1065530">
                <a:moveTo>
                  <a:pt x="1304136" y="736561"/>
                </a:moveTo>
                <a:lnTo>
                  <a:pt x="984592" y="736561"/>
                </a:lnTo>
                <a:lnTo>
                  <a:pt x="1238415" y="973391"/>
                </a:lnTo>
                <a:lnTo>
                  <a:pt x="1304136" y="736561"/>
                </a:lnTo>
                <a:close/>
              </a:path>
              <a:path w="2019300" h="1065530">
                <a:moveTo>
                  <a:pt x="1609972" y="712990"/>
                </a:moveTo>
                <a:lnTo>
                  <a:pt x="1310678" y="712990"/>
                </a:lnTo>
                <a:lnTo>
                  <a:pt x="1696300" y="892416"/>
                </a:lnTo>
                <a:lnTo>
                  <a:pt x="1609972" y="712990"/>
                </a:lnTo>
                <a:close/>
              </a:path>
              <a:path w="2019300" h="1065530">
                <a:moveTo>
                  <a:pt x="1597635" y="687349"/>
                </a:moveTo>
                <a:lnTo>
                  <a:pt x="529780" y="687349"/>
                </a:lnTo>
                <a:lnTo>
                  <a:pt x="445185" y="868832"/>
                </a:lnTo>
                <a:lnTo>
                  <a:pt x="721245" y="770686"/>
                </a:lnTo>
                <a:lnTo>
                  <a:pt x="964726" y="770686"/>
                </a:lnTo>
                <a:lnTo>
                  <a:pt x="984592" y="736561"/>
                </a:lnTo>
                <a:lnTo>
                  <a:pt x="1304136" y="736561"/>
                </a:lnTo>
                <a:lnTo>
                  <a:pt x="1310678" y="712990"/>
                </a:lnTo>
                <a:lnTo>
                  <a:pt x="1609972" y="712990"/>
                </a:lnTo>
                <a:lnTo>
                  <a:pt x="1597635" y="687349"/>
                </a:lnTo>
                <a:close/>
              </a:path>
              <a:path w="2019300" h="1065530">
                <a:moveTo>
                  <a:pt x="34594" y="113182"/>
                </a:moveTo>
                <a:lnTo>
                  <a:pt x="432562" y="375653"/>
                </a:lnTo>
                <a:lnTo>
                  <a:pt x="0" y="424878"/>
                </a:lnTo>
                <a:lnTo>
                  <a:pt x="347954" y="580720"/>
                </a:lnTo>
                <a:lnTo>
                  <a:pt x="12623" y="719404"/>
                </a:lnTo>
                <a:lnTo>
                  <a:pt x="529780" y="687349"/>
                </a:lnTo>
                <a:lnTo>
                  <a:pt x="1597635" y="687349"/>
                </a:lnTo>
                <a:lnTo>
                  <a:pt x="1574025" y="638276"/>
                </a:lnTo>
                <a:lnTo>
                  <a:pt x="1973163" y="638276"/>
                </a:lnTo>
                <a:lnTo>
                  <a:pt x="1646008" y="516610"/>
                </a:lnTo>
                <a:lnTo>
                  <a:pt x="1972271" y="401294"/>
                </a:lnTo>
                <a:lnTo>
                  <a:pt x="1561401" y="360756"/>
                </a:lnTo>
                <a:lnTo>
                  <a:pt x="1616019" y="311683"/>
                </a:lnTo>
                <a:lnTo>
                  <a:pt x="683564" y="311683"/>
                </a:lnTo>
                <a:lnTo>
                  <a:pt x="34594" y="113182"/>
                </a:lnTo>
                <a:close/>
              </a:path>
              <a:path w="2019300" h="1065530">
                <a:moveTo>
                  <a:pt x="1973163" y="638276"/>
                </a:moveTo>
                <a:lnTo>
                  <a:pt x="1574025" y="638276"/>
                </a:lnTo>
                <a:lnTo>
                  <a:pt x="2019300" y="655434"/>
                </a:lnTo>
                <a:lnTo>
                  <a:pt x="1973163" y="638276"/>
                </a:lnTo>
                <a:close/>
              </a:path>
              <a:path w="2019300" h="1065530">
                <a:moveTo>
                  <a:pt x="780796" y="113182"/>
                </a:moveTo>
                <a:lnTo>
                  <a:pt x="683564" y="311683"/>
                </a:lnTo>
                <a:lnTo>
                  <a:pt x="1616019" y="311683"/>
                </a:lnTo>
                <a:lnTo>
                  <a:pt x="1644557" y="286042"/>
                </a:lnTo>
                <a:lnTo>
                  <a:pt x="1009650" y="286042"/>
                </a:lnTo>
                <a:lnTo>
                  <a:pt x="780796" y="113182"/>
                </a:lnTo>
                <a:close/>
              </a:path>
              <a:path w="2019300" h="1065530">
                <a:moveTo>
                  <a:pt x="1357604" y="0"/>
                </a:moveTo>
                <a:lnTo>
                  <a:pt x="1009650" y="286042"/>
                </a:lnTo>
                <a:lnTo>
                  <a:pt x="1644557" y="286042"/>
                </a:lnTo>
                <a:lnTo>
                  <a:pt x="1670636" y="262610"/>
                </a:lnTo>
                <a:lnTo>
                  <a:pt x="1323301" y="262610"/>
                </a:lnTo>
                <a:lnTo>
                  <a:pt x="1357604" y="0"/>
                </a:lnTo>
                <a:close/>
              </a:path>
              <a:path w="2019300" h="1065530">
                <a:moveTo>
                  <a:pt x="1718271" y="219811"/>
                </a:moveTo>
                <a:lnTo>
                  <a:pt x="1323301" y="262610"/>
                </a:lnTo>
                <a:lnTo>
                  <a:pt x="1670636" y="262610"/>
                </a:lnTo>
                <a:lnTo>
                  <a:pt x="1718271" y="219811"/>
                </a:lnTo>
                <a:close/>
              </a:path>
            </a:pathLst>
          </a:custGeom>
          <a:solidFill>
            <a:srgbClr val="FFFF00"/>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1" name="object 8"/>
          <p:cNvSpPr txBox="1"/>
          <p:nvPr/>
        </p:nvSpPr>
        <p:spPr>
          <a:xfrm>
            <a:off x="4563223" y="2275769"/>
            <a:ext cx="1577975" cy="580287"/>
          </a:xfrm>
          <a:prstGeom prst="rect">
            <a:avLst/>
          </a:prstGeom>
        </p:spPr>
        <p:txBody>
          <a:bodyPr vert="horz" wrap="square" lIns="0" tIns="13335" rIns="0" bIns="0" rtlCol="0">
            <a:spAutoFit/>
          </a:bodyPr>
          <a:lstStyle/>
          <a:p>
            <a:pPr marL="12065" marR="5080" algn="ctr">
              <a:lnSpc>
                <a:spcPct val="100000"/>
              </a:lnSpc>
              <a:spcBef>
                <a:spcPts val="105"/>
              </a:spcBef>
            </a:pPr>
            <a:r>
              <a:rPr sz="1200" spc="-10" dirty="0" err="1">
                <a:latin typeface="Meiryo UI" panose="020B0604030504040204" pitchFamily="50" charset="-128"/>
                <a:ea typeface="Meiryo UI" panose="020B0604030504040204" pitchFamily="50" charset="-128"/>
                <a:cs typeface="Noto Sans CJK JP Regular"/>
              </a:rPr>
              <a:t>電子顕微鏡像</a:t>
            </a:r>
            <a:r>
              <a:rPr sz="1200" spc="-5" dirty="0" err="1">
                <a:latin typeface="Meiryo UI" panose="020B0604030504040204" pitchFamily="50" charset="-128"/>
                <a:ea typeface="Meiryo UI" panose="020B0604030504040204" pitchFamily="50" charset="-128"/>
                <a:cs typeface="Noto Sans CJK JP Regular"/>
              </a:rPr>
              <a:t>か</a:t>
            </a:r>
            <a:r>
              <a:rPr sz="1200" spc="-240" dirty="0" err="1">
                <a:latin typeface="Meiryo UI" panose="020B0604030504040204" pitchFamily="50" charset="-128"/>
                <a:ea typeface="Meiryo UI" panose="020B0604030504040204" pitchFamily="50" charset="-128"/>
                <a:cs typeface="Noto Sans CJK JP Regular"/>
              </a:rPr>
              <a:t>ら</a:t>
            </a:r>
            <a:r>
              <a:rPr sz="1200" spc="-65" dirty="0" err="1">
                <a:latin typeface="Meiryo UI" panose="020B0604030504040204" pitchFamily="50" charset="-128"/>
                <a:ea typeface="Meiryo UI" panose="020B0604030504040204" pitchFamily="50" charset="-128"/>
                <a:cs typeface="Noto Sans CJK JP Regular"/>
              </a:rPr>
              <a:t>の</a:t>
            </a:r>
            <a:endParaRPr lang="en-US" sz="1200" spc="-65" dirty="0">
              <a:latin typeface="Meiryo UI" panose="020B0604030504040204" pitchFamily="50" charset="-128"/>
              <a:ea typeface="Meiryo UI" panose="020B0604030504040204" pitchFamily="50" charset="-128"/>
              <a:cs typeface="Noto Sans CJK JP Regular"/>
            </a:endParaRPr>
          </a:p>
          <a:p>
            <a:pPr marL="12065" marR="5080" algn="ctr">
              <a:lnSpc>
                <a:spcPct val="100000"/>
              </a:lnSpc>
              <a:spcBef>
                <a:spcPts val="105"/>
              </a:spcBef>
            </a:pPr>
            <a:r>
              <a:rPr sz="1200" spc="-170" dirty="0" err="1">
                <a:latin typeface="Meiryo UI" panose="020B0604030504040204" pitchFamily="50" charset="-128"/>
                <a:ea typeface="Meiryo UI" panose="020B0604030504040204" pitchFamily="50" charset="-128"/>
                <a:cs typeface="Noto Sans CJK JP Regular"/>
              </a:rPr>
              <a:t>ニ</a:t>
            </a:r>
            <a:r>
              <a:rPr sz="1200" spc="-330" dirty="0" err="1">
                <a:latin typeface="Meiryo UI" panose="020B0604030504040204" pitchFamily="50" charset="-128"/>
                <a:ea typeface="Meiryo UI" panose="020B0604030504040204" pitchFamily="50" charset="-128"/>
                <a:cs typeface="Noto Sans CJK JP Regular"/>
              </a:rPr>
              <a:t>ュ</a:t>
            </a:r>
            <a:r>
              <a:rPr sz="1200" spc="-335" dirty="0" err="1">
                <a:latin typeface="Meiryo UI" panose="020B0604030504040204" pitchFamily="50" charset="-128"/>
                <a:ea typeface="Meiryo UI" panose="020B0604030504040204" pitchFamily="50" charset="-128"/>
                <a:cs typeface="Noto Sans CJK JP Regular"/>
              </a:rPr>
              <a:t>ー</a:t>
            </a:r>
            <a:r>
              <a:rPr sz="1200" spc="-280" dirty="0" err="1">
                <a:latin typeface="Meiryo UI" panose="020B0604030504040204" pitchFamily="50" charset="-128"/>
                <a:ea typeface="Meiryo UI" panose="020B0604030504040204" pitchFamily="50" charset="-128"/>
                <a:cs typeface="Noto Sans CJK JP Regular"/>
              </a:rPr>
              <a:t>ロ</a:t>
            </a:r>
            <a:r>
              <a:rPr sz="1200" spc="-150" dirty="0" err="1">
                <a:latin typeface="Meiryo UI" panose="020B0604030504040204" pitchFamily="50" charset="-128"/>
                <a:ea typeface="Meiryo UI" panose="020B0604030504040204" pitchFamily="50" charset="-128"/>
                <a:cs typeface="Noto Sans CJK JP Regular"/>
              </a:rPr>
              <a:t>ンの</a:t>
            </a:r>
            <a:r>
              <a:rPr sz="1200" dirty="0" err="1">
                <a:latin typeface="Meiryo UI" panose="020B0604030504040204" pitchFamily="50" charset="-128"/>
                <a:ea typeface="Meiryo UI" panose="020B0604030504040204" pitchFamily="50" charset="-128"/>
                <a:cs typeface="Noto Sans CJK JP Regular"/>
              </a:rPr>
              <a:t>抽出</a:t>
            </a:r>
            <a:endParaRPr sz="1200" dirty="0">
              <a:latin typeface="Meiryo UI" panose="020B0604030504040204" pitchFamily="50" charset="-128"/>
              <a:ea typeface="Meiryo UI" panose="020B0604030504040204" pitchFamily="50" charset="-128"/>
              <a:cs typeface="Noto Sans CJK JP Regular"/>
            </a:endParaRPr>
          </a:p>
          <a:p>
            <a:pPr algn="ctr">
              <a:lnSpc>
                <a:spcPct val="100000"/>
              </a:lnSpc>
            </a:pPr>
            <a:r>
              <a:rPr sz="1200" spc="-140" dirty="0">
                <a:latin typeface="Meiryo UI" panose="020B0604030504040204" pitchFamily="50" charset="-128"/>
                <a:ea typeface="Meiryo UI" panose="020B0604030504040204" pitchFamily="50" charset="-128"/>
                <a:cs typeface="Noto Sans CJK JP Regular"/>
              </a:rPr>
              <a:t>機械学習</a:t>
            </a:r>
            <a:r>
              <a:rPr sz="1200" spc="-135" dirty="0">
                <a:latin typeface="Meiryo UI" panose="020B0604030504040204" pitchFamily="50" charset="-128"/>
                <a:ea typeface="Meiryo UI" panose="020B0604030504040204" pitchFamily="50" charset="-128"/>
                <a:cs typeface="Noto Sans CJK JP Regular"/>
              </a:rPr>
              <a:t>・</a:t>
            </a:r>
            <a:r>
              <a:rPr sz="1200" dirty="0">
                <a:latin typeface="Meiryo UI" panose="020B0604030504040204" pitchFamily="50" charset="-128"/>
                <a:ea typeface="Meiryo UI" panose="020B0604030504040204" pitchFamily="50" charset="-128"/>
                <a:cs typeface="Arial"/>
              </a:rPr>
              <a:t>AI</a:t>
            </a:r>
          </a:p>
        </p:txBody>
      </p:sp>
      <p:sp>
        <p:nvSpPr>
          <p:cNvPr id="12" name="object 9"/>
          <p:cNvSpPr/>
          <p:nvPr/>
        </p:nvSpPr>
        <p:spPr>
          <a:xfrm>
            <a:off x="1700781" y="4429210"/>
            <a:ext cx="844296" cy="461771"/>
          </a:xfrm>
          <a:prstGeom prst="rect">
            <a:avLst/>
          </a:prstGeom>
          <a:blipFill>
            <a:blip r:embed="rId5"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3" name="object 10"/>
          <p:cNvSpPr/>
          <p:nvPr/>
        </p:nvSpPr>
        <p:spPr>
          <a:xfrm>
            <a:off x="5899885" y="2826440"/>
            <a:ext cx="2104644" cy="1149096"/>
          </a:xfrm>
          <a:prstGeom prst="rect">
            <a:avLst/>
          </a:prstGeom>
          <a:blipFill>
            <a:blip r:embed="rId6"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4" name="object 11"/>
          <p:cNvSpPr/>
          <p:nvPr/>
        </p:nvSpPr>
        <p:spPr>
          <a:xfrm>
            <a:off x="5942558" y="2846252"/>
            <a:ext cx="2019300" cy="1064260"/>
          </a:xfrm>
          <a:custGeom>
            <a:avLst/>
            <a:gdLst/>
            <a:ahLst/>
            <a:cxnLst/>
            <a:rect l="l" t="t" r="r" b="b"/>
            <a:pathLst>
              <a:path w="2019300" h="1064260">
                <a:moveTo>
                  <a:pt x="964720" y="769594"/>
                </a:moveTo>
                <a:lnTo>
                  <a:pt x="721245" y="769594"/>
                </a:lnTo>
                <a:lnTo>
                  <a:pt x="793229" y="1063752"/>
                </a:lnTo>
                <a:lnTo>
                  <a:pt x="964720" y="769594"/>
                </a:lnTo>
                <a:close/>
              </a:path>
              <a:path w="2019300" h="1064260">
                <a:moveTo>
                  <a:pt x="1304138" y="735507"/>
                </a:moveTo>
                <a:lnTo>
                  <a:pt x="984592" y="735507"/>
                </a:lnTo>
                <a:lnTo>
                  <a:pt x="1238415" y="972007"/>
                </a:lnTo>
                <a:lnTo>
                  <a:pt x="1304138" y="735507"/>
                </a:lnTo>
                <a:close/>
              </a:path>
              <a:path w="2019300" h="1064260">
                <a:moveTo>
                  <a:pt x="1609976" y="711974"/>
                </a:moveTo>
                <a:lnTo>
                  <a:pt x="1310678" y="711974"/>
                </a:lnTo>
                <a:lnTo>
                  <a:pt x="1696300" y="891133"/>
                </a:lnTo>
                <a:lnTo>
                  <a:pt x="1609976" y="711974"/>
                </a:lnTo>
                <a:close/>
              </a:path>
              <a:path w="2019300" h="1064260">
                <a:moveTo>
                  <a:pt x="1597633" y="686358"/>
                </a:moveTo>
                <a:lnTo>
                  <a:pt x="529780" y="686358"/>
                </a:lnTo>
                <a:lnTo>
                  <a:pt x="445185" y="867600"/>
                </a:lnTo>
                <a:lnTo>
                  <a:pt x="721245" y="769594"/>
                </a:lnTo>
                <a:lnTo>
                  <a:pt x="964720" y="769594"/>
                </a:lnTo>
                <a:lnTo>
                  <a:pt x="984592" y="735507"/>
                </a:lnTo>
                <a:lnTo>
                  <a:pt x="1304138" y="735507"/>
                </a:lnTo>
                <a:lnTo>
                  <a:pt x="1310678" y="711974"/>
                </a:lnTo>
                <a:lnTo>
                  <a:pt x="1609976" y="711974"/>
                </a:lnTo>
                <a:lnTo>
                  <a:pt x="1597633" y="686358"/>
                </a:lnTo>
                <a:close/>
              </a:path>
              <a:path w="2019300" h="1064260">
                <a:moveTo>
                  <a:pt x="34594" y="113017"/>
                </a:moveTo>
                <a:lnTo>
                  <a:pt x="432562" y="375119"/>
                </a:lnTo>
                <a:lnTo>
                  <a:pt x="0" y="424268"/>
                </a:lnTo>
                <a:lnTo>
                  <a:pt x="347954" y="579894"/>
                </a:lnTo>
                <a:lnTo>
                  <a:pt x="12623" y="718375"/>
                </a:lnTo>
                <a:lnTo>
                  <a:pt x="529780" y="686358"/>
                </a:lnTo>
                <a:lnTo>
                  <a:pt x="1597633" y="686358"/>
                </a:lnTo>
                <a:lnTo>
                  <a:pt x="1574025" y="637362"/>
                </a:lnTo>
                <a:lnTo>
                  <a:pt x="1973134" y="637362"/>
                </a:lnTo>
                <a:lnTo>
                  <a:pt x="1646008" y="515873"/>
                </a:lnTo>
                <a:lnTo>
                  <a:pt x="1972271" y="400723"/>
                </a:lnTo>
                <a:lnTo>
                  <a:pt x="1561401" y="360248"/>
                </a:lnTo>
                <a:lnTo>
                  <a:pt x="1616022" y="311238"/>
                </a:lnTo>
                <a:lnTo>
                  <a:pt x="683564" y="311238"/>
                </a:lnTo>
                <a:lnTo>
                  <a:pt x="34594" y="113017"/>
                </a:lnTo>
                <a:close/>
              </a:path>
              <a:path w="2019300" h="1064260">
                <a:moveTo>
                  <a:pt x="1973134" y="637362"/>
                </a:moveTo>
                <a:lnTo>
                  <a:pt x="1574025" y="637362"/>
                </a:lnTo>
                <a:lnTo>
                  <a:pt x="2019300" y="654507"/>
                </a:lnTo>
                <a:lnTo>
                  <a:pt x="1973134" y="637362"/>
                </a:lnTo>
                <a:close/>
              </a:path>
              <a:path w="2019300" h="1064260">
                <a:moveTo>
                  <a:pt x="780796" y="113017"/>
                </a:moveTo>
                <a:lnTo>
                  <a:pt x="683564" y="311238"/>
                </a:lnTo>
                <a:lnTo>
                  <a:pt x="1616022" y="311238"/>
                </a:lnTo>
                <a:lnTo>
                  <a:pt x="1644557" y="285635"/>
                </a:lnTo>
                <a:lnTo>
                  <a:pt x="1009650" y="285635"/>
                </a:lnTo>
                <a:lnTo>
                  <a:pt x="780796" y="113017"/>
                </a:lnTo>
                <a:close/>
              </a:path>
              <a:path w="2019300" h="1064260">
                <a:moveTo>
                  <a:pt x="1357604" y="0"/>
                </a:moveTo>
                <a:lnTo>
                  <a:pt x="1009650" y="285635"/>
                </a:lnTo>
                <a:lnTo>
                  <a:pt x="1644557" y="285635"/>
                </a:lnTo>
                <a:lnTo>
                  <a:pt x="1670629" y="262242"/>
                </a:lnTo>
                <a:lnTo>
                  <a:pt x="1323301" y="262242"/>
                </a:lnTo>
                <a:lnTo>
                  <a:pt x="1357604" y="0"/>
                </a:lnTo>
                <a:close/>
              </a:path>
              <a:path w="2019300" h="1064260">
                <a:moveTo>
                  <a:pt x="1718271" y="219494"/>
                </a:moveTo>
                <a:lnTo>
                  <a:pt x="1323301" y="262242"/>
                </a:lnTo>
                <a:lnTo>
                  <a:pt x="1670629" y="262242"/>
                </a:lnTo>
                <a:lnTo>
                  <a:pt x="1718271" y="219494"/>
                </a:lnTo>
                <a:close/>
              </a:path>
            </a:pathLst>
          </a:custGeom>
          <a:solidFill>
            <a:srgbClr val="FFFF00"/>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5" name="object 12"/>
          <p:cNvSpPr/>
          <p:nvPr/>
        </p:nvSpPr>
        <p:spPr>
          <a:xfrm>
            <a:off x="4385030" y="4364156"/>
            <a:ext cx="829055" cy="775715"/>
          </a:xfrm>
          <a:prstGeom prst="rect">
            <a:avLst/>
          </a:prstGeom>
          <a:blipFill>
            <a:blip r:embed="rId7"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6" name="object 13"/>
          <p:cNvSpPr/>
          <p:nvPr/>
        </p:nvSpPr>
        <p:spPr>
          <a:xfrm>
            <a:off x="698472" y="3167997"/>
            <a:ext cx="1737373" cy="1124051"/>
          </a:xfrm>
          <a:prstGeom prst="rect">
            <a:avLst/>
          </a:prstGeom>
          <a:blipFill>
            <a:blip r:embed="rId8"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0" name="object 17"/>
          <p:cNvSpPr txBox="1"/>
          <p:nvPr/>
        </p:nvSpPr>
        <p:spPr>
          <a:xfrm>
            <a:off x="1599158" y="1764212"/>
            <a:ext cx="2293620" cy="591829"/>
          </a:xfrm>
          <a:prstGeom prst="rect">
            <a:avLst/>
          </a:prstGeom>
          <a:ln w="9144">
            <a:solidFill>
              <a:srgbClr val="98B954"/>
            </a:solidFill>
          </a:ln>
        </p:spPr>
        <p:txBody>
          <a:bodyPr vert="horz" wrap="square" lIns="0" tIns="37465" rIns="0" bIns="0" rtlCol="0">
            <a:spAutoFit/>
          </a:bodyPr>
          <a:lstStyle/>
          <a:p>
            <a:pPr marL="422909" marR="93345" indent="-323215">
              <a:lnSpc>
                <a:spcPct val="100000"/>
              </a:lnSpc>
              <a:spcBef>
                <a:spcPts val="295"/>
              </a:spcBef>
            </a:pPr>
            <a:r>
              <a:rPr spc="-5" dirty="0">
                <a:latin typeface="Meiryo UI" panose="020B0604030504040204" pitchFamily="50" charset="-128"/>
                <a:ea typeface="Meiryo UI" panose="020B0604030504040204" pitchFamily="50" charset="-128"/>
                <a:cs typeface="Arial"/>
              </a:rPr>
              <a:t>Micro-</a:t>
            </a:r>
            <a:r>
              <a:rPr spc="-5" dirty="0" err="1">
                <a:latin typeface="Meiryo UI" panose="020B0604030504040204" pitchFamily="50" charset="-128"/>
                <a:ea typeface="Meiryo UI" panose="020B0604030504040204" pitchFamily="50" charset="-128"/>
                <a:cs typeface="Arial"/>
              </a:rPr>
              <a:t>connectome</a:t>
            </a:r>
            <a:r>
              <a:rPr spc="-5" dirty="0">
                <a:latin typeface="Meiryo UI" panose="020B0604030504040204" pitchFamily="50" charset="-128"/>
                <a:ea typeface="Meiryo UI" panose="020B0604030504040204" pitchFamily="50" charset="-128"/>
                <a:cs typeface="Arial"/>
              </a:rPr>
              <a:t>  </a:t>
            </a:r>
            <a:r>
              <a:rPr dirty="0">
                <a:latin typeface="Meiryo UI" panose="020B0604030504040204" pitchFamily="50" charset="-128"/>
                <a:ea typeface="Meiryo UI" panose="020B0604030504040204" pitchFamily="50" charset="-128"/>
                <a:cs typeface="Arial"/>
              </a:rPr>
              <a:t>Neuron-level</a:t>
            </a:r>
          </a:p>
        </p:txBody>
      </p:sp>
      <p:sp>
        <p:nvSpPr>
          <p:cNvPr id="21" name="object 18"/>
          <p:cNvSpPr txBox="1"/>
          <p:nvPr/>
        </p:nvSpPr>
        <p:spPr>
          <a:xfrm>
            <a:off x="614627" y="2501537"/>
            <a:ext cx="3537730" cy="596958"/>
          </a:xfrm>
          <a:prstGeom prst="rect">
            <a:avLst/>
          </a:prstGeom>
        </p:spPr>
        <p:txBody>
          <a:bodyPr vert="horz" wrap="square" lIns="0" tIns="12065" rIns="0" bIns="0" rtlCol="0">
            <a:spAutoFit/>
          </a:bodyPr>
          <a:lstStyle/>
          <a:p>
            <a:pPr marL="12700" marR="16510">
              <a:lnSpc>
                <a:spcPct val="100000"/>
              </a:lnSpc>
              <a:spcBef>
                <a:spcPts val="95"/>
              </a:spcBef>
            </a:pPr>
            <a:r>
              <a:rPr sz="1600" spc="-5" dirty="0">
                <a:latin typeface="Meiryo UI" panose="020B0604030504040204" pitchFamily="50" charset="-128"/>
                <a:ea typeface="Meiryo UI" panose="020B0604030504040204" pitchFamily="50" charset="-128"/>
                <a:cs typeface="Noto Sans CJK JP Regular"/>
              </a:rPr>
              <a:t>電子顕微鏡観察用 連続切片作成技術</a:t>
            </a:r>
            <a:endParaRPr sz="1600" dirty="0">
              <a:latin typeface="Meiryo UI" panose="020B0604030504040204" pitchFamily="50" charset="-128"/>
              <a:ea typeface="Meiryo UI" panose="020B0604030504040204" pitchFamily="50" charset="-128"/>
              <a:cs typeface="Noto Sans CJK JP Regular"/>
            </a:endParaRPr>
          </a:p>
          <a:p>
            <a:pPr marL="23495">
              <a:lnSpc>
                <a:spcPct val="100000"/>
              </a:lnSpc>
              <a:spcBef>
                <a:spcPts val="1235"/>
              </a:spcBef>
              <a:tabLst>
                <a:tab pos="922655" algn="l"/>
              </a:tabLst>
            </a:pPr>
            <a:r>
              <a:rPr sz="1200" dirty="0">
                <a:latin typeface="Meiryo UI" panose="020B0604030504040204" pitchFamily="50" charset="-128"/>
                <a:ea typeface="Meiryo UI" panose="020B0604030504040204" pitchFamily="50" charset="-128"/>
                <a:cs typeface="Arial"/>
              </a:rPr>
              <a:t>SB</a:t>
            </a:r>
            <a:r>
              <a:rPr sz="1200" spc="-10" dirty="0">
                <a:latin typeface="Meiryo UI" panose="020B0604030504040204" pitchFamily="50" charset="-128"/>
                <a:ea typeface="Meiryo UI" panose="020B0604030504040204" pitchFamily="50" charset="-128"/>
                <a:cs typeface="Arial"/>
              </a:rPr>
              <a:t>F</a:t>
            </a:r>
            <a:r>
              <a:rPr sz="1200" dirty="0">
                <a:latin typeface="Meiryo UI" panose="020B0604030504040204" pitchFamily="50" charset="-128"/>
                <a:ea typeface="Meiryo UI" panose="020B0604030504040204" pitchFamily="50" charset="-128"/>
                <a:cs typeface="Arial"/>
              </a:rPr>
              <a:t>SEM	</a:t>
            </a:r>
            <a:r>
              <a:rPr sz="1200" spc="-10" dirty="0">
                <a:latin typeface="Meiryo UI" panose="020B0604030504040204" pitchFamily="50" charset="-128"/>
                <a:ea typeface="Meiryo UI" panose="020B0604030504040204" pitchFamily="50" charset="-128"/>
                <a:cs typeface="Arial"/>
              </a:rPr>
              <a:t>F</a:t>
            </a:r>
            <a:r>
              <a:rPr sz="1200" spc="5" dirty="0">
                <a:latin typeface="Meiryo UI" panose="020B0604030504040204" pitchFamily="50" charset="-128"/>
                <a:ea typeface="Meiryo UI" panose="020B0604030504040204" pitchFamily="50" charset="-128"/>
                <a:cs typeface="Arial"/>
              </a:rPr>
              <a:t>I</a:t>
            </a:r>
            <a:r>
              <a:rPr sz="1200" spc="-5" dirty="0">
                <a:latin typeface="Meiryo UI" panose="020B0604030504040204" pitchFamily="50" charset="-128"/>
                <a:ea typeface="Meiryo UI" panose="020B0604030504040204" pitchFamily="50" charset="-128"/>
                <a:cs typeface="Arial"/>
              </a:rPr>
              <a:t>B</a:t>
            </a:r>
            <a:r>
              <a:rPr sz="1200" dirty="0">
                <a:latin typeface="Meiryo UI" panose="020B0604030504040204" pitchFamily="50" charset="-128"/>
                <a:ea typeface="Meiryo UI" panose="020B0604030504040204" pitchFamily="50" charset="-128"/>
                <a:cs typeface="Arial"/>
              </a:rPr>
              <a:t>-SEM</a:t>
            </a:r>
          </a:p>
        </p:txBody>
      </p:sp>
      <p:sp>
        <p:nvSpPr>
          <p:cNvPr id="23" name="object 20"/>
          <p:cNvSpPr/>
          <p:nvPr/>
        </p:nvSpPr>
        <p:spPr>
          <a:xfrm>
            <a:off x="1826234" y="4856409"/>
            <a:ext cx="1135380" cy="1025652"/>
          </a:xfrm>
          <a:prstGeom prst="rect">
            <a:avLst/>
          </a:prstGeom>
          <a:blipFill>
            <a:blip r:embed="rId9"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4" name="object 21"/>
          <p:cNvSpPr/>
          <p:nvPr/>
        </p:nvSpPr>
        <p:spPr>
          <a:xfrm>
            <a:off x="2021305" y="5051480"/>
            <a:ext cx="547966" cy="437184"/>
          </a:xfrm>
          <a:prstGeom prst="rect">
            <a:avLst/>
          </a:prstGeom>
          <a:blipFill>
            <a:blip r:embed="rId10"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5" name="object 22"/>
          <p:cNvSpPr/>
          <p:nvPr/>
        </p:nvSpPr>
        <p:spPr>
          <a:xfrm>
            <a:off x="1978633" y="5008809"/>
            <a:ext cx="1135380" cy="1025652"/>
          </a:xfrm>
          <a:prstGeom prst="rect">
            <a:avLst/>
          </a:prstGeom>
          <a:blipFill>
            <a:blip r:embed="rId9"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6" name="object 23"/>
          <p:cNvSpPr/>
          <p:nvPr/>
        </p:nvSpPr>
        <p:spPr>
          <a:xfrm>
            <a:off x="2173705" y="5203880"/>
            <a:ext cx="547966" cy="437184"/>
          </a:xfrm>
          <a:prstGeom prst="rect">
            <a:avLst/>
          </a:prstGeom>
          <a:blipFill>
            <a:blip r:embed="rId10"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7" name="object 24"/>
          <p:cNvSpPr/>
          <p:nvPr/>
        </p:nvSpPr>
        <p:spPr>
          <a:xfrm>
            <a:off x="2131033" y="5161209"/>
            <a:ext cx="1135380" cy="1025651"/>
          </a:xfrm>
          <a:prstGeom prst="rect">
            <a:avLst/>
          </a:prstGeom>
          <a:blipFill>
            <a:blip r:embed="rId9"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31" name="object 25"/>
          <p:cNvSpPr/>
          <p:nvPr/>
        </p:nvSpPr>
        <p:spPr>
          <a:xfrm>
            <a:off x="2326105" y="5356280"/>
            <a:ext cx="547966" cy="437184"/>
          </a:xfrm>
          <a:prstGeom prst="rect">
            <a:avLst/>
          </a:prstGeom>
          <a:blipFill>
            <a:blip r:embed="rId10"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32" name="object 26"/>
          <p:cNvSpPr/>
          <p:nvPr/>
        </p:nvSpPr>
        <p:spPr>
          <a:xfrm>
            <a:off x="2283433" y="5313621"/>
            <a:ext cx="1135380" cy="1025639"/>
          </a:xfrm>
          <a:prstGeom prst="rect">
            <a:avLst/>
          </a:prstGeom>
          <a:blipFill>
            <a:blip r:embed="rId9"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33" name="object 27"/>
          <p:cNvSpPr/>
          <p:nvPr/>
        </p:nvSpPr>
        <p:spPr>
          <a:xfrm>
            <a:off x="2478506" y="5508680"/>
            <a:ext cx="547966" cy="437184"/>
          </a:xfrm>
          <a:prstGeom prst="rect">
            <a:avLst/>
          </a:prstGeom>
          <a:blipFill>
            <a:blip r:embed="rId10"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34" name="object 28"/>
          <p:cNvSpPr/>
          <p:nvPr/>
        </p:nvSpPr>
        <p:spPr>
          <a:xfrm>
            <a:off x="2435846" y="5466021"/>
            <a:ext cx="1135367" cy="1025639"/>
          </a:xfrm>
          <a:prstGeom prst="rect">
            <a:avLst/>
          </a:prstGeom>
          <a:blipFill>
            <a:blip r:embed="rId9"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35" name="object 29"/>
          <p:cNvSpPr/>
          <p:nvPr/>
        </p:nvSpPr>
        <p:spPr>
          <a:xfrm>
            <a:off x="2630906" y="5661080"/>
            <a:ext cx="547966" cy="437184"/>
          </a:xfrm>
          <a:prstGeom prst="rect">
            <a:avLst/>
          </a:prstGeom>
          <a:blipFill>
            <a:blip r:embed="rId10"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36" name="object 30"/>
          <p:cNvSpPr/>
          <p:nvPr/>
        </p:nvSpPr>
        <p:spPr>
          <a:xfrm>
            <a:off x="2588234" y="5618409"/>
            <a:ext cx="1135380" cy="1025639"/>
          </a:xfrm>
          <a:prstGeom prst="rect">
            <a:avLst/>
          </a:prstGeom>
          <a:blipFill>
            <a:blip r:embed="rId9"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37" name="object 31"/>
          <p:cNvSpPr/>
          <p:nvPr/>
        </p:nvSpPr>
        <p:spPr>
          <a:xfrm>
            <a:off x="2783306" y="5813480"/>
            <a:ext cx="547966" cy="437184"/>
          </a:xfrm>
          <a:prstGeom prst="rect">
            <a:avLst/>
          </a:prstGeom>
          <a:blipFill>
            <a:blip r:embed="rId10"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38" name="object 32"/>
          <p:cNvSpPr txBox="1"/>
          <p:nvPr/>
        </p:nvSpPr>
        <p:spPr>
          <a:xfrm>
            <a:off x="2609443" y="3583017"/>
            <a:ext cx="3147695" cy="736740"/>
          </a:xfrm>
          <a:prstGeom prst="rect">
            <a:avLst/>
          </a:prstGeom>
        </p:spPr>
        <p:txBody>
          <a:bodyPr vert="horz" wrap="square" lIns="0" tIns="20955" rIns="0" bIns="0" rtlCol="0">
            <a:spAutoFit/>
          </a:bodyPr>
          <a:lstStyle/>
          <a:p>
            <a:pPr marL="12700" marR="930275" indent="133985">
              <a:lnSpc>
                <a:spcPts val="1910"/>
              </a:lnSpc>
              <a:spcBef>
                <a:spcPts val="165"/>
              </a:spcBef>
            </a:pPr>
            <a:r>
              <a:rPr sz="1400" dirty="0">
                <a:latin typeface="Meiryo UI" panose="020B0604030504040204" pitchFamily="50" charset="-128"/>
                <a:ea typeface="Meiryo UI" panose="020B0604030504040204" pitchFamily="50" charset="-128"/>
                <a:cs typeface="Arial"/>
              </a:rPr>
              <a:t>1mm</a:t>
            </a:r>
            <a:r>
              <a:rPr sz="1400" baseline="26455" dirty="0">
                <a:latin typeface="Meiryo UI" panose="020B0604030504040204" pitchFamily="50" charset="-128"/>
                <a:ea typeface="Meiryo UI" panose="020B0604030504040204" pitchFamily="50" charset="-128"/>
                <a:cs typeface="Arial"/>
              </a:rPr>
              <a:t>3 </a:t>
            </a:r>
            <a:r>
              <a:rPr sz="1400" spc="-5" dirty="0">
                <a:latin typeface="Meiryo UI" panose="020B0604030504040204" pitchFamily="50" charset="-128"/>
                <a:ea typeface="Meiryo UI" panose="020B0604030504040204" pitchFamily="50" charset="-128"/>
                <a:cs typeface="Arial"/>
              </a:rPr>
              <a:t>cortex sample  produces ~PB </a:t>
            </a:r>
            <a:r>
              <a:rPr sz="1400" dirty="0">
                <a:latin typeface="Meiryo UI" panose="020B0604030504040204" pitchFamily="50" charset="-128"/>
                <a:ea typeface="Meiryo UI" panose="020B0604030504040204" pitchFamily="50" charset="-128"/>
                <a:cs typeface="Arial"/>
              </a:rPr>
              <a:t>(2</a:t>
            </a:r>
            <a:r>
              <a:rPr sz="1400" baseline="26455" dirty="0">
                <a:latin typeface="Meiryo UI" panose="020B0604030504040204" pitchFamily="50" charset="-128"/>
                <a:ea typeface="Meiryo UI" panose="020B0604030504040204" pitchFamily="50" charset="-128"/>
                <a:cs typeface="Arial"/>
              </a:rPr>
              <a:t>50</a:t>
            </a:r>
            <a:r>
              <a:rPr sz="1400" spc="-37" baseline="26455" dirty="0">
                <a:latin typeface="Meiryo UI" panose="020B0604030504040204" pitchFamily="50" charset="-128"/>
                <a:ea typeface="Meiryo UI" panose="020B0604030504040204" pitchFamily="50" charset="-128"/>
                <a:cs typeface="Arial"/>
              </a:rPr>
              <a:t> </a:t>
            </a:r>
            <a:r>
              <a:rPr sz="1400" spc="-10" dirty="0">
                <a:latin typeface="Meiryo UI" panose="020B0604030504040204" pitchFamily="50" charset="-128"/>
                <a:ea typeface="Meiryo UI" panose="020B0604030504040204" pitchFamily="50" charset="-128"/>
                <a:cs typeface="Arial"/>
              </a:rPr>
              <a:t>Byte)</a:t>
            </a:r>
            <a:endParaRPr sz="1400" dirty="0">
              <a:latin typeface="Meiryo UI" panose="020B0604030504040204" pitchFamily="50" charset="-128"/>
              <a:ea typeface="Meiryo UI" panose="020B0604030504040204" pitchFamily="50" charset="-128"/>
              <a:cs typeface="Arial"/>
            </a:endParaRPr>
          </a:p>
          <a:p>
            <a:pPr marL="1528445">
              <a:lnSpc>
                <a:spcPct val="100000"/>
              </a:lnSpc>
              <a:spcBef>
                <a:spcPts val="75"/>
              </a:spcBef>
            </a:pPr>
            <a:r>
              <a:rPr sz="1400" spc="-30" dirty="0">
                <a:latin typeface="Meiryo UI" panose="020B0604030504040204" pitchFamily="50" charset="-128"/>
                <a:ea typeface="Meiryo UI" panose="020B0604030504040204" pitchFamily="50" charset="-128"/>
                <a:cs typeface="Noto Sans CJK JP Regular"/>
              </a:rPr>
              <a:t>画像処理</a:t>
            </a:r>
            <a:r>
              <a:rPr sz="1400" spc="-35" dirty="0">
                <a:latin typeface="Meiryo UI" panose="020B0604030504040204" pitchFamily="50" charset="-128"/>
                <a:ea typeface="Meiryo UI" panose="020B0604030504040204" pitchFamily="50" charset="-128"/>
                <a:cs typeface="Noto Sans CJK JP Regular"/>
              </a:rPr>
              <a:t>の</a:t>
            </a:r>
            <a:r>
              <a:rPr sz="1400" spc="-5" dirty="0">
                <a:latin typeface="Meiryo UI" panose="020B0604030504040204" pitchFamily="50" charset="-128"/>
                <a:ea typeface="Meiryo UI" panose="020B0604030504040204" pitchFamily="50" charset="-128"/>
                <a:cs typeface="Noto Sans CJK JP Regular"/>
              </a:rPr>
              <a:t>自動化</a:t>
            </a:r>
            <a:endParaRPr sz="1400" dirty="0">
              <a:latin typeface="Meiryo UI" panose="020B0604030504040204" pitchFamily="50" charset="-128"/>
              <a:ea typeface="Meiryo UI" panose="020B0604030504040204" pitchFamily="50" charset="-128"/>
              <a:cs typeface="Noto Sans CJK JP Regular"/>
            </a:endParaRPr>
          </a:p>
        </p:txBody>
      </p:sp>
      <p:sp>
        <p:nvSpPr>
          <p:cNvPr id="39" name="object 33"/>
          <p:cNvSpPr/>
          <p:nvPr/>
        </p:nvSpPr>
        <p:spPr>
          <a:xfrm>
            <a:off x="5355817" y="3286689"/>
            <a:ext cx="829056" cy="775715"/>
          </a:xfrm>
          <a:prstGeom prst="rect">
            <a:avLst/>
          </a:prstGeom>
          <a:blipFill>
            <a:blip r:embed="rId11"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40" name="object 34"/>
          <p:cNvSpPr/>
          <p:nvPr/>
        </p:nvSpPr>
        <p:spPr>
          <a:xfrm>
            <a:off x="6373849" y="2212268"/>
            <a:ext cx="829056" cy="775715"/>
          </a:xfrm>
          <a:prstGeom prst="rect">
            <a:avLst/>
          </a:prstGeom>
          <a:blipFill>
            <a:blip r:embed="rId11"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41" name="object 35"/>
          <p:cNvSpPr txBox="1"/>
          <p:nvPr/>
        </p:nvSpPr>
        <p:spPr>
          <a:xfrm>
            <a:off x="2020797" y="5168625"/>
            <a:ext cx="5182107" cy="1331134"/>
          </a:xfrm>
          <a:prstGeom prst="rect">
            <a:avLst/>
          </a:prstGeom>
        </p:spPr>
        <p:txBody>
          <a:bodyPr vert="horz" wrap="square" lIns="0" tIns="12700" rIns="0" bIns="0" rtlCol="0">
            <a:spAutoFit/>
          </a:bodyPr>
          <a:lstStyle/>
          <a:p>
            <a:pPr marL="647700">
              <a:lnSpc>
                <a:spcPct val="100000"/>
              </a:lnSpc>
              <a:spcBef>
                <a:spcPts val="100"/>
              </a:spcBef>
            </a:pPr>
            <a:r>
              <a:rPr sz="1200" spc="-5" dirty="0">
                <a:latin typeface="Meiryo UI" panose="020B0604030504040204" pitchFamily="50" charset="-128"/>
                <a:ea typeface="Meiryo UI" panose="020B0604030504040204" pitchFamily="50" charset="-128"/>
                <a:cs typeface="Arial"/>
              </a:rPr>
              <a:t>1mm</a:t>
            </a:r>
            <a:r>
              <a:rPr sz="1200" spc="-7" baseline="24691" dirty="0">
                <a:latin typeface="Meiryo UI" panose="020B0604030504040204" pitchFamily="50" charset="-128"/>
                <a:ea typeface="Meiryo UI" panose="020B0604030504040204" pitchFamily="50" charset="-128"/>
                <a:cs typeface="Arial"/>
              </a:rPr>
              <a:t>3</a:t>
            </a:r>
            <a:r>
              <a:rPr sz="1200" spc="-110" dirty="0">
                <a:latin typeface="Meiryo UI" panose="020B0604030504040204" pitchFamily="50" charset="-128"/>
                <a:ea typeface="Meiryo UI" panose="020B0604030504040204" pitchFamily="50" charset="-128"/>
                <a:cs typeface="Noto Sans CJK JP Regular"/>
              </a:rPr>
              <a:t>の</a:t>
            </a:r>
            <a:r>
              <a:rPr sz="1200" spc="-85" dirty="0">
                <a:latin typeface="Meiryo UI" panose="020B0604030504040204" pitchFamily="50" charset="-128"/>
                <a:ea typeface="Meiryo UI" panose="020B0604030504040204" pitchFamily="50" charset="-128"/>
                <a:cs typeface="Noto Sans CJK JP Regular"/>
              </a:rPr>
              <a:t>皮質</a:t>
            </a:r>
            <a:r>
              <a:rPr sz="1200" spc="-80" dirty="0">
                <a:latin typeface="Meiryo UI" panose="020B0604030504040204" pitchFamily="50" charset="-128"/>
                <a:ea typeface="Meiryo UI" panose="020B0604030504040204" pitchFamily="50" charset="-128"/>
                <a:cs typeface="Noto Sans CJK JP Regular"/>
              </a:rPr>
              <a:t>を</a:t>
            </a:r>
            <a:r>
              <a:rPr sz="1200" spc="-55" dirty="0">
                <a:latin typeface="Meiryo UI" panose="020B0604030504040204" pitchFamily="50" charset="-128"/>
                <a:ea typeface="Meiryo UI" panose="020B0604030504040204" pitchFamily="50" charset="-128"/>
                <a:cs typeface="Noto Sans CJK JP Regular"/>
              </a:rPr>
              <a:t>手動で</a:t>
            </a:r>
            <a:endParaRPr sz="1200" dirty="0">
              <a:latin typeface="Meiryo UI" panose="020B0604030504040204" pitchFamily="50" charset="-128"/>
              <a:ea typeface="Meiryo UI" panose="020B0604030504040204" pitchFamily="50" charset="-128"/>
              <a:cs typeface="Noto Sans CJK JP Regular"/>
            </a:endParaRPr>
          </a:p>
          <a:p>
            <a:pPr marL="539115" marR="1233170" indent="19685">
              <a:lnSpc>
                <a:spcPct val="100000"/>
              </a:lnSpc>
              <a:spcBef>
                <a:spcPts val="5"/>
              </a:spcBef>
            </a:pPr>
            <a:r>
              <a:rPr sz="1200" dirty="0">
                <a:latin typeface="Meiryo UI" panose="020B0604030504040204" pitchFamily="50" charset="-128"/>
                <a:ea typeface="Meiryo UI" panose="020B0604030504040204" pitchFamily="50" charset="-128"/>
                <a:cs typeface="Arial"/>
              </a:rPr>
              <a:t>3</a:t>
            </a:r>
            <a:r>
              <a:rPr sz="1200" spc="-35" dirty="0">
                <a:latin typeface="Meiryo UI" panose="020B0604030504040204" pitchFamily="50" charset="-128"/>
                <a:ea typeface="Meiryo UI" panose="020B0604030504040204" pitchFamily="50" charset="-128"/>
                <a:cs typeface="Noto Sans CJK JP Regular"/>
              </a:rPr>
              <a:t>次元に</a:t>
            </a:r>
            <a:r>
              <a:rPr sz="1200" spc="-45" dirty="0">
                <a:latin typeface="Meiryo UI" panose="020B0604030504040204" pitchFamily="50" charset="-128"/>
                <a:ea typeface="Meiryo UI" panose="020B0604030504040204" pitchFamily="50" charset="-128"/>
                <a:cs typeface="Noto Sans CJK JP Regular"/>
              </a:rPr>
              <a:t>再構築す</a:t>
            </a:r>
            <a:r>
              <a:rPr sz="1200" spc="-220" dirty="0">
                <a:latin typeface="Meiryo UI" panose="020B0604030504040204" pitchFamily="50" charset="-128"/>
                <a:ea typeface="Meiryo UI" panose="020B0604030504040204" pitchFamily="50" charset="-128"/>
                <a:cs typeface="Noto Sans CJK JP Regular"/>
              </a:rPr>
              <a:t>る</a:t>
            </a:r>
            <a:r>
              <a:rPr sz="1200" dirty="0">
                <a:latin typeface="Meiryo UI" panose="020B0604030504040204" pitchFamily="50" charset="-128"/>
                <a:ea typeface="Meiryo UI" panose="020B0604030504040204" pitchFamily="50" charset="-128"/>
                <a:cs typeface="Noto Sans CJK JP Regular"/>
              </a:rPr>
              <a:t>場合 </a:t>
            </a:r>
            <a:r>
              <a:rPr sz="1200" spc="-55" dirty="0">
                <a:latin typeface="Meiryo UI" panose="020B0604030504040204" pitchFamily="50" charset="-128"/>
                <a:ea typeface="Meiryo UI" panose="020B0604030504040204" pitchFamily="50" charset="-128"/>
                <a:cs typeface="Noto Sans CJK JP Regular"/>
              </a:rPr>
              <a:t>必要</a:t>
            </a:r>
            <a:r>
              <a:rPr sz="1200" spc="-60" dirty="0">
                <a:latin typeface="Meiryo UI" panose="020B0604030504040204" pitchFamily="50" charset="-128"/>
                <a:ea typeface="Meiryo UI" panose="020B0604030504040204" pitchFamily="50" charset="-128"/>
                <a:cs typeface="Noto Sans CJK JP Regular"/>
              </a:rPr>
              <a:t>な</a:t>
            </a:r>
            <a:r>
              <a:rPr sz="1200" dirty="0">
                <a:latin typeface="Meiryo UI" panose="020B0604030504040204" pitchFamily="50" charset="-128"/>
                <a:ea typeface="Meiryo UI" panose="020B0604030504040204" pitchFamily="50" charset="-128"/>
                <a:cs typeface="Noto Sans CJK JP Regular"/>
              </a:rPr>
              <a:t>時間</a:t>
            </a:r>
            <a:r>
              <a:rPr sz="1200" spc="-5" dirty="0">
                <a:latin typeface="Meiryo UI" panose="020B0604030504040204" pitchFamily="50" charset="-128"/>
                <a:ea typeface="Meiryo UI" panose="020B0604030504040204" pitchFamily="50" charset="-128"/>
                <a:cs typeface="Arial"/>
              </a:rPr>
              <a:t>10</a:t>
            </a:r>
            <a:r>
              <a:rPr sz="1200" spc="5" dirty="0">
                <a:latin typeface="Meiryo UI" panose="020B0604030504040204" pitchFamily="50" charset="-128"/>
                <a:ea typeface="Meiryo UI" panose="020B0604030504040204" pitchFamily="50" charset="-128"/>
                <a:cs typeface="Arial"/>
              </a:rPr>
              <a:t>,</a:t>
            </a:r>
            <a:r>
              <a:rPr sz="1200" spc="-5" dirty="0">
                <a:latin typeface="Meiryo UI" panose="020B0604030504040204" pitchFamily="50" charset="-128"/>
                <a:ea typeface="Meiryo UI" panose="020B0604030504040204" pitchFamily="50" charset="-128"/>
                <a:cs typeface="Arial"/>
              </a:rPr>
              <a:t>0</a:t>
            </a:r>
            <a:r>
              <a:rPr sz="1200" spc="-15" dirty="0">
                <a:latin typeface="Meiryo UI" panose="020B0604030504040204" pitchFamily="50" charset="-128"/>
                <a:ea typeface="Meiryo UI" panose="020B0604030504040204" pitchFamily="50" charset="-128"/>
                <a:cs typeface="Arial"/>
              </a:rPr>
              <a:t>0</a:t>
            </a:r>
            <a:r>
              <a:rPr sz="1200" dirty="0">
                <a:latin typeface="Meiryo UI" panose="020B0604030504040204" pitchFamily="50" charset="-128"/>
                <a:ea typeface="Meiryo UI" panose="020B0604030504040204" pitchFamily="50" charset="-128"/>
                <a:cs typeface="Arial"/>
              </a:rPr>
              <a:t>0</a:t>
            </a:r>
            <a:r>
              <a:rPr sz="1200" dirty="0">
                <a:latin typeface="Meiryo UI" panose="020B0604030504040204" pitchFamily="50" charset="-128"/>
                <a:ea typeface="Meiryo UI" panose="020B0604030504040204" pitchFamily="50" charset="-128"/>
                <a:cs typeface="Noto Sans CJK JP Regular"/>
              </a:rPr>
              <a:t>人</a:t>
            </a:r>
            <a:r>
              <a:rPr sz="1200" spc="-360" dirty="0">
                <a:latin typeface="Meiryo UI" panose="020B0604030504040204" pitchFamily="50" charset="-128"/>
                <a:ea typeface="Meiryo UI" panose="020B0604030504040204" pitchFamily="50" charset="-128"/>
                <a:cs typeface="Noto Sans CJK JP Regular"/>
              </a:rPr>
              <a:t>・年</a:t>
            </a:r>
            <a:endParaRPr sz="1200" dirty="0">
              <a:latin typeface="Meiryo UI" panose="020B0604030504040204" pitchFamily="50" charset="-128"/>
              <a:ea typeface="Meiryo UI" panose="020B0604030504040204" pitchFamily="50" charset="-128"/>
              <a:cs typeface="Noto Sans CJK JP Regular"/>
            </a:endParaRPr>
          </a:p>
          <a:p>
            <a:pPr marR="109220" algn="ctr">
              <a:lnSpc>
                <a:spcPts val="1670"/>
              </a:lnSpc>
              <a:spcBef>
                <a:spcPts val="1045"/>
              </a:spcBef>
            </a:pPr>
            <a:r>
              <a:rPr sz="1200" dirty="0">
                <a:latin typeface="Meiryo UI" panose="020B0604030504040204" pitchFamily="50" charset="-128"/>
                <a:ea typeface="Meiryo UI" panose="020B0604030504040204" pitchFamily="50" charset="-128"/>
                <a:cs typeface="Arial"/>
              </a:rPr>
              <a:t>In the case </a:t>
            </a:r>
            <a:r>
              <a:rPr sz="1200" spc="-5" dirty="0">
                <a:latin typeface="Meiryo UI" panose="020B0604030504040204" pitchFamily="50" charset="-128"/>
                <a:ea typeface="Meiryo UI" panose="020B0604030504040204" pitchFamily="50" charset="-128"/>
                <a:cs typeface="Arial"/>
              </a:rPr>
              <a:t>of </a:t>
            </a:r>
            <a:r>
              <a:rPr sz="1200" i="1" spc="-5" dirty="0">
                <a:latin typeface="Meiryo UI" panose="020B0604030504040204" pitchFamily="50" charset="-128"/>
                <a:ea typeface="Meiryo UI" panose="020B0604030504040204" pitchFamily="50" charset="-128"/>
                <a:cs typeface="Arial"/>
              </a:rPr>
              <a:t>C.</a:t>
            </a:r>
            <a:r>
              <a:rPr sz="1200" i="1" spc="-95" dirty="0">
                <a:latin typeface="Meiryo UI" panose="020B0604030504040204" pitchFamily="50" charset="-128"/>
                <a:ea typeface="Meiryo UI" panose="020B0604030504040204" pitchFamily="50" charset="-128"/>
                <a:cs typeface="Arial"/>
              </a:rPr>
              <a:t> </a:t>
            </a:r>
            <a:r>
              <a:rPr sz="1200" i="1" spc="-5" dirty="0">
                <a:latin typeface="Meiryo UI" panose="020B0604030504040204" pitchFamily="50" charset="-128"/>
                <a:ea typeface="Meiryo UI" panose="020B0604030504040204" pitchFamily="50" charset="-128"/>
                <a:cs typeface="Arial"/>
              </a:rPr>
              <a:t>elegans</a:t>
            </a:r>
            <a:endParaRPr sz="1200" dirty="0">
              <a:latin typeface="Meiryo UI" panose="020B0604030504040204" pitchFamily="50" charset="-128"/>
              <a:ea typeface="Meiryo UI" panose="020B0604030504040204" pitchFamily="50" charset="-128"/>
              <a:cs typeface="Arial"/>
            </a:endParaRPr>
          </a:p>
          <a:p>
            <a:pPr algn="ctr">
              <a:lnSpc>
                <a:spcPts val="1670"/>
              </a:lnSpc>
            </a:pPr>
            <a:r>
              <a:rPr sz="1200" spc="-5" dirty="0">
                <a:latin typeface="Meiryo UI" panose="020B0604030504040204" pitchFamily="50" charset="-128"/>
                <a:ea typeface="Meiryo UI" panose="020B0604030504040204" pitchFamily="50" charset="-128"/>
                <a:cs typeface="Arial"/>
              </a:rPr>
              <a:t>302 neurons, 7000</a:t>
            </a:r>
            <a:r>
              <a:rPr sz="1200" spc="-85" dirty="0">
                <a:latin typeface="Meiryo UI" panose="020B0604030504040204" pitchFamily="50" charset="-128"/>
                <a:ea typeface="Meiryo UI" panose="020B0604030504040204" pitchFamily="50" charset="-128"/>
                <a:cs typeface="Arial"/>
              </a:rPr>
              <a:t> </a:t>
            </a:r>
            <a:r>
              <a:rPr sz="1200" spc="-5" dirty="0">
                <a:latin typeface="Meiryo UI" panose="020B0604030504040204" pitchFamily="50" charset="-128"/>
                <a:ea typeface="Meiryo UI" panose="020B0604030504040204" pitchFamily="50" charset="-128"/>
                <a:cs typeface="Arial"/>
              </a:rPr>
              <a:t>connections</a:t>
            </a:r>
            <a:endParaRPr sz="1200" dirty="0">
              <a:latin typeface="Meiryo UI" panose="020B0604030504040204" pitchFamily="50" charset="-128"/>
              <a:ea typeface="Meiryo UI" panose="020B0604030504040204" pitchFamily="50" charset="-128"/>
              <a:cs typeface="Arial"/>
            </a:endParaRPr>
          </a:p>
          <a:p>
            <a:pPr algn="ctr">
              <a:lnSpc>
                <a:spcPts val="1675"/>
              </a:lnSpc>
              <a:spcBef>
                <a:spcPts val="20"/>
              </a:spcBef>
            </a:pPr>
            <a:r>
              <a:rPr sz="1200" spc="-5" dirty="0">
                <a:latin typeface="Meiryo UI" panose="020B0604030504040204" pitchFamily="50" charset="-128"/>
                <a:ea typeface="Meiryo UI" panose="020B0604030504040204" pitchFamily="50" charset="-128"/>
                <a:cs typeface="Arial"/>
              </a:rPr>
              <a:t>15</a:t>
            </a:r>
            <a:r>
              <a:rPr sz="1200" dirty="0">
                <a:latin typeface="Meiryo UI" panose="020B0604030504040204" pitchFamily="50" charset="-128"/>
                <a:ea typeface="Meiryo UI" panose="020B0604030504040204" pitchFamily="50" charset="-128"/>
                <a:cs typeface="Noto Sans CJK JP Regular"/>
              </a:rPr>
              <a:t>年</a:t>
            </a:r>
          </a:p>
          <a:p>
            <a:pPr algn="ctr">
              <a:lnSpc>
                <a:spcPts val="1255"/>
              </a:lnSpc>
            </a:pPr>
            <a:r>
              <a:rPr sz="1000" spc="5" dirty="0">
                <a:latin typeface="Meiryo UI" panose="020B0604030504040204" pitchFamily="50" charset="-128"/>
                <a:ea typeface="Meiryo UI" panose="020B0604030504040204" pitchFamily="50" charset="-128"/>
                <a:cs typeface="Arial"/>
              </a:rPr>
              <a:t>White </a:t>
            </a:r>
            <a:r>
              <a:rPr sz="1000" dirty="0">
                <a:latin typeface="Meiryo UI" panose="020B0604030504040204" pitchFamily="50" charset="-128"/>
                <a:ea typeface="Meiryo UI" panose="020B0604030504040204" pitchFamily="50" charset="-128"/>
                <a:cs typeface="Arial"/>
              </a:rPr>
              <a:t>et al., Phios Trans R Soc London B Biol. Sci,</a:t>
            </a:r>
            <a:r>
              <a:rPr sz="1000" spc="-200" dirty="0">
                <a:latin typeface="Meiryo UI" panose="020B0604030504040204" pitchFamily="50" charset="-128"/>
                <a:ea typeface="Meiryo UI" panose="020B0604030504040204" pitchFamily="50" charset="-128"/>
                <a:cs typeface="Arial"/>
              </a:rPr>
              <a:t> </a:t>
            </a:r>
            <a:r>
              <a:rPr sz="1000" dirty="0">
                <a:latin typeface="Meiryo UI" panose="020B0604030504040204" pitchFamily="50" charset="-128"/>
                <a:ea typeface="Meiryo UI" panose="020B0604030504040204" pitchFamily="50" charset="-128"/>
                <a:cs typeface="Arial"/>
              </a:rPr>
              <a:t>1986,314</a:t>
            </a:r>
          </a:p>
        </p:txBody>
      </p:sp>
      <p:sp>
        <p:nvSpPr>
          <p:cNvPr id="42" name="object 36"/>
          <p:cNvSpPr txBox="1"/>
          <p:nvPr/>
        </p:nvSpPr>
        <p:spPr>
          <a:xfrm>
            <a:off x="3252118" y="274418"/>
            <a:ext cx="5905500" cy="951543"/>
          </a:xfrm>
          <a:prstGeom prst="rect">
            <a:avLst/>
          </a:prstGeom>
        </p:spPr>
        <p:txBody>
          <a:bodyPr vert="horz" wrap="square" lIns="0" tIns="218440" rIns="0" bIns="0" rtlCol="0">
            <a:spAutoFit/>
          </a:bodyPr>
          <a:lstStyle/>
          <a:p>
            <a:pPr marR="59690" algn="ctr">
              <a:lnSpc>
                <a:spcPct val="100000"/>
              </a:lnSpc>
              <a:spcBef>
                <a:spcPts val="1720"/>
              </a:spcBef>
            </a:pPr>
            <a:r>
              <a:rPr sz="2400" spc="-5" dirty="0">
                <a:solidFill>
                  <a:srgbClr val="1F497D"/>
                </a:solidFill>
                <a:latin typeface="Meiryo UI" panose="020B0604030504040204" pitchFamily="50" charset="-128"/>
                <a:ea typeface="Meiryo UI" panose="020B0604030504040204" pitchFamily="50" charset="-128"/>
                <a:cs typeface="Arial"/>
              </a:rPr>
              <a:t>Micro-/Meso-Connectomic</a:t>
            </a:r>
            <a:r>
              <a:rPr sz="2400" spc="40" dirty="0">
                <a:solidFill>
                  <a:srgbClr val="1F497D"/>
                </a:solidFill>
                <a:latin typeface="Meiryo UI" panose="020B0604030504040204" pitchFamily="50" charset="-128"/>
                <a:ea typeface="Meiryo UI" panose="020B0604030504040204" pitchFamily="50" charset="-128"/>
                <a:cs typeface="Arial"/>
              </a:rPr>
              <a:t> </a:t>
            </a:r>
            <a:r>
              <a:rPr sz="2400" dirty="0">
                <a:solidFill>
                  <a:srgbClr val="1F497D"/>
                </a:solidFill>
                <a:latin typeface="Meiryo UI" panose="020B0604030504040204" pitchFamily="50" charset="-128"/>
                <a:ea typeface="Meiryo UI" panose="020B0604030504040204" pitchFamily="50" charset="-128"/>
                <a:cs typeface="Arial"/>
              </a:rPr>
              <a:t>Methods</a:t>
            </a:r>
            <a:endParaRPr sz="2400" dirty="0">
              <a:latin typeface="Meiryo UI" panose="020B0604030504040204" pitchFamily="50" charset="-128"/>
              <a:ea typeface="Meiryo UI" panose="020B0604030504040204" pitchFamily="50" charset="-128"/>
              <a:cs typeface="Arial"/>
            </a:endParaRPr>
          </a:p>
          <a:p>
            <a:pPr algn="ctr">
              <a:lnSpc>
                <a:spcPct val="100000"/>
              </a:lnSpc>
              <a:spcBef>
                <a:spcPts val="925"/>
              </a:spcBef>
              <a:tabLst>
                <a:tab pos="2276475" algn="l"/>
              </a:tabLst>
            </a:pPr>
            <a:r>
              <a:rPr sz="1400" spc="-200" dirty="0" err="1">
                <a:latin typeface="Meiryo UI" panose="020B0604030504040204" pitchFamily="50" charset="-128"/>
                <a:ea typeface="Meiryo UI" panose="020B0604030504040204" pitchFamily="50" charset="-128"/>
                <a:cs typeface="Noto Sans CJK JP Regular"/>
              </a:rPr>
              <a:t>ニ</a:t>
            </a:r>
            <a:r>
              <a:rPr sz="1400" spc="-380" dirty="0" err="1">
                <a:latin typeface="Meiryo UI" panose="020B0604030504040204" pitchFamily="50" charset="-128"/>
                <a:ea typeface="Meiryo UI" panose="020B0604030504040204" pitchFamily="50" charset="-128"/>
                <a:cs typeface="Noto Sans CJK JP Regular"/>
              </a:rPr>
              <a:t>ュー</a:t>
            </a:r>
            <a:r>
              <a:rPr sz="1400" spc="-325" dirty="0" err="1">
                <a:latin typeface="Meiryo UI" panose="020B0604030504040204" pitchFamily="50" charset="-128"/>
                <a:ea typeface="Meiryo UI" panose="020B0604030504040204" pitchFamily="50" charset="-128"/>
                <a:cs typeface="Noto Sans CJK JP Regular"/>
              </a:rPr>
              <a:t>ロ</a:t>
            </a:r>
            <a:r>
              <a:rPr sz="1400" spc="-225" dirty="0" err="1">
                <a:latin typeface="Meiryo UI" panose="020B0604030504040204" pitchFamily="50" charset="-128"/>
                <a:ea typeface="Meiryo UI" panose="020B0604030504040204" pitchFamily="50" charset="-128"/>
                <a:cs typeface="Noto Sans CJK JP Regular"/>
              </a:rPr>
              <a:t>ン</a:t>
            </a:r>
            <a:r>
              <a:rPr sz="1400" spc="-130" dirty="0" err="1">
                <a:latin typeface="Meiryo UI" panose="020B0604030504040204" pitchFamily="50" charset="-128"/>
                <a:ea typeface="Meiryo UI" panose="020B0604030504040204" pitchFamily="50" charset="-128"/>
                <a:cs typeface="Noto Sans CJK JP Regular"/>
              </a:rPr>
              <a:t>の</a:t>
            </a:r>
            <a:r>
              <a:rPr sz="1400" spc="-45" dirty="0" err="1">
                <a:latin typeface="Meiryo UI" panose="020B0604030504040204" pitchFamily="50" charset="-128"/>
                <a:ea typeface="Meiryo UI" panose="020B0604030504040204" pitchFamily="50" charset="-128"/>
                <a:cs typeface="Noto Sans CJK JP Regular"/>
              </a:rPr>
              <a:t>機能</a:t>
            </a:r>
            <a:r>
              <a:rPr sz="1400" spc="-35" dirty="0" err="1">
                <a:latin typeface="Meiryo UI" panose="020B0604030504040204" pitchFamily="50" charset="-128"/>
                <a:ea typeface="Meiryo UI" panose="020B0604030504040204" pitchFamily="50" charset="-128"/>
                <a:cs typeface="Noto Sans CJK JP Regular"/>
              </a:rPr>
              <a:t>は</a:t>
            </a:r>
            <a:r>
              <a:rPr sz="1400" spc="-550" dirty="0" err="1">
                <a:latin typeface="Meiryo UI" panose="020B0604030504040204" pitchFamily="50" charset="-128"/>
                <a:ea typeface="Meiryo UI" panose="020B0604030504040204" pitchFamily="50" charset="-128"/>
                <a:cs typeface="Noto Sans CJK JP Regular"/>
              </a:rPr>
              <a:t>、</a:t>
            </a:r>
            <a:r>
              <a:rPr sz="1400" spc="-70" dirty="0" err="1">
                <a:latin typeface="Meiryo UI" panose="020B0604030504040204" pitchFamily="50" charset="-128"/>
                <a:ea typeface="Meiryo UI" panose="020B0604030504040204" pitchFamily="50" charset="-128"/>
                <a:cs typeface="Noto Sans CJK JP Regular"/>
              </a:rPr>
              <a:t>主に</a:t>
            </a:r>
            <a:r>
              <a:rPr lang="ja-JP" altLang="en-US" sz="1400" spc="-70" dirty="0">
                <a:latin typeface="Meiryo UI" panose="020B0604030504040204" pitchFamily="50" charset="-128"/>
                <a:ea typeface="Meiryo UI" panose="020B0604030504040204" pitchFamily="50" charset="-128"/>
                <a:cs typeface="Noto Sans CJK JP Regular"/>
              </a:rPr>
              <a:t>他の</a:t>
            </a:r>
            <a:r>
              <a:rPr sz="1400" spc="-200" dirty="0" err="1">
                <a:latin typeface="Meiryo UI" panose="020B0604030504040204" pitchFamily="50" charset="-128"/>
                <a:ea typeface="Meiryo UI" panose="020B0604030504040204" pitchFamily="50" charset="-128"/>
                <a:cs typeface="Noto Sans CJK JP Regular"/>
              </a:rPr>
              <a:t>ニ</a:t>
            </a:r>
            <a:r>
              <a:rPr sz="1400" spc="-380" dirty="0" err="1">
                <a:latin typeface="Meiryo UI" panose="020B0604030504040204" pitchFamily="50" charset="-128"/>
                <a:ea typeface="Meiryo UI" panose="020B0604030504040204" pitchFamily="50" charset="-128"/>
                <a:cs typeface="Noto Sans CJK JP Regular"/>
              </a:rPr>
              <a:t>ュー</a:t>
            </a:r>
            <a:r>
              <a:rPr sz="1400" spc="-270" dirty="0" err="1">
                <a:latin typeface="Meiryo UI" panose="020B0604030504040204" pitchFamily="50" charset="-128"/>
                <a:ea typeface="Meiryo UI" panose="020B0604030504040204" pitchFamily="50" charset="-128"/>
                <a:cs typeface="Noto Sans CJK JP Regular"/>
              </a:rPr>
              <a:t>ロン</a:t>
            </a:r>
            <a:r>
              <a:rPr sz="1400" spc="-229" dirty="0" err="1">
                <a:latin typeface="Meiryo UI" panose="020B0604030504040204" pitchFamily="50" charset="-128"/>
                <a:ea typeface="Meiryo UI" panose="020B0604030504040204" pitchFamily="50" charset="-128"/>
                <a:cs typeface="Noto Sans CJK JP Regular"/>
              </a:rPr>
              <a:t>と</a:t>
            </a:r>
            <a:r>
              <a:rPr sz="1400" spc="-235" dirty="0" err="1">
                <a:latin typeface="Meiryo UI" panose="020B0604030504040204" pitchFamily="50" charset="-128"/>
                <a:ea typeface="Meiryo UI" panose="020B0604030504040204" pitchFamily="50" charset="-128"/>
                <a:cs typeface="Noto Sans CJK JP Regular"/>
              </a:rPr>
              <a:t>の</a:t>
            </a:r>
            <a:r>
              <a:rPr sz="1400" spc="5" dirty="0" err="1">
                <a:latin typeface="Meiryo UI" panose="020B0604030504040204" pitchFamily="50" charset="-128"/>
                <a:ea typeface="Meiryo UI" panose="020B0604030504040204" pitchFamily="50" charset="-128"/>
                <a:cs typeface="Noto Sans CJK JP Regular"/>
              </a:rPr>
              <a:t>接</a:t>
            </a:r>
            <a:r>
              <a:rPr sz="1400" spc="-70" dirty="0" err="1">
                <a:latin typeface="Meiryo UI" panose="020B0604030504040204" pitchFamily="50" charset="-128"/>
                <a:ea typeface="Meiryo UI" panose="020B0604030504040204" pitchFamily="50" charset="-128"/>
                <a:cs typeface="Noto Sans CJK JP Regular"/>
              </a:rPr>
              <a:t>続に</a:t>
            </a:r>
            <a:r>
              <a:rPr sz="1400" spc="-215" dirty="0" err="1">
                <a:latin typeface="Meiryo UI" panose="020B0604030504040204" pitchFamily="50" charset="-128"/>
                <a:ea typeface="Meiryo UI" panose="020B0604030504040204" pitchFamily="50" charset="-128"/>
                <a:cs typeface="Noto Sans CJK JP Regular"/>
              </a:rPr>
              <a:t>よ</a:t>
            </a:r>
            <a:r>
              <a:rPr sz="1400" spc="-380" dirty="0" err="1">
                <a:latin typeface="Meiryo UI" panose="020B0604030504040204" pitchFamily="50" charset="-128"/>
                <a:ea typeface="Meiryo UI" panose="020B0604030504040204" pitchFamily="50" charset="-128"/>
                <a:cs typeface="Noto Sans CJK JP Regular"/>
              </a:rPr>
              <a:t>っ</a:t>
            </a:r>
            <a:r>
              <a:rPr sz="1400" spc="-210" dirty="0" err="1">
                <a:latin typeface="Meiryo UI" panose="020B0604030504040204" pitchFamily="50" charset="-128"/>
                <a:ea typeface="Meiryo UI" panose="020B0604030504040204" pitchFamily="50" charset="-128"/>
                <a:cs typeface="Noto Sans CJK JP Regular"/>
              </a:rPr>
              <a:t>て</a:t>
            </a:r>
            <a:r>
              <a:rPr sz="1400" spc="5" dirty="0" err="1">
                <a:latin typeface="Meiryo UI" panose="020B0604030504040204" pitchFamily="50" charset="-128"/>
                <a:ea typeface="Meiryo UI" panose="020B0604030504040204" pitchFamily="50" charset="-128"/>
                <a:cs typeface="Noto Sans CJK JP Regular"/>
              </a:rPr>
              <a:t>定</a:t>
            </a:r>
            <a:r>
              <a:rPr sz="1400" spc="-155" dirty="0" err="1">
                <a:latin typeface="Meiryo UI" panose="020B0604030504040204" pitchFamily="50" charset="-128"/>
                <a:ea typeface="Meiryo UI" panose="020B0604030504040204" pitchFamily="50" charset="-128"/>
                <a:cs typeface="Noto Sans CJK JP Regular"/>
              </a:rPr>
              <a:t>義</a:t>
            </a:r>
            <a:r>
              <a:rPr sz="1400" spc="-140" dirty="0" err="1">
                <a:latin typeface="Meiryo UI" panose="020B0604030504040204" pitchFamily="50" charset="-128"/>
                <a:ea typeface="Meiryo UI" panose="020B0604030504040204" pitchFamily="50" charset="-128"/>
                <a:cs typeface="Noto Sans CJK JP Regular"/>
              </a:rPr>
              <a:t>さ</a:t>
            </a:r>
            <a:r>
              <a:rPr sz="1400" spc="-125" dirty="0" err="1">
                <a:latin typeface="Meiryo UI" panose="020B0604030504040204" pitchFamily="50" charset="-128"/>
                <a:ea typeface="Meiryo UI" panose="020B0604030504040204" pitchFamily="50" charset="-128"/>
                <a:cs typeface="Noto Sans CJK JP Regular"/>
              </a:rPr>
              <a:t>れ</a:t>
            </a:r>
            <a:r>
              <a:rPr sz="1400" spc="-254" dirty="0" err="1">
                <a:latin typeface="Meiryo UI" panose="020B0604030504040204" pitchFamily="50" charset="-128"/>
                <a:ea typeface="Meiryo UI" panose="020B0604030504040204" pitchFamily="50" charset="-128"/>
                <a:cs typeface="Noto Sans CJK JP Regular"/>
              </a:rPr>
              <a:t>る</a:t>
            </a:r>
            <a:endParaRPr sz="1400" dirty="0">
              <a:latin typeface="Meiryo UI" panose="020B0604030504040204" pitchFamily="50" charset="-128"/>
              <a:ea typeface="Meiryo UI" panose="020B0604030504040204" pitchFamily="50" charset="-128"/>
              <a:cs typeface="Noto Sans CJK JP Regular"/>
            </a:endParaRPr>
          </a:p>
        </p:txBody>
      </p:sp>
      <p:sp>
        <p:nvSpPr>
          <p:cNvPr id="43" name="object 37"/>
          <p:cNvSpPr txBox="1"/>
          <p:nvPr/>
        </p:nvSpPr>
        <p:spPr>
          <a:xfrm>
            <a:off x="6247764" y="1767959"/>
            <a:ext cx="4025900" cy="1172757"/>
          </a:xfrm>
          <a:prstGeom prst="rect">
            <a:avLst/>
          </a:prstGeom>
        </p:spPr>
        <p:txBody>
          <a:bodyPr vert="horz" wrap="square" lIns="0" tIns="13335" rIns="0" bIns="0" rtlCol="0">
            <a:spAutoFit/>
          </a:bodyPr>
          <a:lstStyle/>
          <a:p>
            <a:pPr marL="805815" algn="ctr">
              <a:lnSpc>
                <a:spcPct val="100000"/>
              </a:lnSpc>
              <a:spcBef>
                <a:spcPts val="105"/>
              </a:spcBef>
            </a:pPr>
            <a:r>
              <a:rPr sz="1200" spc="-434" dirty="0">
                <a:latin typeface="Meiryo UI" panose="020B0604030504040204" pitchFamily="50" charset="-128"/>
                <a:ea typeface="Meiryo UI" panose="020B0604030504040204" pitchFamily="50" charset="-128"/>
                <a:cs typeface="Noto Sans CJK JP Regular"/>
              </a:rPr>
              <a:t>ヒ</a:t>
            </a:r>
            <a:r>
              <a:rPr sz="1200" spc="-430" dirty="0">
                <a:latin typeface="Meiryo UI" panose="020B0604030504040204" pitchFamily="50" charset="-128"/>
                <a:ea typeface="Meiryo UI" panose="020B0604030504040204" pitchFamily="50" charset="-128"/>
                <a:cs typeface="Noto Sans CJK JP Regular"/>
              </a:rPr>
              <a:t>ト</a:t>
            </a:r>
            <a:r>
              <a:rPr sz="1200" dirty="0">
                <a:latin typeface="Meiryo UI" panose="020B0604030504040204" pitchFamily="50" charset="-128"/>
                <a:ea typeface="Meiryo UI" panose="020B0604030504040204" pitchFamily="50" charset="-128"/>
                <a:cs typeface="Noto Sans CJK JP Regular"/>
              </a:rPr>
              <a:t>脳</a:t>
            </a:r>
            <a:r>
              <a:rPr sz="1200" spc="-110" dirty="0">
                <a:latin typeface="Meiryo UI" panose="020B0604030504040204" pitchFamily="50" charset="-128"/>
                <a:ea typeface="Meiryo UI" panose="020B0604030504040204" pitchFamily="50" charset="-128"/>
                <a:cs typeface="Noto Sans CJK JP Regular"/>
              </a:rPr>
              <a:t>の</a:t>
            </a:r>
            <a:r>
              <a:rPr sz="1200" spc="-290" dirty="0">
                <a:latin typeface="Meiryo UI" panose="020B0604030504040204" pitchFamily="50" charset="-128"/>
                <a:ea typeface="Meiryo UI" panose="020B0604030504040204" pitchFamily="50" charset="-128"/>
                <a:cs typeface="Noto Sans CJK JP Regular"/>
              </a:rPr>
              <a:t>コ</a:t>
            </a:r>
            <a:r>
              <a:rPr sz="1200" spc="-220" dirty="0">
                <a:latin typeface="Meiryo UI" panose="020B0604030504040204" pitchFamily="50" charset="-128"/>
                <a:ea typeface="Meiryo UI" panose="020B0604030504040204" pitchFamily="50" charset="-128"/>
                <a:cs typeface="Noto Sans CJK JP Regular"/>
              </a:rPr>
              <a:t>ネ</a:t>
            </a:r>
            <a:r>
              <a:rPr sz="1200" spc="-240" dirty="0">
                <a:latin typeface="Meiryo UI" panose="020B0604030504040204" pitchFamily="50" charset="-128"/>
                <a:ea typeface="Meiryo UI" panose="020B0604030504040204" pitchFamily="50" charset="-128"/>
                <a:cs typeface="Noto Sans CJK JP Regular"/>
              </a:rPr>
              <a:t>ク</a:t>
            </a:r>
            <a:r>
              <a:rPr sz="1200" spc="-530" dirty="0">
                <a:latin typeface="Meiryo UI" panose="020B0604030504040204" pitchFamily="50" charset="-128"/>
                <a:ea typeface="Meiryo UI" panose="020B0604030504040204" pitchFamily="50" charset="-128"/>
                <a:cs typeface="Noto Sans CJK JP Regular"/>
              </a:rPr>
              <a:t>ト</a:t>
            </a:r>
            <a:r>
              <a:rPr sz="1200" spc="-215" dirty="0">
                <a:latin typeface="Meiryo UI" panose="020B0604030504040204" pitchFamily="50" charset="-128"/>
                <a:ea typeface="Meiryo UI" panose="020B0604030504040204" pitchFamily="50" charset="-128"/>
                <a:cs typeface="Noto Sans CJK JP Regular"/>
              </a:rPr>
              <a:t>ー</a:t>
            </a:r>
            <a:r>
              <a:rPr sz="1200" spc="-150" dirty="0">
                <a:latin typeface="Meiryo UI" panose="020B0604030504040204" pitchFamily="50" charset="-128"/>
                <a:ea typeface="Meiryo UI" panose="020B0604030504040204" pitchFamily="50" charset="-128"/>
                <a:cs typeface="Noto Sans CJK JP Regular"/>
              </a:rPr>
              <a:t>ム</a:t>
            </a:r>
            <a:endParaRPr sz="1200" dirty="0">
              <a:latin typeface="Meiryo UI" panose="020B0604030504040204" pitchFamily="50" charset="-128"/>
              <a:ea typeface="Meiryo UI" panose="020B0604030504040204" pitchFamily="50" charset="-128"/>
              <a:cs typeface="Noto Sans CJK JP Regular"/>
            </a:endParaRPr>
          </a:p>
          <a:p>
            <a:pPr marL="807085" algn="ctr">
              <a:lnSpc>
                <a:spcPct val="100000"/>
              </a:lnSpc>
            </a:pPr>
            <a:r>
              <a:rPr sz="1200" spc="-5" dirty="0">
                <a:latin typeface="Meiryo UI" panose="020B0604030504040204" pitchFamily="50" charset="-128"/>
                <a:ea typeface="Meiryo UI" panose="020B0604030504040204" pitchFamily="50" charset="-128"/>
                <a:cs typeface="Arial"/>
              </a:rPr>
              <a:t>Connectomics</a:t>
            </a:r>
            <a:r>
              <a:rPr sz="1200" spc="-110" dirty="0">
                <a:latin typeface="Meiryo UI" panose="020B0604030504040204" pitchFamily="50" charset="-128"/>
                <a:ea typeface="Meiryo UI" panose="020B0604030504040204" pitchFamily="50" charset="-128"/>
                <a:cs typeface="Noto Sans CJK JP Regular"/>
              </a:rPr>
              <a:t>の</a:t>
            </a:r>
            <a:r>
              <a:rPr sz="1200" dirty="0">
                <a:latin typeface="Meiryo UI" panose="020B0604030504040204" pitchFamily="50" charset="-128"/>
                <a:ea typeface="Meiryo UI" panose="020B0604030504040204" pitchFamily="50" charset="-128"/>
                <a:cs typeface="Noto Sans CJK JP Regular"/>
              </a:rPr>
              <a:t>指数関数</a:t>
            </a:r>
            <a:r>
              <a:rPr sz="1200" spc="-15" dirty="0">
                <a:latin typeface="Meiryo UI" panose="020B0604030504040204" pitchFamily="50" charset="-128"/>
                <a:ea typeface="Meiryo UI" panose="020B0604030504040204" pitchFamily="50" charset="-128"/>
                <a:cs typeface="Noto Sans CJK JP Regular"/>
              </a:rPr>
              <a:t>的</a:t>
            </a:r>
            <a:r>
              <a:rPr sz="1200" spc="-25" dirty="0">
                <a:latin typeface="Meiryo UI" panose="020B0604030504040204" pitchFamily="50" charset="-128"/>
                <a:ea typeface="Meiryo UI" panose="020B0604030504040204" pitchFamily="50" charset="-128"/>
                <a:cs typeface="Noto Sans CJK JP Regular"/>
              </a:rPr>
              <a:t>成長</a:t>
            </a:r>
            <a:r>
              <a:rPr sz="1200" spc="-40" dirty="0">
                <a:latin typeface="Meiryo UI" panose="020B0604030504040204" pitchFamily="50" charset="-128"/>
                <a:ea typeface="Meiryo UI" panose="020B0604030504040204" pitchFamily="50" charset="-128"/>
                <a:cs typeface="Noto Sans CJK JP Regular"/>
              </a:rPr>
              <a:t>が</a:t>
            </a:r>
            <a:r>
              <a:rPr sz="1200" spc="-145" dirty="0">
                <a:latin typeface="Meiryo UI" panose="020B0604030504040204" pitchFamily="50" charset="-128"/>
                <a:ea typeface="Meiryo UI" panose="020B0604030504040204" pitchFamily="50" charset="-128"/>
                <a:cs typeface="Noto Sans CJK JP Regular"/>
              </a:rPr>
              <a:t>あ</a:t>
            </a:r>
            <a:r>
              <a:rPr sz="1200" spc="-120" dirty="0">
                <a:latin typeface="Meiryo UI" panose="020B0604030504040204" pitchFamily="50" charset="-128"/>
                <a:ea typeface="Meiryo UI" panose="020B0604030504040204" pitchFamily="50" charset="-128"/>
                <a:cs typeface="Noto Sans CJK JP Regular"/>
              </a:rPr>
              <a:t>れ</a:t>
            </a:r>
            <a:r>
              <a:rPr sz="1200" spc="-110" dirty="0">
                <a:latin typeface="Meiryo UI" panose="020B0604030504040204" pitchFamily="50" charset="-128"/>
                <a:ea typeface="Meiryo UI" panose="020B0604030504040204" pitchFamily="50" charset="-128"/>
                <a:cs typeface="Noto Sans CJK JP Regular"/>
              </a:rPr>
              <a:t>ば</a:t>
            </a:r>
            <a:endParaRPr sz="1200" dirty="0">
              <a:latin typeface="Meiryo UI" panose="020B0604030504040204" pitchFamily="50" charset="-128"/>
              <a:ea typeface="Meiryo UI" panose="020B0604030504040204" pitchFamily="50" charset="-128"/>
              <a:cs typeface="Noto Sans CJK JP Regular"/>
            </a:endParaRPr>
          </a:p>
          <a:p>
            <a:pPr marL="805180" algn="ctr">
              <a:lnSpc>
                <a:spcPct val="100000"/>
              </a:lnSpc>
            </a:pPr>
            <a:r>
              <a:rPr sz="1200" spc="-5" dirty="0">
                <a:latin typeface="Meiryo UI" panose="020B0604030504040204" pitchFamily="50" charset="-128"/>
                <a:ea typeface="Meiryo UI" panose="020B0604030504040204" pitchFamily="50" charset="-128"/>
                <a:cs typeface="Arial"/>
              </a:rPr>
              <a:t>21</a:t>
            </a:r>
            <a:r>
              <a:rPr sz="1200" spc="-25" dirty="0">
                <a:latin typeface="Meiryo UI" panose="020B0604030504040204" pitchFamily="50" charset="-128"/>
                <a:ea typeface="Meiryo UI" panose="020B0604030504040204" pitchFamily="50" charset="-128"/>
                <a:cs typeface="Noto Sans CJK JP Regular"/>
              </a:rPr>
              <a:t>世紀終</a:t>
            </a:r>
            <a:r>
              <a:rPr sz="1200" spc="-30" dirty="0">
                <a:latin typeface="Meiryo UI" panose="020B0604030504040204" pitchFamily="50" charset="-128"/>
                <a:ea typeface="Meiryo UI" panose="020B0604030504040204" pitchFamily="50" charset="-128"/>
                <a:cs typeface="Noto Sans CJK JP Regular"/>
              </a:rPr>
              <a:t>わ</a:t>
            </a:r>
            <a:r>
              <a:rPr sz="1200" spc="-385" dirty="0">
                <a:latin typeface="Meiryo UI" panose="020B0604030504040204" pitchFamily="50" charset="-128"/>
                <a:ea typeface="Meiryo UI" panose="020B0604030504040204" pitchFamily="50" charset="-128"/>
                <a:cs typeface="Noto Sans CJK JP Regular"/>
              </a:rPr>
              <a:t>り</a:t>
            </a:r>
            <a:r>
              <a:rPr sz="1200" spc="-250" dirty="0">
                <a:latin typeface="Meiryo UI" panose="020B0604030504040204" pitchFamily="50" charset="-128"/>
                <a:ea typeface="Meiryo UI" panose="020B0604030504040204" pitchFamily="50" charset="-128"/>
                <a:cs typeface="Noto Sans CJK JP Regular"/>
              </a:rPr>
              <a:t>ま</a:t>
            </a:r>
            <a:r>
              <a:rPr sz="1200" spc="-170" dirty="0">
                <a:latin typeface="Meiryo UI" panose="020B0604030504040204" pitchFamily="50" charset="-128"/>
                <a:ea typeface="Meiryo UI" panose="020B0604030504040204" pitchFamily="50" charset="-128"/>
                <a:cs typeface="Noto Sans CJK JP Regular"/>
              </a:rPr>
              <a:t>で</a:t>
            </a:r>
            <a:r>
              <a:rPr sz="1200" spc="-110" dirty="0">
                <a:latin typeface="Meiryo UI" panose="020B0604030504040204" pitchFamily="50" charset="-128"/>
                <a:ea typeface="Meiryo UI" panose="020B0604030504040204" pitchFamily="50" charset="-128"/>
                <a:cs typeface="Noto Sans CJK JP Regular"/>
              </a:rPr>
              <a:t>に</a:t>
            </a:r>
            <a:r>
              <a:rPr sz="1200" spc="-114" dirty="0">
                <a:latin typeface="Meiryo UI" panose="020B0604030504040204" pitchFamily="50" charset="-128"/>
                <a:ea typeface="Meiryo UI" panose="020B0604030504040204" pitchFamily="50" charset="-128"/>
                <a:cs typeface="Noto Sans CJK JP Regular"/>
              </a:rPr>
              <a:t>得</a:t>
            </a:r>
            <a:r>
              <a:rPr sz="1200" spc="-120" dirty="0">
                <a:latin typeface="Meiryo UI" panose="020B0604030504040204" pitchFamily="50" charset="-128"/>
                <a:ea typeface="Meiryo UI" panose="020B0604030504040204" pitchFamily="50" charset="-128"/>
                <a:cs typeface="Noto Sans CJK JP Regular"/>
              </a:rPr>
              <a:t>られ</a:t>
            </a:r>
            <a:r>
              <a:rPr sz="1200" spc="-220" dirty="0">
                <a:latin typeface="Meiryo UI" panose="020B0604030504040204" pitchFamily="50" charset="-128"/>
                <a:ea typeface="Meiryo UI" panose="020B0604030504040204" pitchFamily="50" charset="-128"/>
                <a:cs typeface="Noto Sans CJK JP Regular"/>
              </a:rPr>
              <a:t>る</a:t>
            </a:r>
            <a:r>
              <a:rPr sz="1200" spc="-95" dirty="0">
                <a:latin typeface="Meiryo UI" panose="020B0604030504040204" pitchFamily="50" charset="-128"/>
                <a:ea typeface="Meiryo UI" panose="020B0604030504040204" pitchFamily="50" charset="-128"/>
                <a:cs typeface="Noto Sans CJK JP Regular"/>
              </a:rPr>
              <a:t>が</a:t>
            </a:r>
            <a:r>
              <a:rPr sz="1200" spc="-480" dirty="0">
                <a:latin typeface="Meiryo UI" panose="020B0604030504040204" pitchFamily="50" charset="-128"/>
                <a:ea typeface="Meiryo UI" panose="020B0604030504040204" pitchFamily="50" charset="-128"/>
                <a:cs typeface="Noto Sans CJK JP Regular"/>
              </a:rPr>
              <a:t>．．．</a:t>
            </a:r>
            <a:endParaRPr sz="1200" dirty="0">
              <a:latin typeface="Meiryo UI" panose="020B0604030504040204" pitchFamily="50" charset="-128"/>
              <a:ea typeface="Meiryo UI" panose="020B0604030504040204" pitchFamily="50" charset="-128"/>
              <a:cs typeface="Noto Sans CJK JP Regular"/>
            </a:endParaRPr>
          </a:p>
          <a:p>
            <a:pPr marL="805815" algn="ctr">
              <a:lnSpc>
                <a:spcPct val="100000"/>
              </a:lnSpc>
              <a:spcBef>
                <a:spcPts val="365"/>
              </a:spcBef>
            </a:pPr>
            <a:r>
              <a:rPr sz="1200" dirty="0">
                <a:latin typeface="Meiryo UI" panose="020B0604030504040204" pitchFamily="50" charset="-128"/>
                <a:ea typeface="Meiryo UI" panose="020B0604030504040204" pitchFamily="50" charset="-128"/>
                <a:cs typeface="Arial"/>
              </a:rPr>
              <a:t>In the case </a:t>
            </a:r>
            <a:r>
              <a:rPr sz="1200" spc="-5" dirty="0">
                <a:latin typeface="Meiryo UI" panose="020B0604030504040204" pitchFamily="50" charset="-128"/>
                <a:ea typeface="Meiryo UI" panose="020B0604030504040204" pitchFamily="50" charset="-128"/>
                <a:cs typeface="Arial"/>
              </a:rPr>
              <a:t>of </a:t>
            </a:r>
            <a:r>
              <a:rPr sz="1200" i="1" spc="-5" dirty="0">
                <a:latin typeface="Meiryo UI" panose="020B0604030504040204" pitchFamily="50" charset="-128"/>
                <a:ea typeface="Meiryo UI" panose="020B0604030504040204" pitchFamily="50" charset="-128"/>
                <a:cs typeface="Arial"/>
              </a:rPr>
              <a:t>Homo</a:t>
            </a:r>
            <a:r>
              <a:rPr sz="1200" i="1" spc="-105" dirty="0">
                <a:latin typeface="Meiryo UI" panose="020B0604030504040204" pitchFamily="50" charset="-128"/>
                <a:ea typeface="Meiryo UI" panose="020B0604030504040204" pitchFamily="50" charset="-128"/>
                <a:cs typeface="Arial"/>
              </a:rPr>
              <a:t> </a:t>
            </a:r>
            <a:r>
              <a:rPr sz="1200" i="1" spc="-5" dirty="0">
                <a:latin typeface="Meiryo UI" panose="020B0604030504040204" pitchFamily="50" charset="-128"/>
                <a:ea typeface="Meiryo UI" panose="020B0604030504040204" pitchFamily="50" charset="-128"/>
                <a:cs typeface="Arial"/>
              </a:rPr>
              <a:t>sapiens</a:t>
            </a:r>
            <a:endParaRPr sz="1200" dirty="0">
              <a:latin typeface="Meiryo UI" panose="020B0604030504040204" pitchFamily="50" charset="-128"/>
              <a:ea typeface="Meiryo UI" panose="020B0604030504040204" pitchFamily="50" charset="-128"/>
              <a:cs typeface="Arial"/>
            </a:endParaRPr>
          </a:p>
          <a:p>
            <a:pPr marL="760095" algn="ctr">
              <a:lnSpc>
                <a:spcPct val="100000"/>
              </a:lnSpc>
            </a:pPr>
            <a:r>
              <a:rPr sz="1200" spc="-5" dirty="0">
                <a:latin typeface="Meiryo UI" panose="020B0604030504040204" pitchFamily="50" charset="-128"/>
                <a:ea typeface="Meiryo UI" panose="020B0604030504040204" pitchFamily="50" charset="-128"/>
                <a:cs typeface="Arial"/>
              </a:rPr>
              <a:t>86 billion</a:t>
            </a:r>
            <a:r>
              <a:rPr sz="1200" spc="-30" dirty="0">
                <a:latin typeface="Meiryo UI" panose="020B0604030504040204" pitchFamily="50" charset="-128"/>
                <a:ea typeface="Meiryo UI" panose="020B0604030504040204" pitchFamily="50" charset="-128"/>
                <a:cs typeface="Arial"/>
              </a:rPr>
              <a:t> </a:t>
            </a:r>
            <a:r>
              <a:rPr sz="1200" spc="-5" dirty="0">
                <a:latin typeface="Meiryo UI" panose="020B0604030504040204" pitchFamily="50" charset="-128"/>
                <a:ea typeface="Meiryo UI" panose="020B0604030504040204" pitchFamily="50" charset="-128"/>
                <a:cs typeface="Arial"/>
              </a:rPr>
              <a:t>neurons,</a:t>
            </a:r>
            <a:endParaRPr sz="1200" dirty="0">
              <a:latin typeface="Meiryo UI" panose="020B0604030504040204" pitchFamily="50" charset="-128"/>
              <a:ea typeface="Meiryo UI" panose="020B0604030504040204" pitchFamily="50" charset="-128"/>
              <a:cs typeface="Arial"/>
            </a:endParaRPr>
          </a:p>
          <a:p>
            <a:pPr marL="804545" algn="ctr">
              <a:lnSpc>
                <a:spcPct val="100000"/>
              </a:lnSpc>
            </a:pPr>
            <a:r>
              <a:rPr sz="1200" spc="-5" dirty="0">
                <a:latin typeface="Meiryo UI" panose="020B0604030504040204" pitchFamily="50" charset="-128"/>
                <a:ea typeface="Meiryo UI" panose="020B0604030504040204" pitchFamily="50" charset="-128"/>
                <a:cs typeface="Arial"/>
              </a:rPr>
              <a:t>100 </a:t>
            </a:r>
            <a:r>
              <a:rPr sz="1200" dirty="0">
                <a:latin typeface="Meiryo UI" panose="020B0604030504040204" pitchFamily="50" charset="-128"/>
                <a:ea typeface="Meiryo UI" panose="020B0604030504040204" pitchFamily="50" charset="-128"/>
                <a:cs typeface="Arial"/>
              </a:rPr>
              <a:t>trillion</a:t>
            </a:r>
            <a:r>
              <a:rPr sz="1200" spc="-55" dirty="0">
                <a:latin typeface="Meiryo UI" panose="020B0604030504040204" pitchFamily="50" charset="-128"/>
                <a:ea typeface="Meiryo UI" panose="020B0604030504040204" pitchFamily="50" charset="-128"/>
                <a:cs typeface="Arial"/>
              </a:rPr>
              <a:t> </a:t>
            </a:r>
            <a:r>
              <a:rPr sz="1200" spc="-5" dirty="0">
                <a:latin typeface="Meiryo UI" panose="020B0604030504040204" pitchFamily="50" charset="-128"/>
                <a:ea typeface="Meiryo UI" panose="020B0604030504040204" pitchFamily="50" charset="-128"/>
                <a:cs typeface="Arial"/>
              </a:rPr>
              <a:t>synapses</a:t>
            </a:r>
            <a:endParaRPr sz="1200" dirty="0">
              <a:latin typeface="Meiryo UI" panose="020B0604030504040204" pitchFamily="50" charset="-128"/>
              <a:ea typeface="Meiryo UI" panose="020B0604030504040204" pitchFamily="50" charset="-128"/>
              <a:cs typeface="Arial"/>
            </a:endParaRPr>
          </a:p>
        </p:txBody>
      </p:sp>
      <p:sp>
        <p:nvSpPr>
          <p:cNvPr id="44" name="object 38"/>
          <p:cNvSpPr txBox="1"/>
          <p:nvPr/>
        </p:nvSpPr>
        <p:spPr>
          <a:xfrm>
            <a:off x="6580960" y="6174925"/>
            <a:ext cx="2286419" cy="475130"/>
          </a:xfrm>
          <a:prstGeom prst="rect">
            <a:avLst/>
          </a:prstGeom>
        </p:spPr>
        <p:txBody>
          <a:bodyPr vert="horz" wrap="square" lIns="0" tIns="13335" rIns="0" bIns="0" rtlCol="0">
            <a:spAutoFit/>
          </a:bodyPr>
          <a:lstStyle/>
          <a:p>
            <a:pPr marL="12700" marR="5080" algn="just">
              <a:lnSpc>
                <a:spcPct val="100000"/>
              </a:lnSpc>
              <a:spcBef>
                <a:spcPts val="105"/>
              </a:spcBef>
            </a:pPr>
            <a:r>
              <a:rPr sz="1000" spc="-5" dirty="0">
                <a:latin typeface="Meiryo UI" panose="020B0604030504040204" pitchFamily="50" charset="-128"/>
                <a:ea typeface="Meiryo UI" panose="020B0604030504040204" pitchFamily="50" charset="-128"/>
                <a:cs typeface="Arial"/>
                <a:hlinkClick r:id="rId12"/>
              </a:rPr>
              <a:t>http://www.wormatlas.org/neu </a:t>
            </a:r>
            <a:r>
              <a:rPr sz="1000" spc="-5" dirty="0">
                <a:latin typeface="Meiryo UI" panose="020B0604030504040204" pitchFamily="50" charset="-128"/>
                <a:ea typeface="Meiryo UI" panose="020B0604030504040204" pitchFamily="50" charset="-128"/>
                <a:cs typeface="Arial"/>
              </a:rPr>
              <a:t> </a:t>
            </a:r>
            <a:r>
              <a:rPr sz="1000" dirty="0">
                <a:latin typeface="Meiryo UI" panose="020B0604030504040204" pitchFamily="50" charset="-128"/>
                <a:ea typeface="Meiryo UI" panose="020B0604030504040204" pitchFamily="50" charset="-128"/>
                <a:cs typeface="Arial"/>
              </a:rPr>
              <a:t>ronalwiring.html#CelegansNe  uralNetwork</a:t>
            </a:r>
          </a:p>
        </p:txBody>
      </p:sp>
      <p:sp>
        <p:nvSpPr>
          <p:cNvPr id="45" name="object 39"/>
          <p:cNvSpPr/>
          <p:nvPr/>
        </p:nvSpPr>
        <p:spPr>
          <a:xfrm>
            <a:off x="6983449" y="3812468"/>
            <a:ext cx="554736" cy="844295"/>
          </a:xfrm>
          <a:prstGeom prst="rect">
            <a:avLst/>
          </a:prstGeom>
          <a:blipFill>
            <a:blip r:embed="rId13"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49" name="object 43"/>
          <p:cNvSpPr txBox="1"/>
          <p:nvPr/>
        </p:nvSpPr>
        <p:spPr>
          <a:xfrm>
            <a:off x="8051942" y="5088559"/>
            <a:ext cx="3329730" cy="225062"/>
          </a:xfrm>
          <a:prstGeom prst="rect">
            <a:avLst/>
          </a:prstGeom>
          <a:ln w="9144">
            <a:solidFill>
              <a:srgbClr val="98B954"/>
            </a:solidFill>
          </a:ln>
        </p:spPr>
        <p:txBody>
          <a:bodyPr vert="horz" wrap="square" lIns="0" tIns="40005" rIns="0" bIns="0" rtlCol="0">
            <a:spAutoFit/>
          </a:bodyPr>
          <a:lstStyle/>
          <a:p>
            <a:pPr marL="93980" marR="86995" algn="ctr">
              <a:lnSpc>
                <a:spcPct val="100000"/>
              </a:lnSpc>
              <a:spcBef>
                <a:spcPts val="315"/>
              </a:spcBef>
            </a:pPr>
            <a:r>
              <a:rPr sz="1200" i="1" spc="-10" dirty="0">
                <a:latin typeface="Meiryo UI" panose="020B0604030504040204" pitchFamily="50" charset="-128"/>
                <a:ea typeface="Meiryo UI" panose="020B0604030504040204" pitchFamily="50" charset="-128"/>
                <a:cs typeface="Arial"/>
              </a:rPr>
              <a:t>D</a:t>
            </a:r>
            <a:r>
              <a:rPr sz="1200" i="1" dirty="0">
                <a:latin typeface="Meiryo UI" panose="020B0604030504040204" pitchFamily="50" charset="-128"/>
                <a:ea typeface="Meiryo UI" panose="020B0604030504040204" pitchFamily="50" charset="-128"/>
                <a:cs typeface="Arial"/>
              </a:rPr>
              <a:t>r</a:t>
            </a:r>
            <a:r>
              <a:rPr sz="1200" i="1" spc="-5" dirty="0">
                <a:latin typeface="Meiryo UI" panose="020B0604030504040204" pitchFamily="50" charset="-128"/>
                <a:ea typeface="Meiryo UI" panose="020B0604030504040204" pitchFamily="50" charset="-128"/>
                <a:cs typeface="Arial"/>
              </a:rPr>
              <a:t>o</a:t>
            </a:r>
            <a:r>
              <a:rPr sz="1200" i="1" spc="5" dirty="0">
                <a:latin typeface="Meiryo UI" panose="020B0604030504040204" pitchFamily="50" charset="-128"/>
                <a:ea typeface="Meiryo UI" panose="020B0604030504040204" pitchFamily="50" charset="-128"/>
                <a:cs typeface="Arial"/>
              </a:rPr>
              <a:t>s</a:t>
            </a:r>
            <a:r>
              <a:rPr sz="1200" i="1" spc="-5" dirty="0">
                <a:latin typeface="Meiryo UI" panose="020B0604030504040204" pitchFamily="50" charset="-128"/>
                <a:ea typeface="Meiryo UI" panose="020B0604030504040204" pitchFamily="50" charset="-128"/>
                <a:cs typeface="Arial"/>
              </a:rPr>
              <a:t>oph</a:t>
            </a:r>
            <a:r>
              <a:rPr sz="1200" i="1" dirty="0">
                <a:latin typeface="Meiryo UI" panose="020B0604030504040204" pitchFamily="50" charset="-128"/>
                <a:ea typeface="Meiryo UI" panose="020B0604030504040204" pitchFamily="50" charset="-128"/>
                <a:cs typeface="Arial"/>
              </a:rPr>
              <a:t>ila </a:t>
            </a:r>
            <a:r>
              <a:rPr sz="1200" spc="-5" dirty="0">
                <a:latin typeface="Meiryo UI" panose="020B0604030504040204" pitchFamily="50" charset="-128"/>
                <a:ea typeface="Meiryo UI" panose="020B0604030504040204" pitchFamily="50" charset="-128"/>
                <a:cs typeface="Arial"/>
              </a:rPr>
              <a:t>Mouse Macaque Marmoset</a:t>
            </a:r>
            <a:endParaRPr sz="1200" dirty="0">
              <a:latin typeface="Meiryo UI" panose="020B0604030504040204" pitchFamily="50" charset="-128"/>
              <a:ea typeface="Meiryo UI" panose="020B0604030504040204" pitchFamily="50" charset="-128"/>
              <a:cs typeface="Arial"/>
            </a:endParaRPr>
          </a:p>
        </p:txBody>
      </p:sp>
      <p:sp>
        <p:nvSpPr>
          <p:cNvPr id="53" name="object 47"/>
          <p:cNvSpPr txBox="1"/>
          <p:nvPr/>
        </p:nvSpPr>
        <p:spPr>
          <a:xfrm>
            <a:off x="8153882" y="3475665"/>
            <a:ext cx="2292350" cy="592470"/>
          </a:xfrm>
          <a:prstGeom prst="rect">
            <a:avLst/>
          </a:prstGeom>
          <a:ln w="9144">
            <a:solidFill>
              <a:srgbClr val="98B954"/>
            </a:solidFill>
          </a:ln>
        </p:spPr>
        <p:txBody>
          <a:bodyPr vert="horz" wrap="square" lIns="0" tIns="38100" rIns="0" bIns="0" rtlCol="0">
            <a:spAutoFit/>
          </a:bodyPr>
          <a:lstStyle/>
          <a:p>
            <a:pPr marL="515620" marR="92075" indent="-415925">
              <a:lnSpc>
                <a:spcPct val="100000"/>
              </a:lnSpc>
              <a:spcBef>
                <a:spcPts val="300"/>
              </a:spcBef>
            </a:pPr>
            <a:r>
              <a:rPr spc="-5" dirty="0">
                <a:latin typeface="Meiryo UI" panose="020B0604030504040204" pitchFamily="50" charset="-128"/>
                <a:ea typeface="Meiryo UI" panose="020B0604030504040204" pitchFamily="50" charset="-128"/>
                <a:cs typeface="Arial"/>
              </a:rPr>
              <a:t>M</a:t>
            </a:r>
            <a:r>
              <a:rPr dirty="0">
                <a:latin typeface="Meiryo UI" panose="020B0604030504040204" pitchFamily="50" charset="-128"/>
                <a:ea typeface="Meiryo UI" panose="020B0604030504040204" pitchFamily="50" charset="-128"/>
                <a:cs typeface="Arial"/>
              </a:rPr>
              <a:t>e</a:t>
            </a:r>
            <a:r>
              <a:rPr spc="5" dirty="0">
                <a:latin typeface="Meiryo UI" panose="020B0604030504040204" pitchFamily="50" charset="-128"/>
                <a:ea typeface="Meiryo UI" panose="020B0604030504040204" pitchFamily="50" charset="-128"/>
                <a:cs typeface="Arial"/>
              </a:rPr>
              <a:t>s</a:t>
            </a:r>
            <a:r>
              <a:rPr dirty="0">
                <a:latin typeface="Meiryo UI" panose="020B0604030504040204" pitchFamily="50" charset="-128"/>
                <a:ea typeface="Meiryo UI" panose="020B0604030504040204" pitchFamily="50" charset="-128"/>
                <a:cs typeface="Arial"/>
              </a:rPr>
              <a:t>o-</a:t>
            </a:r>
            <a:r>
              <a:rPr spc="5" dirty="0">
                <a:latin typeface="Meiryo UI" panose="020B0604030504040204" pitchFamily="50" charset="-128"/>
                <a:ea typeface="Meiryo UI" panose="020B0604030504040204" pitchFamily="50" charset="-128"/>
                <a:cs typeface="Arial"/>
              </a:rPr>
              <a:t>c</a:t>
            </a:r>
            <a:r>
              <a:rPr dirty="0">
                <a:latin typeface="Meiryo UI" panose="020B0604030504040204" pitchFamily="50" charset="-128"/>
                <a:ea typeface="Meiryo UI" panose="020B0604030504040204" pitchFamily="50" charset="-128"/>
                <a:cs typeface="Arial"/>
              </a:rPr>
              <a:t>o</a:t>
            </a:r>
            <a:r>
              <a:rPr spc="-15" dirty="0">
                <a:latin typeface="Meiryo UI" panose="020B0604030504040204" pitchFamily="50" charset="-128"/>
                <a:ea typeface="Meiryo UI" panose="020B0604030504040204" pitchFamily="50" charset="-128"/>
                <a:cs typeface="Arial"/>
              </a:rPr>
              <a:t>n</a:t>
            </a:r>
            <a:r>
              <a:rPr dirty="0">
                <a:latin typeface="Meiryo UI" panose="020B0604030504040204" pitchFamily="50" charset="-128"/>
                <a:ea typeface="Meiryo UI" panose="020B0604030504040204" pitchFamily="50" charset="-128"/>
                <a:cs typeface="Arial"/>
              </a:rPr>
              <a:t>ne</a:t>
            </a:r>
            <a:r>
              <a:rPr spc="-10" dirty="0">
                <a:latin typeface="Meiryo UI" panose="020B0604030504040204" pitchFamily="50" charset="-128"/>
                <a:ea typeface="Meiryo UI" panose="020B0604030504040204" pitchFamily="50" charset="-128"/>
                <a:cs typeface="Arial"/>
              </a:rPr>
              <a:t>c</a:t>
            </a:r>
            <a:r>
              <a:rPr spc="-5" dirty="0">
                <a:latin typeface="Meiryo UI" panose="020B0604030504040204" pitchFamily="50" charset="-128"/>
                <a:ea typeface="Meiryo UI" panose="020B0604030504040204" pitchFamily="50" charset="-128"/>
                <a:cs typeface="Arial"/>
              </a:rPr>
              <a:t>t</a:t>
            </a:r>
            <a:r>
              <a:rPr dirty="0">
                <a:latin typeface="Meiryo UI" panose="020B0604030504040204" pitchFamily="50" charset="-128"/>
                <a:ea typeface="Meiryo UI" panose="020B0604030504040204" pitchFamily="50" charset="-128"/>
                <a:cs typeface="Arial"/>
              </a:rPr>
              <a:t>o</a:t>
            </a:r>
            <a:r>
              <a:rPr spc="-15" dirty="0">
                <a:latin typeface="Meiryo UI" panose="020B0604030504040204" pitchFamily="50" charset="-128"/>
                <a:ea typeface="Meiryo UI" panose="020B0604030504040204" pitchFamily="50" charset="-128"/>
                <a:cs typeface="Arial"/>
              </a:rPr>
              <a:t>m</a:t>
            </a:r>
            <a:r>
              <a:rPr dirty="0">
                <a:latin typeface="Meiryo UI" panose="020B0604030504040204" pitchFamily="50" charset="-128"/>
                <a:ea typeface="Meiryo UI" panose="020B0604030504040204" pitchFamily="50" charset="-128"/>
                <a:cs typeface="Arial"/>
              </a:rPr>
              <a:t>e  projectome</a:t>
            </a:r>
            <a:endParaRPr>
              <a:latin typeface="Meiryo UI" panose="020B0604030504040204" pitchFamily="50" charset="-128"/>
              <a:ea typeface="Meiryo UI" panose="020B0604030504040204" pitchFamily="50" charset="-128"/>
              <a:cs typeface="Arial"/>
            </a:endParaRPr>
          </a:p>
        </p:txBody>
      </p:sp>
      <p:sp>
        <p:nvSpPr>
          <p:cNvPr id="54" name="object 48"/>
          <p:cNvSpPr txBox="1"/>
          <p:nvPr/>
        </p:nvSpPr>
        <p:spPr>
          <a:xfrm>
            <a:off x="8244940" y="4240750"/>
            <a:ext cx="2110105" cy="566822"/>
          </a:xfrm>
          <a:prstGeom prst="rect">
            <a:avLst/>
          </a:prstGeom>
        </p:spPr>
        <p:txBody>
          <a:bodyPr vert="horz" wrap="square" lIns="0" tIns="12700" rIns="0" bIns="0" rtlCol="0">
            <a:spAutoFit/>
          </a:bodyPr>
          <a:lstStyle/>
          <a:p>
            <a:pPr marL="12700" marR="5080" algn="ctr">
              <a:lnSpc>
                <a:spcPct val="100000"/>
              </a:lnSpc>
              <a:spcBef>
                <a:spcPts val="100"/>
              </a:spcBef>
            </a:pPr>
            <a:r>
              <a:rPr sz="1200" spc="-5" dirty="0">
                <a:latin typeface="Meiryo UI" panose="020B0604030504040204" pitchFamily="50" charset="-128"/>
                <a:ea typeface="Meiryo UI" panose="020B0604030504040204" pitchFamily="50" charset="-128"/>
                <a:cs typeface="Arial"/>
              </a:rPr>
              <a:t>without synaptic</a:t>
            </a:r>
            <a:r>
              <a:rPr sz="1200" spc="-90" dirty="0">
                <a:latin typeface="Meiryo UI" panose="020B0604030504040204" pitchFamily="50" charset="-128"/>
                <a:ea typeface="Meiryo UI" panose="020B0604030504040204" pitchFamily="50" charset="-128"/>
                <a:cs typeface="Arial"/>
              </a:rPr>
              <a:t> </a:t>
            </a:r>
            <a:r>
              <a:rPr sz="1200" dirty="0">
                <a:latin typeface="Meiryo UI" panose="020B0604030504040204" pitchFamily="50" charset="-128"/>
                <a:ea typeface="Meiryo UI" panose="020B0604030504040204" pitchFamily="50" charset="-128"/>
                <a:cs typeface="Arial"/>
              </a:rPr>
              <a:t>resolution  </a:t>
            </a:r>
            <a:r>
              <a:rPr sz="1200" spc="-5" dirty="0">
                <a:latin typeface="Meiryo UI" panose="020B0604030504040204" pitchFamily="50" charset="-128"/>
                <a:ea typeface="Meiryo UI" panose="020B0604030504040204" pitchFamily="50" charset="-128"/>
                <a:cs typeface="Arial"/>
              </a:rPr>
              <a:t>Long range projections of  small </a:t>
            </a:r>
            <a:r>
              <a:rPr sz="1200" dirty="0">
                <a:latin typeface="Meiryo UI" panose="020B0604030504040204" pitchFamily="50" charset="-128"/>
                <a:ea typeface="Meiryo UI" panose="020B0604030504040204" pitchFamily="50" charset="-128"/>
                <a:cs typeface="Arial"/>
              </a:rPr>
              <a:t>clusters </a:t>
            </a:r>
            <a:r>
              <a:rPr sz="1200" spc="-5" dirty="0">
                <a:latin typeface="Meiryo UI" panose="020B0604030504040204" pitchFamily="50" charset="-128"/>
                <a:ea typeface="Meiryo UI" panose="020B0604030504040204" pitchFamily="50" charset="-128"/>
                <a:cs typeface="Arial"/>
              </a:rPr>
              <a:t>of</a:t>
            </a:r>
            <a:r>
              <a:rPr sz="1200" spc="-85" dirty="0">
                <a:latin typeface="Meiryo UI" panose="020B0604030504040204" pitchFamily="50" charset="-128"/>
                <a:ea typeface="Meiryo UI" panose="020B0604030504040204" pitchFamily="50" charset="-128"/>
                <a:cs typeface="Arial"/>
              </a:rPr>
              <a:t> </a:t>
            </a:r>
            <a:r>
              <a:rPr sz="1200" spc="-5" dirty="0">
                <a:latin typeface="Meiryo UI" panose="020B0604030504040204" pitchFamily="50" charset="-128"/>
                <a:ea typeface="Meiryo UI" panose="020B0604030504040204" pitchFamily="50" charset="-128"/>
                <a:cs typeface="Arial"/>
              </a:rPr>
              <a:t>neurons</a:t>
            </a:r>
            <a:endParaRPr sz="1200">
              <a:latin typeface="Meiryo UI" panose="020B0604030504040204" pitchFamily="50" charset="-128"/>
              <a:ea typeface="Meiryo UI" panose="020B0604030504040204" pitchFamily="50" charset="-128"/>
              <a:cs typeface="Arial"/>
            </a:endParaRPr>
          </a:p>
        </p:txBody>
      </p:sp>
      <p:sp>
        <p:nvSpPr>
          <p:cNvPr id="2" name="正方形/長方形 1"/>
          <p:cNvSpPr/>
          <p:nvPr/>
        </p:nvSpPr>
        <p:spPr>
          <a:xfrm>
            <a:off x="5914630" y="3140622"/>
            <a:ext cx="1906932" cy="338554"/>
          </a:xfrm>
          <a:prstGeom prst="rect">
            <a:avLst/>
          </a:prstGeom>
        </p:spPr>
        <p:txBody>
          <a:bodyPr wrap="none">
            <a:spAutoFit/>
          </a:bodyPr>
          <a:lstStyle/>
          <a:p>
            <a:pPr marL="12700">
              <a:lnSpc>
                <a:spcPct val="100000"/>
              </a:lnSpc>
              <a:spcBef>
                <a:spcPts val="955"/>
              </a:spcBef>
            </a:pPr>
            <a:r>
              <a:rPr lang="en-US" altLang="ja-JP" sz="1600" b="1" spc="-5" dirty="0">
                <a:latin typeface="Meiryo UI" panose="020B0604030504040204" pitchFamily="50" charset="-128"/>
                <a:ea typeface="Meiryo UI" panose="020B0604030504040204" pitchFamily="50" charset="-128"/>
                <a:cs typeface="Arial"/>
              </a:rPr>
              <a:t>Crowd-sourcing</a:t>
            </a:r>
            <a:endParaRPr lang="en-US" altLang="ja-JP" sz="1600" dirty="0">
              <a:latin typeface="Meiryo UI" panose="020B0604030504040204" pitchFamily="50" charset="-128"/>
              <a:ea typeface="Meiryo UI" panose="020B0604030504040204" pitchFamily="50" charset="-128"/>
              <a:cs typeface="Arial"/>
            </a:endParaRPr>
          </a:p>
        </p:txBody>
      </p:sp>
    </p:spTree>
    <p:extLst>
      <p:ext uri="{BB962C8B-B14F-4D97-AF65-F5344CB8AC3E}">
        <p14:creationId xmlns:p14="http://schemas.microsoft.com/office/powerpoint/2010/main" val="25623000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021413360"/>
              </p:ext>
            </p:extLst>
          </p:nvPr>
        </p:nvGraphicFramePr>
        <p:xfrm>
          <a:off x="1159669" y="4741573"/>
          <a:ext cx="9457898" cy="1920240"/>
        </p:xfrm>
        <a:graphic>
          <a:graphicData uri="http://schemas.openxmlformats.org/drawingml/2006/table">
            <a:tbl>
              <a:tblPr>
                <a:tableStyleId>{5940675A-B579-460E-94D1-54222C63F5DA}</a:tableStyleId>
              </a:tblPr>
              <a:tblGrid>
                <a:gridCol w="2697991">
                  <a:extLst>
                    <a:ext uri="{9D8B030D-6E8A-4147-A177-3AD203B41FA5}">
                      <a16:colId xmlns:a16="http://schemas.microsoft.com/office/drawing/2014/main" val="20000"/>
                    </a:ext>
                  </a:extLst>
                </a:gridCol>
                <a:gridCol w="610615">
                  <a:extLst>
                    <a:ext uri="{9D8B030D-6E8A-4147-A177-3AD203B41FA5}">
                      <a16:colId xmlns:a16="http://schemas.microsoft.com/office/drawing/2014/main" val="20001"/>
                    </a:ext>
                  </a:extLst>
                </a:gridCol>
                <a:gridCol w="849553">
                  <a:extLst>
                    <a:ext uri="{9D8B030D-6E8A-4147-A177-3AD203B41FA5}">
                      <a16:colId xmlns:a16="http://schemas.microsoft.com/office/drawing/2014/main" val="20002"/>
                    </a:ext>
                  </a:extLst>
                </a:gridCol>
                <a:gridCol w="809728">
                  <a:extLst>
                    <a:ext uri="{9D8B030D-6E8A-4147-A177-3AD203B41FA5}">
                      <a16:colId xmlns:a16="http://schemas.microsoft.com/office/drawing/2014/main" val="20003"/>
                    </a:ext>
                  </a:extLst>
                </a:gridCol>
                <a:gridCol w="809728">
                  <a:extLst>
                    <a:ext uri="{9D8B030D-6E8A-4147-A177-3AD203B41FA5}">
                      <a16:colId xmlns:a16="http://schemas.microsoft.com/office/drawing/2014/main" val="20004"/>
                    </a:ext>
                  </a:extLst>
                </a:gridCol>
                <a:gridCol w="876100">
                  <a:extLst>
                    <a:ext uri="{9D8B030D-6E8A-4147-A177-3AD203B41FA5}">
                      <a16:colId xmlns:a16="http://schemas.microsoft.com/office/drawing/2014/main" val="20005"/>
                    </a:ext>
                  </a:extLst>
                </a:gridCol>
                <a:gridCol w="809728">
                  <a:extLst>
                    <a:ext uri="{9D8B030D-6E8A-4147-A177-3AD203B41FA5}">
                      <a16:colId xmlns:a16="http://schemas.microsoft.com/office/drawing/2014/main" val="20006"/>
                    </a:ext>
                  </a:extLst>
                </a:gridCol>
                <a:gridCol w="1088488">
                  <a:extLst>
                    <a:ext uri="{9D8B030D-6E8A-4147-A177-3AD203B41FA5}">
                      <a16:colId xmlns:a16="http://schemas.microsoft.com/office/drawing/2014/main" val="20007"/>
                    </a:ext>
                  </a:extLst>
                </a:gridCol>
                <a:gridCol w="905967">
                  <a:extLst>
                    <a:ext uri="{9D8B030D-6E8A-4147-A177-3AD203B41FA5}">
                      <a16:colId xmlns:a16="http://schemas.microsoft.com/office/drawing/2014/main" val="20008"/>
                    </a:ext>
                  </a:extLst>
                </a:gridCol>
              </a:tblGrid>
              <a:tr h="171450">
                <a:tc rowSpan="2">
                  <a:txBody>
                    <a:bodyPr/>
                    <a:lstStyle/>
                    <a:p>
                      <a:pPr algn="ctr" fontAlgn="ctr"/>
                      <a:r>
                        <a:rPr lang="en-US" sz="1400" u="none" strike="noStrike" dirty="0">
                          <a:effectLst/>
                        </a:rPr>
                        <a:t>Construct/</a:t>
                      </a:r>
                      <a:r>
                        <a:rPr lang="en-US" sz="1400" u="none" strike="noStrike" dirty="0" err="1">
                          <a:effectLst/>
                        </a:rPr>
                        <a:t>Subconstruct</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tc>
                <a:tc>
                  <a:txBody>
                    <a:bodyPr/>
                    <a:lstStyle/>
                    <a:p>
                      <a:pPr algn="ctr" fontAlgn="ctr"/>
                      <a:r>
                        <a:rPr lang="en-US" sz="1400" u="none" strike="noStrike">
                          <a:effectLst/>
                        </a:rPr>
                        <a:t>Genes</a:t>
                      </a:r>
                      <a:endParaRPr lang="en-US" sz="14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tc>
                <a:tc rowSpan="2">
                  <a:txBody>
                    <a:bodyPr/>
                    <a:lstStyle/>
                    <a:p>
                      <a:pPr algn="ctr" fontAlgn="ctr"/>
                      <a:r>
                        <a:rPr lang="en-US" sz="1400" u="none" strike="noStrike">
                          <a:effectLst/>
                        </a:rPr>
                        <a:t>Molecules</a:t>
                      </a:r>
                      <a:endParaRPr lang="en-US" sz="14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tc>
                <a:tc rowSpan="2">
                  <a:txBody>
                    <a:bodyPr/>
                    <a:lstStyle/>
                    <a:p>
                      <a:pPr algn="ctr" fontAlgn="ctr"/>
                      <a:r>
                        <a:rPr lang="en-US" sz="1400" u="none" strike="noStrike">
                          <a:effectLst/>
                        </a:rPr>
                        <a:t>Cells</a:t>
                      </a:r>
                      <a:endParaRPr lang="en-US" sz="14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tc>
                <a:tc rowSpan="2">
                  <a:txBody>
                    <a:bodyPr/>
                    <a:lstStyle/>
                    <a:p>
                      <a:pPr algn="ctr" fontAlgn="ctr"/>
                      <a:r>
                        <a:rPr lang="en-US" sz="1400" u="none" strike="noStrike">
                          <a:effectLst/>
                        </a:rPr>
                        <a:t>Circuits</a:t>
                      </a:r>
                      <a:endParaRPr lang="en-US" sz="14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tc>
                <a:tc rowSpan="2">
                  <a:txBody>
                    <a:bodyPr/>
                    <a:lstStyle/>
                    <a:p>
                      <a:pPr algn="ctr" fontAlgn="ctr"/>
                      <a:r>
                        <a:rPr lang="en-US" sz="1400" u="none" strike="noStrike">
                          <a:effectLst/>
                        </a:rPr>
                        <a:t>Physiology</a:t>
                      </a:r>
                      <a:endParaRPr lang="en-US" sz="14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tc>
                <a:tc rowSpan="2">
                  <a:txBody>
                    <a:bodyPr/>
                    <a:lstStyle/>
                    <a:p>
                      <a:pPr algn="ctr" fontAlgn="ctr"/>
                      <a:r>
                        <a:rPr lang="en-US" sz="1400" u="none" strike="noStrike">
                          <a:effectLst/>
                        </a:rPr>
                        <a:t>Behavior</a:t>
                      </a:r>
                      <a:endParaRPr lang="en-US" sz="14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tc>
                <a:tc rowSpan="2">
                  <a:txBody>
                    <a:bodyPr/>
                    <a:lstStyle/>
                    <a:p>
                      <a:pPr algn="ctr" fontAlgn="ctr"/>
                      <a:r>
                        <a:rPr lang="en-US" sz="1400" u="none" strike="noStrike" dirty="0">
                          <a:effectLst/>
                        </a:rPr>
                        <a:t>Self-Report</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tc>
                <a:tc rowSpan="2">
                  <a:txBody>
                    <a:bodyPr/>
                    <a:lstStyle/>
                    <a:p>
                      <a:pPr algn="ctr" fontAlgn="ctr"/>
                      <a:r>
                        <a:rPr lang="en-US" sz="1400" u="none" strike="noStrike" dirty="0">
                          <a:effectLst/>
                        </a:rPr>
                        <a:t>Paradigms</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tc>
                <a:extLst>
                  <a:ext uri="{0D108BD9-81ED-4DB2-BD59-A6C34878D82A}">
                    <a16:rowId xmlns:a16="http://schemas.microsoft.com/office/drawing/2014/main" val="10000"/>
                  </a:ext>
                </a:extLst>
              </a:tr>
              <a:tr h="200025">
                <a:tc vMerge="1">
                  <a:txBody>
                    <a:bodyPr/>
                    <a:lstStyle/>
                    <a:p>
                      <a:endParaRPr kumimoji="1" lang="ja-JP" altLang="en-US"/>
                    </a:p>
                  </a:txBody>
                  <a:tcPr/>
                </a:tc>
                <a:tc>
                  <a:txBody>
                    <a:bodyPr/>
                    <a:lstStyle/>
                    <a:p>
                      <a:pPr algn="ctr" fontAlgn="ctr"/>
                      <a:r>
                        <a:rPr lang="en-US" sz="1400" u="sng" strike="noStrike">
                          <a:effectLst/>
                          <a:hlinkClick r:id="rId2"/>
                        </a:rPr>
                        <a:t>Notice</a:t>
                      </a:r>
                      <a:endParaRPr lang="en-US" sz="1400" b="0" i="0" u="sng" strike="noStrike">
                        <a:solidFill>
                          <a:srgbClr val="0563C1"/>
                        </a:solidFill>
                        <a:effectLst/>
                        <a:latin typeface="Meiryo UI" panose="020B0604030504040204" pitchFamily="50" charset="-128"/>
                        <a:ea typeface="Meiryo UI" panose="020B0604030504040204" pitchFamily="50" charset="-128"/>
                      </a:endParaRPr>
                    </a:p>
                  </a:txBody>
                  <a:tcPr marL="9525" marR="9525" marT="9525" marB="0" anchor="ct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10001"/>
                  </a:ext>
                </a:extLst>
              </a:tr>
              <a:tr h="342900">
                <a:tc>
                  <a:txBody>
                    <a:bodyPr/>
                    <a:lstStyle/>
                    <a:p>
                      <a:pPr algn="ctr" fontAlgn="ctr"/>
                      <a:r>
                        <a:rPr lang="en-US" sz="1400" u="sng" strike="noStrike">
                          <a:effectLst/>
                          <a:hlinkClick r:id="rId3"/>
                        </a:rPr>
                        <a:t>Acute Threat ("Fear")</a:t>
                      </a:r>
                      <a:endParaRPr lang="en-US" sz="1400" b="0" i="0" u="sng" strike="noStrike">
                        <a:solidFill>
                          <a:srgbClr val="0563C1"/>
                        </a:solidFill>
                        <a:effectLst/>
                        <a:latin typeface="Meiryo UI" panose="020B0604030504040204" pitchFamily="50" charset="-128"/>
                        <a:ea typeface="Meiryo UI" panose="020B0604030504040204" pitchFamily="50" charset="-128"/>
                      </a:endParaRPr>
                    </a:p>
                  </a:txBody>
                  <a:tcPr marL="9525" marR="9525" marT="9525" marB="0" anchor="ctr"/>
                </a:tc>
                <a:tc>
                  <a:txBody>
                    <a:bodyPr/>
                    <a:lstStyle/>
                    <a:p>
                      <a:pPr algn="ctr" fontAlgn="ctr"/>
                      <a:endParaRPr lang="ja-JP" altLang="en-US" sz="14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tc>
                <a:tc>
                  <a:txBody>
                    <a:bodyPr/>
                    <a:lstStyle/>
                    <a:p>
                      <a:pPr algn="ctr" fontAlgn="ctr"/>
                      <a:r>
                        <a:rPr lang="en-US" sz="1400" u="sng" strike="noStrike">
                          <a:effectLst/>
                          <a:hlinkClick r:id="rId4"/>
                        </a:rPr>
                        <a:t>Elements</a:t>
                      </a:r>
                      <a:endParaRPr lang="en-US" sz="1400" b="0" i="0" u="sng" strike="noStrike">
                        <a:solidFill>
                          <a:srgbClr val="0563C1"/>
                        </a:solidFill>
                        <a:effectLst/>
                        <a:latin typeface="Meiryo UI" panose="020B0604030504040204" pitchFamily="50" charset="-128"/>
                        <a:ea typeface="Meiryo UI" panose="020B0604030504040204" pitchFamily="50" charset="-128"/>
                      </a:endParaRPr>
                    </a:p>
                  </a:txBody>
                  <a:tcPr marL="9525" marR="9525" marT="9525" marB="0" anchor="ctr"/>
                </a:tc>
                <a:tc>
                  <a:txBody>
                    <a:bodyPr/>
                    <a:lstStyle/>
                    <a:p>
                      <a:pPr algn="ctr" fontAlgn="ctr"/>
                      <a:r>
                        <a:rPr lang="en-US" sz="1400" u="sng" strike="noStrike">
                          <a:effectLst/>
                          <a:hlinkClick r:id="rId5"/>
                        </a:rPr>
                        <a:t>Elements</a:t>
                      </a:r>
                      <a:endParaRPr lang="en-US" sz="1400" b="0" i="0" u="sng" strike="noStrike">
                        <a:solidFill>
                          <a:srgbClr val="0563C1"/>
                        </a:solidFill>
                        <a:effectLst/>
                        <a:latin typeface="Meiryo UI" panose="020B0604030504040204" pitchFamily="50" charset="-128"/>
                        <a:ea typeface="Meiryo UI" panose="020B0604030504040204" pitchFamily="50" charset="-128"/>
                      </a:endParaRPr>
                    </a:p>
                  </a:txBody>
                  <a:tcPr marL="9525" marR="9525" marT="9525" marB="0" anchor="ctr"/>
                </a:tc>
                <a:tc>
                  <a:txBody>
                    <a:bodyPr/>
                    <a:lstStyle/>
                    <a:p>
                      <a:pPr algn="ctr" fontAlgn="ctr"/>
                      <a:r>
                        <a:rPr lang="en-US" sz="1400" u="sng" strike="noStrike">
                          <a:effectLst/>
                          <a:hlinkClick r:id="rId6"/>
                        </a:rPr>
                        <a:t>Elements</a:t>
                      </a:r>
                      <a:endParaRPr lang="en-US" sz="1400" b="0" i="0" u="sng" strike="noStrike">
                        <a:solidFill>
                          <a:srgbClr val="0563C1"/>
                        </a:solidFill>
                        <a:effectLst/>
                        <a:latin typeface="Meiryo UI" panose="020B0604030504040204" pitchFamily="50" charset="-128"/>
                        <a:ea typeface="Meiryo UI" panose="020B0604030504040204" pitchFamily="50" charset="-128"/>
                      </a:endParaRPr>
                    </a:p>
                  </a:txBody>
                  <a:tcPr marL="9525" marR="9525" marT="9525" marB="0" anchor="ctr"/>
                </a:tc>
                <a:tc>
                  <a:txBody>
                    <a:bodyPr/>
                    <a:lstStyle/>
                    <a:p>
                      <a:pPr algn="ctr" fontAlgn="ctr"/>
                      <a:r>
                        <a:rPr lang="en-US" sz="1400" u="sng" strike="noStrike">
                          <a:effectLst/>
                          <a:hlinkClick r:id="rId7"/>
                        </a:rPr>
                        <a:t>Elements</a:t>
                      </a:r>
                      <a:endParaRPr lang="en-US" sz="1400" b="0" i="0" u="sng" strike="noStrike">
                        <a:solidFill>
                          <a:srgbClr val="0563C1"/>
                        </a:solidFill>
                        <a:effectLst/>
                        <a:latin typeface="Meiryo UI" panose="020B0604030504040204" pitchFamily="50" charset="-128"/>
                        <a:ea typeface="Meiryo UI" panose="020B0604030504040204" pitchFamily="50" charset="-128"/>
                      </a:endParaRPr>
                    </a:p>
                  </a:txBody>
                  <a:tcPr marL="9525" marR="9525" marT="9525" marB="0" anchor="ctr"/>
                </a:tc>
                <a:tc>
                  <a:txBody>
                    <a:bodyPr/>
                    <a:lstStyle/>
                    <a:p>
                      <a:pPr algn="ctr" fontAlgn="ctr"/>
                      <a:r>
                        <a:rPr lang="en-US" sz="1400" u="sng" strike="noStrike">
                          <a:effectLst/>
                          <a:hlinkClick r:id="rId8"/>
                        </a:rPr>
                        <a:t>Elements</a:t>
                      </a:r>
                      <a:endParaRPr lang="en-US" sz="1400" b="0" i="0" u="sng" strike="noStrike">
                        <a:solidFill>
                          <a:srgbClr val="0563C1"/>
                        </a:solidFill>
                        <a:effectLst/>
                        <a:latin typeface="Meiryo UI" panose="020B0604030504040204" pitchFamily="50" charset="-128"/>
                        <a:ea typeface="Meiryo UI" panose="020B0604030504040204" pitchFamily="50" charset="-128"/>
                      </a:endParaRPr>
                    </a:p>
                  </a:txBody>
                  <a:tcPr marL="9525" marR="9525" marT="9525" marB="0" anchor="ctr"/>
                </a:tc>
                <a:tc>
                  <a:txBody>
                    <a:bodyPr/>
                    <a:lstStyle/>
                    <a:p>
                      <a:pPr algn="ctr" fontAlgn="ctr"/>
                      <a:r>
                        <a:rPr lang="en-US" sz="1400" u="sng" strike="noStrike">
                          <a:effectLst/>
                          <a:hlinkClick r:id="rId9"/>
                        </a:rPr>
                        <a:t>Elements</a:t>
                      </a:r>
                      <a:endParaRPr lang="en-US" sz="1400" b="0" i="0" u="sng" strike="noStrike">
                        <a:solidFill>
                          <a:srgbClr val="0563C1"/>
                        </a:solidFill>
                        <a:effectLst/>
                        <a:latin typeface="Meiryo UI" panose="020B0604030504040204" pitchFamily="50" charset="-128"/>
                        <a:ea typeface="Meiryo UI" panose="020B0604030504040204" pitchFamily="50" charset="-128"/>
                      </a:endParaRPr>
                    </a:p>
                  </a:txBody>
                  <a:tcPr marL="9525" marR="9525" marT="9525" marB="0" anchor="ctr"/>
                </a:tc>
                <a:tc>
                  <a:txBody>
                    <a:bodyPr/>
                    <a:lstStyle/>
                    <a:p>
                      <a:pPr algn="ctr" fontAlgn="ctr"/>
                      <a:r>
                        <a:rPr lang="en-US" sz="1400" u="sng" strike="noStrike">
                          <a:effectLst/>
                          <a:hlinkClick r:id="rId10"/>
                        </a:rPr>
                        <a:t>Elements</a:t>
                      </a:r>
                      <a:endParaRPr lang="en-US" sz="1400" b="0" i="0" u="sng" strike="noStrike">
                        <a:solidFill>
                          <a:srgbClr val="0563C1"/>
                        </a:solidFill>
                        <a:effectLst/>
                        <a:latin typeface="Meiryo UI" panose="020B0604030504040204" pitchFamily="50" charset="-128"/>
                        <a:ea typeface="Meiryo UI" panose="020B0604030504040204" pitchFamily="50" charset="-128"/>
                      </a:endParaRPr>
                    </a:p>
                  </a:txBody>
                  <a:tcPr marL="9525" marR="9525" marT="9525" marB="0" anchor="ctr"/>
                </a:tc>
                <a:extLst>
                  <a:ext uri="{0D108BD9-81ED-4DB2-BD59-A6C34878D82A}">
                    <a16:rowId xmlns:a16="http://schemas.microsoft.com/office/drawing/2014/main" val="10002"/>
                  </a:ext>
                </a:extLst>
              </a:tr>
              <a:tr h="342900">
                <a:tc>
                  <a:txBody>
                    <a:bodyPr/>
                    <a:lstStyle/>
                    <a:p>
                      <a:pPr algn="ctr" fontAlgn="ctr"/>
                      <a:r>
                        <a:rPr lang="en-US" sz="1400" u="sng" strike="noStrike">
                          <a:effectLst/>
                          <a:hlinkClick r:id="rId11"/>
                        </a:rPr>
                        <a:t>Potential Threat ("Anxiety")</a:t>
                      </a:r>
                      <a:endParaRPr lang="en-US" sz="1400" b="0" i="0" u="sng" strike="noStrike">
                        <a:solidFill>
                          <a:srgbClr val="0563C1"/>
                        </a:solidFill>
                        <a:effectLst/>
                        <a:latin typeface="Meiryo UI" panose="020B0604030504040204" pitchFamily="50" charset="-128"/>
                        <a:ea typeface="Meiryo UI" panose="020B0604030504040204" pitchFamily="50" charset="-128"/>
                      </a:endParaRPr>
                    </a:p>
                  </a:txBody>
                  <a:tcPr marL="9525" marR="9525" marT="9525" marB="0" anchor="ctr"/>
                </a:tc>
                <a:tc>
                  <a:txBody>
                    <a:bodyPr/>
                    <a:lstStyle/>
                    <a:p>
                      <a:pPr algn="ctr" fontAlgn="ctr"/>
                      <a:endParaRPr lang="ja-JP" altLang="en-US" sz="14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tc>
                <a:tc>
                  <a:txBody>
                    <a:bodyPr/>
                    <a:lstStyle/>
                    <a:p>
                      <a:pPr algn="ctr" fontAlgn="ctr"/>
                      <a:r>
                        <a:rPr lang="en-US" sz="1400" u="sng" strike="noStrike" dirty="0">
                          <a:effectLst/>
                          <a:hlinkClick r:id="rId12"/>
                        </a:rPr>
                        <a:t>Elements</a:t>
                      </a:r>
                      <a:endParaRPr lang="en-US" sz="1400" b="0" i="0" u="sng" strike="noStrike" dirty="0">
                        <a:solidFill>
                          <a:srgbClr val="0563C1"/>
                        </a:solidFill>
                        <a:effectLst/>
                        <a:latin typeface="Meiryo UI" panose="020B0604030504040204" pitchFamily="50" charset="-128"/>
                        <a:ea typeface="Meiryo UI" panose="020B0604030504040204" pitchFamily="50" charset="-128"/>
                      </a:endParaRPr>
                    </a:p>
                  </a:txBody>
                  <a:tcPr marL="9525" marR="9525" marT="9525" marB="0" anchor="ctr"/>
                </a:tc>
                <a:tc>
                  <a:txBody>
                    <a:bodyPr/>
                    <a:lstStyle/>
                    <a:p>
                      <a:pPr algn="ctr" fontAlgn="ctr"/>
                      <a:r>
                        <a:rPr lang="en-US" sz="1400" u="sng" strike="noStrike">
                          <a:effectLst/>
                          <a:hlinkClick r:id="rId13"/>
                        </a:rPr>
                        <a:t>Elements</a:t>
                      </a:r>
                      <a:endParaRPr lang="en-US" sz="1400" b="0" i="0" u="sng" strike="noStrike">
                        <a:solidFill>
                          <a:srgbClr val="0563C1"/>
                        </a:solidFill>
                        <a:effectLst/>
                        <a:latin typeface="Meiryo UI" panose="020B0604030504040204" pitchFamily="50" charset="-128"/>
                        <a:ea typeface="Meiryo UI" panose="020B0604030504040204" pitchFamily="50" charset="-128"/>
                      </a:endParaRPr>
                    </a:p>
                  </a:txBody>
                  <a:tcPr marL="9525" marR="9525" marT="9525" marB="0" anchor="ctr"/>
                </a:tc>
                <a:tc>
                  <a:txBody>
                    <a:bodyPr/>
                    <a:lstStyle/>
                    <a:p>
                      <a:pPr algn="ctr" fontAlgn="ctr"/>
                      <a:r>
                        <a:rPr lang="en-US" sz="1400" u="sng" strike="noStrike">
                          <a:effectLst/>
                          <a:hlinkClick r:id="rId14"/>
                        </a:rPr>
                        <a:t>Elements</a:t>
                      </a:r>
                      <a:endParaRPr lang="en-US" sz="1400" b="0" i="0" u="sng" strike="noStrike">
                        <a:solidFill>
                          <a:srgbClr val="0563C1"/>
                        </a:solidFill>
                        <a:effectLst/>
                        <a:latin typeface="Meiryo UI" panose="020B0604030504040204" pitchFamily="50" charset="-128"/>
                        <a:ea typeface="Meiryo UI" panose="020B0604030504040204" pitchFamily="50" charset="-128"/>
                      </a:endParaRPr>
                    </a:p>
                  </a:txBody>
                  <a:tcPr marL="9525" marR="9525" marT="9525" marB="0" anchor="ctr"/>
                </a:tc>
                <a:tc>
                  <a:txBody>
                    <a:bodyPr/>
                    <a:lstStyle/>
                    <a:p>
                      <a:pPr algn="ctr" fontAlgn="ctr"/>
                      <a:r>
                        <a:rPr lang="en-US" sz="1400" u="sng" strike="noStrike">
                          <a:effectLst/>
                          <a:hlinkClick r:id="rId15"/>
                        </a:rPr>
                        <a:t>Elements</a:t>
                      </a:r>
                      <a:endParaRPr lang="en-US" sz="1400" b="0" i="0" u="sng" strike="noStrike">
                        <a:solidFill>
                          <a:srgbClr val="0563C1"/>
                        </a:solidFill>
                        <a:effectLst/>
                        <a:latin typeface="Meiryo UI" panose="020B0604030504040204" pitchFamily="50" charset="-128"/>
                        <a:ea typeface="Meiryo UI" panose="020B0604030504040204" pitchFamily="50" charset="-128"/>
                      </a:endParaRPr>
                    </a:p>
                  </a:txBody>
                  <a:tcPr marL="9525" marR="9525" marT="9525" marB="0" anchor="ctr"/>
                </a:tc>
                <a:tc>
                  <a:txBody>
                    <a:bodyPr/>
                    <a:lstStyle/>
                    <a:p>
                      <a:pPr algn="ctr" fontAlgn="ctr"/>
                      <a:endParaRPr lang="ja-JP" altLang="en-US" sz="14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tc>
                <a:tc>
                  <a:txBody>
                    <a:bodyPr/>
                    <a:lstStyle/>
                    <a:p>
                      <a:pPr algn="ctr" fontAlgn="ctr"/>
                      <a:r>
                        <a:rPr lang="en-US" sz="1400" u="sng" strike="noStrike">
                          <a:effectLst/>
                          <a:hlinkClick r:id="rId16"/>
                        </a:rPr>
                        <a:t>Elements</a:t>
                      </a:r>
                      <a:endParaRPr lang="en-US" sz="1400" b="0" i="0" u="sng" strike="noStrike">
                        <a:solidFill>
                          <a:srgbClr val="0563C1"/>
                        </a:solidFill>
                        <a:effectLst/>
                        <a:latin typeface="Meiryo UI" panose="020B0604030504040204" pitchFamily="50" charset="-128"/>
                        <a:ea typeface="Meiryo UI" panose="020B0604030504040204" pitchFamily="50" charset="-128"/>
                      </a:endParaRPr>
                    </a:p>
                  </a:txBody>
                  <a:tcPr marL="9525" marR="9525" marT="9525" marB="0" anchor="ctr"/>
                </a:tc>
                <a:tc>
                  <a:txBody>
                    <a:bodyPr/>
                    <a:lstStyle/>
                    <a:p>
                      <a:pPr algn="ctr" fontAlgn="ctr"/>
                      <a:r>
                        <a:rPr lang="en-US" sz="1400" u="sng" strike="noStrike">
                          <a:effectLst/>
                          <a:hlinkClick r:id="rId17"/>
                        </a:rPr>
                        <a:t>Elements</a:t>
                      </a:r>
                      <a:endParaRPr lang="en-US" sz="1400" b="0" i="0" u="sng" strike="noStrike">
                        <a:solidFill>
                          <a:srgbClr val="0563C1"/>
                        </a:solidFill>
                        <a:effectLst/>
                        <a:latin typeface="Meiryo UI" panose="020B0604030504040204" pitchFamily="50" charset="-128"/>
                        <a:ea typeface="Meiryo UI" panose="020B0604030504040204" pitchFamily="50" charset="-128"/>
                      </a:endParaRPr>
                    </a:p>
                  </a:txBody>
                  <a:tcPr marL="9525" marR="9525" marT="9525" marB="0" anchor="ctr"/>
                </a:tc>
                <a:extLst>
                  <a:ext uri="{0D108BD9-81ED-4DB2-BD59-A6C34878D82A}">
                    <a16:rowId xmlns:a16="http://schemas.microsoft.com/office/drawing/2014/main" val="10003"/>
                  </a:ext>
                </a:extLst>
              </a:tr>
              <a:tr h="171450">
                <a:tc>
                  <a:txBody>
                    <a:bodyPr/>
                    <a:lstStyle/>
                    <a:p>
                      <a:pPr algn="ctr" fontAlgn="ctr"/>
                      <a:r>
                        <a:rPr lang="en-US" sz="1400" u="sng" strike="noStrike">
                          <a:effectLst/>
                          <a:hlinkClick r:id="rId18"/>
                        </a:rPr>
                        <a:t>Sustained Threat</a:t>
                      </a:r>
                      <a:endParaRPr lang="en-US" sz="1400" b="0" i="0" u="sng" strike="noStrike">
                        <a:solidFill>
                          <a:srgbClr val="0563C1"/>
                        </a:solidFill>
                        <a:effectLst/>
                        <a:latin typeface="Meiryo UI" panose="020B0604030504040204" pitchFamily="50" charset="-128"/>
                        <a:ea typeface="Meiryo UI" panose="020B0604030504040204" pitchFamily="50" charset="-128"/>
                      </a:endParaRPr>
                    </a:p>
                  </a:txBody>
                  <a:tcPr marL="9525" marR="9525" marT="9525" marB="0" anchor="ctr"/>
                </a:tc>
                <a:tc>
                  <a:txBody>
                    <a:bodyPr/>
                    <a:lstStyle/>
                    <a:p>
                      <a:pPr algn="ctr" fontAlgn="ctr"/>
                      <a:endParaRPr lang="ja-JP" altLang="en-US" sz="14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tc>
                <a:tc>
                  <a:txBody>
                    <a:bodyPr/>
                    <a:lstStyle/>
                    <a:p>
                      <a:pPr algn="ctr" fontAlgn="ctr"/>
                      <a:r>
                        <a:rPr lang="en-US" sz="1400" u="sng" strike="noStrike">
                          <a:effectLst/>
                          <a:hlinkClick r:id="rId19"/>
                        </a:rPr>
                        <a:t>Elements</a:t>
                      </a:r>
                      <a:endParaRPr lang="en-US" sz="1400" b="0" i="0" u="sng" strike="noStrike">
                        <a:solidFill>
                          <a:srgbClr val="0563C1"/>
                        </a:solidFill>
                        <a:effectLst/>
                        <a:latin typeface="Meiryo UI" panose="020B0604030504040204" pitchFamily="50" charset="-128"/>
                        <a:ea typeface="Meiryo UI" panose="020B0604030504040204" pitchFamily="50" charset="-128"/>
                      </a:endParaRPr>
                    </a:p>
                  </a:txBody>
                  <a:tcPr marL="9525" marR="9525" marT="9525" marB="0" anchor="ctr"/>
                </a:tc>
                <a:tc>
                  <a:txBody>
                    <a:bodyPr/>
                    <a:lstStyle/>
                    <a:p>
                      <a:pPr algn="ctr" fontAlgn="ctr"/>
                      <a:r>
                        <a:rPr lang="en-US" sz="1400" u="sng" strike="noStrike">
                          <a:effectLst/>
                          <a:hlinkClick r:id="rId20"/>
                        </a:rPr>
                        <a:t>Elements</a:t>
                      </a:r>
                      <a:endParaRPr lang="en-US" sz="1400" b="0" i="0" u="sng" strike="noStrike">
                        <a:solidFill>
                          <a:srgbClr val="0563C1"/>
                        </a:solidFill>
                        <a:effectLst/>
                        <a:latin typeface="Meiryo UI" panose="020B0604030504040204" pitchFamily="50" charset="-128"/>
                        <a:ea typeface="Meiryo UI" panose="020B0604030504040204" pitchFamily="50" charset="-128"/>
                      </a:endParaRPr>
                    </a:p>
                  </a:txBody>
                  <a:tcPr marL="9525" marR="9525" marT="9525" marB="0" anchor="ctr"/>
                </a:tc>
                <a:tc>
                  <a:txBody>
                    <a:bodyPr/>
                    <a:lstStyle/>
                    <a:p>
                      <a:pPr algn="ctr" fontAlgn="ctr"/>
                      <a:r>
                        <a:rPr lang="en-US" sz="1400" u="sng" strike="noStrike">
                          <a:effectLst/>
                          <a:hlinkClick r:id="rId21"/>
                        </a:rPr>
                        <a:t>Elements</a:t>
                      </a:r>
                      <a:endParaRPr lang="en-US" sz="1400" b="0" i="0" u="sng" strike="noStrike">
                        <a:solidFill>
                          <a:srgbClr val="0563C1"/>
                        </a:solidFill>
                        <a:effectLst/>
                        <a:latin typeface="Meiryo UI" panose="020B0604030504040204" pitchFamily="50" charset="-128"/>
                        <a:ea typeface="Meiryo UI" panose="020B0604030504040204" pitchFamily="50" charset="-128"/>
                      </a:endParaRPr>
                    </a:p>
                  </a:txBody>
                  <a:tcPr marL="9525" marR="9525" marT="9525" marB="0" anchor="ctr"/>
                </a:tc>
                <a:tc>
                  <a:txBody>
                    <a:bodyPr/>
                    <a:lstStyle/>
                    <a:p>
                      <a:pPr algn="ctr" fontAlgn="ctr"/>
                      <a:r>
                        <a:rPr lang="en-US" sz="1400" u="sng" strike="noStrike">
                          <a:effectLst/>
                          <a:hlinkClick r:id="rId22"/>
                        </a:rPr>
                        <a:t>Elements</a:t>
                      </a:r>
                      <a:endParaRPr lang="en-US" sz="1400" b="0" i="0" u="sng" strike="noStrike">
                        <a:solidFill>
                          <a:srgbClr val="0563C1"/>
                        </a:solidFill>
                        <a:effectLst/>
                        <a:latin typeface="Meiryo UI" panose="020B0604030504040204" pitchFamily="50" charset="-128"/>
                        <a:ea typeface="Meiryo UI" panose="020B0604030504040204" pitchFamily="50" charset="-128"/>
                      </a:endParaRPr>
                    </a:p>
                  </a:txBody>
                  <a:tcPr marL="9525" marR="9525" marT="9525" marB="0" anchor="ctr"/>
                </a:tc>
                <a:tc>
                  <a:txBody>
                    <a:bodyPr/>
                    <a:lstStyle/>
                    <a:p>
                      <a:pPr algn="ctr" fontAlgn="ctr"/>
                      <a:r>
                        <a:rPr lang="en-US" sz="1400" u="sng" strike="noStrike">
                          <a:effectLst/>
                          <a:hlinkClick r:id="rId23"/>
                        </a:rPr>
                        <a:t>Elements</a:t>
                      </a:r>
                      <a:endParaRPr lang="en-US" sz="1400" b="0" i="0" u="sng" strike="noStrike">
                        <a:solidFill>
                          <a:srgbClr val="0563C1"/>
                        </a:solidFill>
                        <a:effectLst/>
                        <a:latin typeface="Meiryo UI" panose="020B0604030504040204" pitchFamily="50" charset="-128"/>
                        <a:ea typeface="Meiryo UI" panose="020B0604030504040204" pitchFamily="50" charset="-128"/>
                      </a:endParaRPr>
                    </a:p>
                  </a:txBody>
                  <a:tcPr marL="9525" marR="9525" marT="9525" marB="0" anchor="ctr"/>
                </a:tc>
                <a:tc>
                  <a:txBody>
                    <a:bodyPr/>
                    <a:lstStyle/>
                    <a:p>
                      <a:pPr algn="ctr" fontAlgn="ctr"/>
                      <a:r>
                        <a:rPr lang="en-US" sz="1400" u="sng" strike="noStrike">
                          <a:effectLst/>
                          <a:hlinkClick r:id="rId24"/>
                        </a:rPr>
                        <a:t>Elements</a:t>
                      </a:r>
                      <a:endParaRPr lang="en-US" sz="1400" b="0" i="0" u="sng" strike="noStrike">
                        <a:solidFill>
                          <a:srgbClr val="0563C1"/>
                        </a:solidFill>
                        <a:effectLst/>
                        <a:latin typeface="Meiryo UI" panose="020B0604030504040204" pitchFamily="50" charset="-128"/>
                        <a:ea typeface="Meiryo UI" panose="020B0604030504040204" pitchFamily="50" charset="-128"/>
                      </a:endParaRPr>
                    </a:p>
                  </a:txBody>
                  <a:tcPr marL="9525" marR="9525" marT="9525" marB="0" anchor="ctr"/>
                </a:tc>
                <a:tc>
                  <a:txBody>
                    <a:bodyPr/>
                    <a:lstStyle/>
                    <a:p>
                      <a:pPr algn="ctr" fontAlgn="ctr"/>
                      <a:endParaRPr lang="ja-JP" altLang="en-US" sz="14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tc>
                <a:extLst>
                  <a:ext uri="{0D108BD9-81ED-4DB2-BD59-A6C34878D82A}">
                    <a16:rowId xmlns:a16="http://schemas.microsoft.com/office/drawing/2014/main" val="10004"/>
                  </a:ext>
                </a:extLst>
              </a:tr>
              <a:tr h="171450">
                <a:tc>
                  <a:txBody>
                    <a:bodyPr/>
                    <a:lstStyle/>
                    <a:p>
                      <a:pPr algn="ctr" fontAlgn="ctr"/>
                      <a:r>
                        <a:rPr lang="en-US" sz="1400" u="sng" strike="noStrike">
                          <a:effectLst/>
                          <a:hlinkClick r:id="rId25"/>
                        </a:rPr>
                        <a:t>Loss</a:t>
                      </a:r>
                      <a:endParaRPr lang="en-US" sz="1400" b="0" i="0" u="sng" strike="noStrike">
                        <a:solidFill>
                          <a:srgbClr val="0563C1"/>
                        </a:solidFill>
                        <a:effectLst/>
                        <a:latin typeface="Meiryo UI" panose="020B0604030504040204" pitchFamily="50" charset="-128"/>
                        <a:ea typeface="Meiryo UI" panose="020B0604030504040204" pitchFamily="50" charset="-128"/>
                      </a:endParaRPr>
                    </a:p>
                  </a:txBody>
                  <a:tcPr marL="9525" marR="9525" marT="9525" marB="0" anchor="ctr"/>
                </a:tc>
                <a:tc>
                  <a:txBody>
                    <a:bodyPr/>
                    <a:lstStyle/>
                    <a:p>
                      <a:pPr algn="ctr" fontAlgn="ctr"/>
                      <a:endParaRPr lang="ja-JP" altLang="en-US" sz="14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tc>
                <a:tc>
                  <a:txBody>
                    <a:bodyPr/>
                    <a:lstStyle/>
                    <a:p>
                      <a:pPr algn="ctr" fontAlgn="ctr"/>
                      <a:r>
                        <a:rPr lang="en-US" sz="1400" u="sng" strike="noStrike">
                          <a:effectLst/>
                          <a:hlinkClick r:id="rId26"/>
                        </a:rPr>
                        <a:t>Elements</a:t>
                      </a:r>
                      <a:endParaRPr lang="en-US" sz="1400" b="0" i="0" u="sng" strike="noStrike">
                        <a:solidFill>
                          <a:srgbClr val="0563C1"/>
                        </a:solidFill>
                        <a:effectLst/>
                        <a:latin typeface="Meiryo UI" panose="020B0604030504040204" pitchFamily="50" charset="-128"/>
                        <a:ea typeface="Meiryo UI" panose="020B0604030504040204" pitchFamily="50" charset="-128"/>
                      </a:endParaRPr>
                    </a:p>
                  </a:txBody>
                  <a:tcPr marL="9525" marR="9525" marT="9525" marB="0" anchor="ctr"/>
                </a:tc>
                <a:tc>
                  <a:txBody>
                    <a:bodyPr/>
                    <a:lstStyle/>
                    <a:p>
                      <a:pPr algn="ctr" fontAlgn="ctr"/>
                      <a:endParaRPr lang="ja-JP" altLang="en-US" sz="14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tc>
                <a:tc>
                  <a:txBody>
                    <a:bodyPr/>
                    <a:lstStyle/>
                    <a:p>
                      <a:pPr algn="ctr" fontAlgn="ctr"/>
                      <a:r>
                        <a:rPr lang="en-US" sz="1400" u="sng" strike="noStrike">
                          <a:effectLst/>
                          <a:hlinkClick r:id="rId27"/>
                        </a:rPr>
                        <a:t>Elements</a:t>
                      </a:r>
                      <a:endParaRPr lang="en-US" sz="1400" b="0" i="0" u="sng" strike="noStrike">
                        <a:solidFill>
                          <a:srgbClr val="0563C1"/>
                        </a:solidFill>
                        <a:effectLst/>
                        <a:latin typeface="Meiryo UI" panose="020B0604030504040204" pitchFamily="50" charset="-128"/>
                        <a:ea typeface="Meiryo UI" panose="020B0604030504040204" pitchFamily="50" charset="-128"/>
                      </a:endParaRPr>
                    </a:p>
                  </a:txBody>
                  <a:tcPr marL="9525" marR="9525" marT="9525" marB="0" anchor="ctr"/>
                </a:tc>
                <a:tc>
                  <a:txBody>
                    <a:bodyPr/>
                    <a:lstStyle/>
                    <a:p>
                      <a:pPr algn="ctr" fontAlgn="ctr"/>
                      <a:r>
                        <a:rPr lang="en-US" sz="1400" u="sng" strike="noStrike">
                          <a:effectLst/>
                          <a:hlinkClick r:id="rId28"/>
                        </a:rPr>
                        <a:t>Elements</a:t>
                      </a:r>
                      <a:endParaRPr lang="en-US" sz="1400" b="0" i="0" u="sng" strike="noStrike">
                        <a:solidFill>
                          <a:srgbClr val="0563C1"/>
                        </a:solidFill>
                        <a:effectLst/>
                        <a:latin typeface="Meiryo UI" panose="020B0604030504040204" pitchFamily="50" charset="-128"/>
                        <a:ea typeface="Meiryo UI" panose="020B0604030504040204" pitchFamily="50" charset="-128"/>
                      </a:endParaRPr>
                    </a:p>
                  </a:txBody>
                  <a:tcPr marL="9525" marR="9525" marT="9525" marB="0" anchor="ctr"/>
                </a:tc>
                <a:tc>
                  <a:txBody>
                    <a:bodyPr/>
                    <a:lstStyle/>
                    <a:p>
                      <a:pPr algn="ctr" fontAlgn="ctr"/>
                      <a:r>
                        <a:rPr lang="en-US" sz="1400" u="sng" strike="noStrike">
                          <a:effectLst/>
                          <a:hlinkClick r:id="rId29"/>
                        </a:rPr>
                        <a:t>Elements</a:t>
                      </a:r>
                      <a:endParaRPr lang="en-US" sz="1400" b="0" i="0" u="sng" strike="noStrike">
                        <a:solidFill>
                          <a:srgbClr val="0563C1"/>
                        </a:solidFill>
                        <a:effectLst/>
                        <a:latin typeface="Meiryo UI" panose="020B0604030504040204" pitchFamily="50" charset="-128"/>
                        <a:ea typeface="Meiryo UI" panose="020B0604030504040204" pitchFamily="50" charset="-128"/>
                      </a:endParaRPr>
                    </a:p>
                  </a:txBody>
                  <a:tcPr marL="9525" marR="9525" marT="9525" marB="0" anchor="ctr"/>
                </a:tc>
                <a:tc>
                  <a:txBody>
                    <a:bodyPr/>
                    <a:lstStyle/>
                    <a:p>
                      <a:pPr algn="ctr" fontAlgn="ctr"/>
                      <a:r>
                        <a:rPr lang="en-US" sz="1400" u="sng" strike="noStrike">
                          <a:effectLst/>
                          <a:hlinkClick r:id="rId30"/>
                        </a:rPr>
                        <a:t>Elements</a:t>
                      </a:r>
                      <a:endParaRPr lang="en-US" sz="1400" b="0" i="0" u="sng" strike="noStrike">
                        <a:solidFill>
                          <a:srgbClr val="0563C1"/>
                        </a:solidFill>
                        <a:effectLst/>
                        <a:latin typeface="Meiryo UI" panose="020B0604030504040204" pitchFamily="50" charset="-128"/>
                        <a:ea typeface="Meiryo UI" panose="020B0604030504040204" pitchFamily="50" charset="-128"/>
                      </a:endParaRPr>
                    </a:p>
                  </a:txBody>
                  <a:tcPr marL="9525" marR="9525" marT="9525" marB="0" anchor="ctr"/>
                </a:tc>
                <a:tc>
                  <a:txBody>
                    <a:bodyPr/>
                    <a:lstStyle/>
                    <a:p>
                      <a:pPr algn="ctr" fontAlgn="ctr"/>
                      <a:r>
                        <a:rPr lang="en-US" sz="1400" u="sng" strike="noStrike">
                          <a:effectLst/>
                          <a:hlinkClick r:id="rId31"/>
                        </a:rPr>
                        <a:t>Elements</a:t>
                      </a:r>
                      <a:endParaRPr lang="en-US" sz="1400" b="0" i="0" u="sng" strike="noStrike">
                        <a:solidFill>
                          <a:srgbClr val="0563C1"/>
                        </a:solidFill>
                        <a:effectLst/>
                        <a:latin typeface="Meiryo UI" panose="020B0604030504040204" pitchFamily="50" charset="-128"/>
                        <a:ea typeface="Meiryo UI" panose="020B0604030504040204" pitchFamily="50" charset="-128"/>
                      </a:endParaRPr>
                    </a:p>
                  </a:txBody>
                  <a:tcPr marL="9525" marR="9525" marT="9525" marB="0" anchor="ctr"/>
                </a:tc>
                <a:extLst>
                  <a:ext uri="{0D108BD9-81ED-4DB2-BD59-A6C34878D82A}">
                    <a16:rowId xmlns:a16="http://schemas.microsoft.com/office/drawing/2014/main" val="10005"/>
                  </a:ext>
                </a:extLst>
              </a:tr>
              <a:tr h="342900">
                <a:tc>
                  <a:txBody>
                    <a:bodyPr/>
                    <a:lstStyle/>
                    <a:p>
                      <a:pPr algn="ctr" fontAlgn="ctr"/>
                      <a:r>
                        <a:rPr lang="en-US" sz="1400" u="sng" strike="noStrike">
                          <a:effectLst/>
                          <a:hlinkClick r:id="rId32"/>
                        </a:rPr>
                        <a:t>Frustrative Nonreward</a:t>
                      </a:r>
                      <a:endParaRPr lang="en-US" sz="1400" b="0" i="0" u="sng" strike="noStrike">
                        <a:solidFill>
                          <a:srgbClr val="0563C1"/>
                        </a:solidFill>
                        <a:effectLst/>
                        <a:latin typeface="Meiryo UI" panose="020B0604030504040204" pitchFamily="50" charset="-128"/>
                        <a:ea typeface="Meiryo UI" panose="020B0604030504040204" pitchFamily="50" charset="-128"/>
                      </a:endParaRPr>
                    </a:p>
                  </a:txBody>
                  <a:tcPr marL="9525" marR="9525" marT="9525" marB="0" anchor="ctr"/>
                </a:tc>
                <a:tc>
                  <a:txBody>
                    <a:bodyPr/>
                    <a:lstStyle/>
                    <a:p>
                      <a:pPr algn="ctr" fontAlgn="ctr"/>
                      <a:endParaRPr lang="ja-JP" altLang="en-US" sz="14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tc>
                <a:tc>
                  <a:txBody>
                    <a:bodyPr/>
                    <a:lstStyle/>
                    <a:p>
                      <a:pPr algn="ctr" fontAlgn="ctr"/>
                      <a:r>
                        <a:rPr lang="en-US" sz="1400" u="sng" strike="noStrike">
                          <a:effectLst/>
                          <a:hlinkClick r:id="rId33"/>
                        </a:rPr>
                        <a:t>Elements</a:t>
                      </a:r>
                      <a:endParaRPr lang="en-US" sz="1400" b="0" i="0" u="sng" strike="noStrike">
                        <a:solidFill>
                          <a:srgbClr val="0563C1"/>
                        </a:solidFill>
                        <a:effectLst/>
                        <a:latin typeface="Meiryo UI" panose="020B0604030504040204" pitchFamily="50" charset="-128"/>
                        <a:ea typeface="Meiryo UI" panose="020B0604030504040204" pitchFamily="50" charset="-128"/>
                      </a:endParaRPr>
                    </a:p>
                  </a:txBody>
                  <a:tcPr marL="9525" marR="9525" marT="9525" marB="0" anchor="ctr"/>
                </a:tc>
                <a:tc>
                  <a:txBody>
                    <a:bodyPr/>
                    <a:lstStyle/>
                    <a:p>
                      <a:pPr algn="ctr" fontAlgn="ct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tc>
                <a:tc>
                  <a:txBody>
                    <a:bodyPr/>
                    <a:lstStyle/>
                    <a:p>
                      <a:pPr algn="ctr" fontAlgn="ctr"/>
                      <a:r>
                        <a:rPr lang="en-US" sz="1400" u="sng" strike="noStrike">
                          <a:effectLst/>
                          <a:hlinkClick r:id="rId34"/>
                        </a:rPr>
                        <a:t>Elements</a:t>
                      </a:r>
                      <a:endParaRPr lang="en-US" sz="1400" b="0" i="0" u="sng" strike="noStrike">
                        <a:solidFill>
                          <a:srgbClr val="0563C1"/>
                        </a:solidFill>
                        <a:effectLst/>
                        <a:latin typeface="Meiryo UI" panose="020B0604030504040204" pitchFamily="50" charset="-128"/>
                        <a:ea typeface="Meiryo UI" panose="020B0604030504040204" pitchFamily="50" charset="-128"/>
                      </a:endParaRPr>
                    </a:p>
                  </a:txBody>
                  <a:tcPr marL="9525" marR="9525" marT="9525" marB="0" anchor="ctr"/>
                </a:tc>
                <a:tc>
                  <a:txBody>
                    <a:bodyPr/>
                    <a:lstStyle/>
                    <a:p>
                      <a:pPr algn="ctr" fontAlgn="ctr"/>
                      <a:endParaRPr lang="ja-JP" altLang="en-US" sz="1400" b="0" i="0" u="none" strike="noStrike">
                        <a:solidFill>
                          <a:srgbClr val="000000"/>
                        </a:solidFill>
                        <a:effectLst/>
                        <a:latin typeface="Meiryo UI" panose="020B0604030504040204" pitchFamily="50" charset="-128"/>
                        <a:ea typeface="Meiryo UI" panose="020B0604030504040204" pitchFamily="50" charset="-128"/>
                      </a:endParaRPr>
                    </a:p>
                  </a:txBody>
                  <a:tcPr marL="9525" marR="9525" marT="9525" marB="0" anchor="ctr"/>
                </a:tc>
                <a:tc>
                  <a:txBody>
                    <a:bodyPr/>
                    <a:lstStyle/>
                    <a:p>
                      <a:pPr algn="ctr" fontAlgn="ctr"/>
                      <a:r>
                        <a:rPr lang="en-US" sz="1400" u="sng" strike="noStrike">
                          <a:effectLst/>
                          <a:hlinkClick r:id="rId35"/>
                        </a:rPr>
                        <a:t>Elements</a:t>
                      </a:r>
                      <a:endParaRPr lang="en-US" sz="1400" b="0" i="0" u="sng" strike="noStrike">
                        <a:solidFill>
                          <a:srgbClr val="0563C1"/>
                        </a:solidFill>
                        <a:effectLst/>
                        <a:latin typeface="Meiryo UI" panose="020B0604030504040204" pitchFamily="50" charset="-128"/>
                        <a:ea typeface="Meiryo UI" panose="020B0604030504040204" pitchFamily="50" charset="-128"/>
                      </a:endParaRPr>
                    </a:p>
                  </a:txBody>
                  <a:tcPr marL="9525" marR="9525" marT="9525" marB="0" anchor="ctr"/>
                </a:tc>
                <a:tc>
                  <a:txBody>
                    <a:bodyPr/>
                    <a:lstStyle/>
                    <a:p>
                      <a:pPr algn="ctr" fontAlgn="ctr"/>
                      <a:r>
                        <a:rPr lang="en-US" sz="1400" u="sng" strike="noStrike">
                          <a:effectLst/>
                          <a:hlinkClick r:id="rId36"/>
                        </a:rPr>
                        <a:t>Elements</a:t>
                      </a:r>
                      <a:endParaRPr lang="en-US" sz="1400" b="0" i="0" u="sng" strike="noStrike">
                        <a:solidFill>
                          <a:srgbClr val="0563C1"/>
                        </a:solidFill>
                        <a:effectLst/>
                        <a:latin typeface="Meiryo UI" panose="020B0604030504040204" pitchFamily="50" charset="-128"/>
                        <a:ea typeface="Meiryo UI" panose="020B0604030504040204" pitchFamily="50" charset="-128"/>
                      </a:endParaRPr>
                    </a:p>
                  </a:txBody>
                  <a:tcPr marL="9525" marR="9525" marT="9525" marB="0" anchor="ctr"/>
                </a:tc>
                <a:tc>
                  <a:txBody>
                    <a:bodyPr/>
                    <a:lstStyle/>
                    <a:p>
                      <a:pPr algn="ctr" fontAlgn="ctr"/>
                      <a:r>
                        <a:rPr lang="en-US" sz="1400" u="sng" strike="noStrike" dirty="0">
                          <a:effectLst/>
                          <a:hlinkClick r:id="rId37"/>
                        </a:rPr>
                        <a:t>Elements</a:t>
                      </a:r>
                      <a:endParaRPr lang="en-US" sz="1400" b="0" i="0" u="sng" strike="noStrike" dirty="0">
                        <a:solidFill>
                          <a:srgbClr val="0563C1"/>
                        </a:solidFill>
                        <a:effectLst/>
                        <a:latin typeface="Meiryo UI" panose="020B0604030504040204" pitchFamily="50" charset="-128"/>
                        <a:ea typeface="Meiryo UI" panose="020B0604030504040204" pitchFamily="50" charset="-128"/>
                      </a:endParaRPr>
                    </a:p>
                  </a:txBody>
                  <a:tcPr marL="9525" marR="9525" marT="9525" marB="0" anchor="ctr"/>
                </a:tc>
                <a:extLst>
                  <a:ext uri="{0D108BD9-81ED-4DB2-BD59-A6C34878D82A}">
                    <a16:rowId xmlns:a16="http://schemas.microsoft.com/office/drawing/2014/main" val="10006"/>
                  </a:ext>
                </a:extLst>
              </a:tr>
            </a:tbl>
          </a:graphicData>
        </a:graphic>
      </p:graphicFrame>
      <p:sp>
        <p:nvSpPr>
          <p:cNvPr id="3" name="正方形/長方形 2"/>
          <p:cNvSpPr/>
          <p:nvPr/>
        </p:nvSpPr>
        <p:spPr>
          <a:xfrm>
            <a:off x="350294" y="980323"/>
            <a:ext cx="7943090" cy="3693319"/>
          </a:xfrm>
          <a:prstGeom prst="rect">
            <a:avLst/>
          </a:prstGeom>
        </p:spPr>
        <p:txBody>
          <a:bodyPr wrap="square">
            <a:spAutoFit/>
          </a:bodyPr>
          <a:lstStyle/>
          <a:p>
            <a:r>
              <a:rPr lang="ja-JP" altLang="en-US" dirty="0">
                <a:latin typeface="Meiryo UI" panose="020B0604030504040204" pitchFamily="50" charset="-128"/>
                <a:ea typeface="Meiryo UI" panose="020B0604030504040204" pitchFamily="50" charset="-128"/>
              </a:rPr>
              <a:t>米国の国立精神衛生研究所（</a:t>
            </a:r>
            <a:r>
              <a:rPr lang="en-US" altLang="ja-JP" dirty="0">
                <a:latin typeface="Meiryo UI" panose="020B0604030504040204" pitchFamily="50" charset="-128"/>
                <a:ea typeface="Meiryo UI" panose="020B0604030504040204" pitchFamily="50" charset="-128"/>
              </a:rPr>
              <a:t>National Institute of Mental Health</a:t>
            </a:r>
            <a:r>
              <a:rPr lang="ja-JP" altLang="en-US" dirty="0">
                <a:latin typeface="Meiryo UI" panose="020B0604030504040204" pitchFamily="50" charset="-128"/>
                <a:ea typeface="Meiryo UI" panose="020B0604030504040204" pitchFamily="50" charset="-128"/>
              </a:rPr>
              <a:t>：</a:t>
            </a:r>
            <a:r>
              <a:rPr lang="en-US" altLang="ja-JP" dirty="0">
                <a:latin typeface="Meiryo UI" panose="020B0604030504040204" pitchFamily="50" charset="-128"/>
                <a:ea typeface="Meiryo UI" panose="020B0604030504040204" pitchFamily="50" charset="-128"/>
              </a:rPr>
              <a:t>NIMH</a:t>
            </a:r>
            <a:r>
              <a:rPr lang="ja-JP" altLang="en-US" dirty="0">
                <a:latin typeface="Meiryo UI" panose="020B0604030504040204" pitchFamily="50" charset="-128"/>
                <a:ea typeface="Meiryo UI" panose="020B0604030504040204" pitchFamily="50" charset="-128"/>
              </a:rPr>
              <a:t>）では</a:t>
            </a:r>
            <a:r>
              <a:rPr lang="en-US" altLang="ja-JP" dirty="0">
                <a:latin typeface="Meiryo UI" panose="020B0604030504040204" pitchFamily="50" charset="-128"/>
                <a:ea typeface="Meiryo UI" panose="020B0604030504040204" pitchFamily="50" charset="-128"/>
              </a:rPr>
              <a:t>2008 </a:t>
            </a:r>
            <a:r>
              <a:rPr lang="ja-JP" altLang="en-US" dirty="0">
                <a:latin typeface="Meiryo UI" panose="020B0604030504040204" pitchFamily="50" charset="-128"/>
                <a:ea typeface="Meiryo UI" panose="020B0604030504040204" pitchFamily="50" charset="-128"/>
              </a:rPr>
              <a:t>年より、</a:t>
            </a:r>
            <a:r>
              <a:rPr lang="en-US" altLang="ja-JP" dirty="0">
                <a:latin typeface="Meiryo UI" panose="020B0604030504040204" pitchFamily="50" charset="-128"/>
                <a:ea typeface="Meiryo UI" panose="020B0604030504040204" pitchFamily="50" charset="-128"/>
              </a:rPr>
              <a:t>NIMH Research Domain Criteria</a:t>
            </a:r>
            <a:r>
              <a:rPr lang="ja-JP" altLang="en-US" dirty="0">
                <a:latin typeface="Meiryo UI" panose="020B0604030504040204" pitchFamily="50" charset="-128"/>
                <a:ea typeface="Meiryo UI" panose="020B0604030504040204" pitchFamily="50" charset="-128"/>
              </a:rPr>
              <a:t>（</a:t>
            </a:r>
            <a:r>
              <a:rPr lang="en-US" altLang="ja-JP" dirty="0" err="1">
                <a:latin typeface="Meiryo UI" panose="020B0604030504040204" pitchFamily="50" charset="-128"/>
                <a:ea typeface="Meiryo UI" panose="020B0604030504040204" pitchFamily="50" charset="-128"/>
              </a:rPr>
              <a:t>RDoC</a:t>
            </a:r>
            <a:r>
              <a:rPr lang="ja-JP" altLang="en-US" dirty="0">
                <a:latin typeface="Meiryo UI" panose="020B0604030504040204" pitchFamily="50" charset="-128"/>
                <a:ea typeface="Meiryo UI" panose="020B0604030504040204" pitchFamily="50" charset="-128"/>
              </a:rPr>
              <a:t>）の研究フレームを用いたプロジェクトが進められている。</a:t>
            </a:r>
            <a:endParaRPr lang="en-US" altLang="ja-JP" dirty="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具体的には、診断にこだわらず、現時点で一定程度その神経回路が明らかにされている</a:t>
            </a:r>
            <a:r>
              <a:rPr lang="en-US" altLang="ja-JP" dirty="0">
                <a:latin typeface="Meiryo UI" panose="020B0604030504040204" pitchFamily="50" charset="-128"/>
                <a:ea typeface="Meiryo UI" panose="020B0604030504040204" pitchFamily="50" charset="-128"/>
              </a:rPr>
              <a:t>5</a:t>
            </a:r>
            <a:r>
              <a:rPr lang="ja-JP" altLang="en-US" dirty="0" err="1">
                <a:latin typeface="Meiryo UI" panose="020B0604030504040204" pitchFamily="50" charset="-128"/>
                <a:ea typeface="Meiryo UI" panose="020B0604030504040204" pitchFamily="50" charset="-128"/>
              </a:rPr>
              <a:t>つの</a:t>
            </a:r>
            <a:r>
              <a:rPr lang="ja-JP" altLang="en-US" dirty="0">
                <a:latin typeface="Meiryo UI" panose="020B0604030504040204" pitchFamily="50" charset="-128"/>
                <a:ea typeface="Meiryo UI" panose="020B0604030504040204" pitchFamily="50" charset="-128"/>
              </a:rPr>
              <a:t>機能ドメインに着目し、その機能にかかわる遺伝子、分子、細胞、神経回路、生理、行動の各解析ユニットから、その生物学的な基盤を明らかにしていく方向性が示されている。</a:t>
            </a:r>
            <a:endParaRPr lang="en-US" altLang="ja-JP" dirty="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en-US" altLang="ja-JP" dirty="0">
                <a:latin typeface="Meiryo UI" panose="020B0604030504040204" pitchFamily="50" charset="-128"/>
                <a:ea typeface="Meiryo UI" panose="020B0604030504040204" pitchFamily="50" charset="-128"/>
              </a:rPr>
              <a:t>5</a:t>
            </a:r>
            <a:r>
              <a:rPr lang="ja-JP" altLang="en-US" dirty="0" err="1">
                <a:latin typeface="Meiryo UI" panose="020B0604030504040204" pitchFamily="50" charset="-128"/>
                <a:ea typeface="Meiryo UI" panose="020B0604030504040204" pitchFamily="50" charset="-128"/>
              </a:rPr>
              <a:t>つの</a:t>
            </a:r>
            <a:r>
              <a:rPr lang="ja-JP" altLang="en-US" dirty="0">
                <a:latin typeface="Meiryo UI" panose="020B0604030504040204" pitchFamily="50" charset="-128"/>
                <a:ea typeface="Meiryo UI" panose="020B0604030504040204" pitchFamily="50" charset="-128"/>
              </a:rPr>
              <a:t>機能ドメインとは、不快の感情価（</a:t>
            </a:r>
            <a:r>
              <a:rPr lang="en-US" altLang="ja-JP" dirty="0">
                <a:latin typeface="Meiryo UI" panose="020B0604030504040204" pitchFamily="50" charset="-128"/>
                <a:ea typeface="Meiryo UI" panose="020B0604030504040204" pitchFamily="50" charset="-128"/>
              </a:rPr>
              <a:t>negative valence</a:t>
            </a:r>
            <a:r>
              <a:rPr lang="ja-JP" altLang="en-US" dirty="0" err="1">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恐怖、不安、喪失感など）、快の感情価（</a:t>
            </a:r>
            <a:r>
              <a:rPr lang="en-US" altLang="ja-JP" dirty="0">
                <a:latin typeface="Meiryo UI" panose="020B0604030504040204" pitchFamily="50" charset="-128"/>
                <a:ea typeface="Meiryo UI" panose="020B0604030504040204" pitchFamily="50" charset="-128"/>
              </a:rPr>
              <a:t>positive valence</a:t>
            </a:r>
            <a:r>
              <a:rPr lang="ja-JP" altLang="en-US" dirty="0" err="1">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報酬、学習、習慣など）、認知（注意、知覚、記憶など）、社会性（愛着、コミュニケーション、自他の認識など）、覚醒・調整（覚醒、日内リズム）。</a:t>
            </a:r>
          </a:p>
        </p:txBody>
      </p:sp>
      <p:pic>
        <p:nvPicPr>
          <p:cNvPr id="4" name="Picture 2" descr="Research Domain Criteria (RDoC) logo">
            <a:hlinkClick r:id="rId38"/>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8720919" y="0"/>
            <a:ext cx="2319338" cy="8366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6" name="Picture 6"/>
          <p:cNvPicPr>
            <a:picLocks noChangeAspect="1"/>
          </p:cNvPicPr>
          <p:nvPr/>
        </p:nvPicPr>
        <p:blipFill>
          <a:blip r:embed="rId40">
            <a:extLst>
              <a:ext uri="{28A0092B-C50C-407E-A947-70E740481C1C}">
                <a14:useLocalDpi xmlns:a14="http://schemas.microsoft.com/office/drawing/2010/main" val="0"/>
              </a:ext>
            </a:extLst>
          </a:blip>
          <a:srcRect/>
          <a:stretch>
            <a:fillRect/>
          </a:stretch>
        </p:blipFill>
        <p:spPr bwMode="auto">
          <a:xfrm>
            <a:off x="8293384" y="838249"/>
            <a:ext cx="3608388" cy="362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図 6"/>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2527968" y="38310"/>
            <a:ext cx="611017" cy="558572"/>
          </a:xfrm>
          <a:prstGeom prst="rect">
            <a:avLst/>
          </a:prstGeom>
        </p:spPr>
      </p:pic>
      <p:sp>
        <p:nvSpPr>
          <p:cNvPr id="8" name="テキスト ボックス 7"/>
          <p:cNvSpPr txBox="1"/>
          <p:nvPr/>
        </p:nvSpPr>
        <p:spPr>
          <a:xfrm>
            <a:off x="916674" y="0"/>
            <a:ext cx="10358652" cy="584775"/>
          </a:xfrm>
          <a:prstGeom prst="rect">
            <a:avLst/>
          </a:prstGeom>
          <a:noFill/>
        </p:spPr>
        <p:txBody>
          <a:bodyPr wrap="square" rtlCol="0">
            <a:spAutoFit/>
          </a:bodyPr>
          <a:lstStyle/>
          <a:p>
            <a:pPr algn="ctr"/>
            <a:r>
              <a:rPr lang="en-US" altLang="ja-JP" sz="3200" b="1" dirty="0">
                <a:latin typeface="Meiryo UI" panose="020B0604030504040204" pitchFamily="50" charset="-128"/>
                <a:ea typeface="Meiryo UI" panose="020B0604030504040204" pitchFamily="50" charset="-128"/>
              </a:rPr>
              <a:t>NIMH</a:t>
            </a:r>
            <a:r>
              <a:rPr lang="ja-JP" altLang="en-US" sz="3200" b="1" dirty="0">
                <a:latin typeface="Meiryo UI" panose="020B0604030504040204" pitchFamily="50" charset="-128"/>
                <a:ea typeface="Meiryo UI" panose="020B0604030504040204" pitchFamily="50" charset="-128"/>
              </a:rPr>
              <a:t>の取組み</a:t>
            </a:r>
            <a:endParaRPr kumimoji="1" lang="en-US" altLang="ja-JP" sz="3200" b="1" dirty="0">
              <a:solidFill>
                <a:srgbClr val="C0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466258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969682" y="0"/>
            <a:ext cx="10358652" cy="584775"/>
          </a:xfrm>
          <a:prstGeom prst="rect">
            <a:avLst/>
          </a:prstGeom>
          <a:noFill/>
        </p:spPr>
        <p:txBody>
          <a:bodyPr wrap="square" rtlCol="0">
            <a:spAutoFit/>
          </a:bodyPr>
          <a:lstStyle/>
          <a:p>
            <a:pPr algn="ctr"/>
            <a:r>
              <a:rPr lang="ja-JP" altLang="en-US" sz="3200" b="1" dirty="0">
                <a:latin typeface="Meiryo UI" panose="020B0604030504040204" pitchFamily="50" charset="-128"/>
                <a:ea typeface="Meiryo UI" panose="020B0604030504040204" pitchFamily="50" charset="-128"/>
              </a:rPr>
              <a:t>脳を透かして</a:t>
            </a:r>
            <a:r>
              <a:rPr lang="ja-JP" altLang="en-US" sz="3200" b="1" dirty="0">
                <a:solidFill>
                  <a:srgbClr val="C00000"/>
                </a:solidFill>
                <a:latin typeface="Meiryo UI" panose="020B0604030504040204" pitchFamily="50" charset="-128"/>
                <a:ea typeface="Meiryo UI" panose="020B0604030504040204" pitchFamily="50" charset="-128"/>
              </a:rPr>
              <a:t>観る</a:t>
            </a:r>
            <a:r>
              <a:rPr lang="ja-JP" altLang="en-US" sz="3200" b="1" dirty="0">
                <a:latin typeface="Meiryo UI" panose="020B0604030504040204" pitchFamily="50" charset="-128"/>
                <a:ea typeface="Meiryo UI" panose="020B0604030504040204" pitchFamily="50" charset="-128"/>
              </a:rPr>
              <a:t>技術</a:t>
            </a:r>
            <a:endParaRPr kumimoji="1" lang="ja-JP" altLang="en-US" sz="3200" b="1" dirty="0">
              <a:latin typeface="Meiryo UI" panose="020B0604030504040204" pitchFamily="50" charset="-128"/>
              <a:ea typeface="Meiryo UI" panose="020B0604030504040204" pitchFamily="50" charset="-128"/>
            </a:endParaRPr>
          </a:p>
        </p:txBody>
      </p:sp>
      <p:sp>
        <p:nvSpPr>
          <p:cNvPr id="3" name="正方形/長方形 2"/>
          <p:cNvSpPr/>
          <p:nvPr/>
        </p:nvSpPr>
        <p:spPr>
          <a:xfrm>
            <a:off x="4910540" y="582939"/>
            <a:ext cx="2326278" cy="369332"/>
          </a:xfrm>
          <a:prstGeom prst="rect">
            <a:avLst/>
          </a:prstGeom>
        </p:spPr>
        <p:txBody>
          <a:bodyPr wrap="none">
            <a:spAutoFit/>
          </a:bodyPr>
          <a:lstStyle/>
          <a:p>
            <a:r>
              <a:rPr lang="en-US" altLang="ja-JP" dirty="0">
                <a:latin typeface="Meiryo UI" panose="020B0604030504040204" pitchFamily="50" charset="-128"/>
                <a:ea typeface="Meiryo UI" panose="020B0604030504040204" pitchFamily="50" charset="-128"/>
              </a:rPr>
              <a:t>2013</a:t>
            </a:r>
            <a:r>
              <a:rPr lang="ja-JP" altLang="en-US" dirty="0">
                <a:latin typeface="Meiryo UI" panose="020B0604030504040204" pitchFamily="50" charset="-128"/>
                <a:ea typeface="Meiryo UI" panose="020B0604030504040204" pitchFamily="50" charset="-128"/>
              </a:rPr>
              <a:t>年　脳の透明化</a:t>
            </a:r>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8047" y="2564383"/>
            <a:ext cx="9289557" cy="4304917"/>
          </a:xfrm>
          <a:prstGeom prst="rect">
            <a:avLst/>
          </a:prstGeom>
        </p:spPr>
      </p:pic>
      <p:sp>
        <p:nvSpPr>
          <p:cNvPr id="7" name="正方形/長方形 6"/>
          <p:cNvSpPr/>
          <p:nvPr/>
        </p:nvSpPr>
        <p:spPr>
          <a:xfrm>
            <a:off x="441930" y="250001"/>
            <a:ext cx="3597636" cy="1877437"/>
          </a:xfrm>
          <a:prstGeom prst="rect">
            <a:avLst/>
          </a:prstGeom>
          <a:ln>
            <a:solidFill>
              <a:schemeClr val="tx1"/>
            </a:solidFill>
          </a:ln>
        </p:spPr>
        <p:txBody>
          <a:bodyPr wrap="square">
            <a:spAutoFit/>
          </a:bodyPr>
          <a:lstStyle/>
          <a:p>
            <a:r>
              <a:rPr lang="en-US" altLang="ja-JP" dirty="0">
                <a:latin typeface="Meiryo UI" panose="020B0604030504040204" pitchFamily="50" charset="-128"/>
                <a:ea typeface="Meiryo UI" panose="020B0604030504040204" pitchFamily="50" charset="-128"/>
              </a:rPr>
              <a:t>【</a:t>
            </a:r>
            <a:r>
              <a:rPr lang="en-US" altLang="ja-JP" b="1" u="sng" dirty="0">
                <a:latin typeface="Meiryo UI" panose="020B0604030504040204" pitchFamily="50" charset="-128"/>
                <a:ea typeface="Meiryo UI" panose="020B0604030504040204" pitchFamily="50" charset="-128"/>
              </a:rPr>
              <a:t>Hydrogel Monomer</a:t>
            </a:r>
            <a:r>
              <a:rPr lang="ja-JP" altLang="en-US" b="1" u="sng" dirty="0">
                <a:latin typeface="Meiryo UI" panose="020B0604030504040204" pitchFamily="50" charset="-128"/>
                <a:ea typeface="Meiryo UI" panose="020B0604030504040204" pitchFamily="50" charset="-128"/>
              </a:rPr>
              <a:t>の組成</a:t>
            </a:r>
            <a:r>
              <a:rPr lang="en-US" altLang="ja-JP" dirty="0">
                <a:latin typeface="Meiryo UI" panose="020B0604030504040204" pitchFamily="50" charset="-128"/>
                <a:ea typeface="Meiryo UI" panose="020B0604030504040204" pitchFamily="50" charset="-128"/>
              </a:rPr>
              <a:t>】</a:t>
            </a:r>
          </a:p>
          <a:p>
            <a:r>
              <a:rPr lang="en-US" altLang="ja-JP" sz="1400" dirty="0">
                <a:latin typeface="Meiryo UI" panose="020B0604030504040204" pitchFamily="50" charset="-128"/>
                <a:ea typeface="Meiryo UI" panose="020B0604030504040204" pitchFamily="50" charset="-128"/>
              </a:rPr>
              <a:t>•VA-044</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1g</a:t>
            </a:r>
          </a:p>
          <a:p>
            <a:r>
              <a:rPr lang="en-US" altLang="ja-JP" sz="1400" dirty="0">
                <a:latin typeface="Meiryo UI" panose="020B0604030504040204" pitchFamily="50" charset="-128"/>
                <a:ea typeface="Meiryo UI" panose="020B0604030504040204" pitchFamily="50" charset="-128"/>
              </a:rPr>
              <a:t>•40%</a:t>
            </a:r>
            <a:r>
              <a:rPr lang="ja-JP" altLang="en-US" sz="1400" dirty="0">
                <a:latin typeface="Meiryo UI" panose="020B0604030504040204" pitchFamily="50" charset="-128"/>
                <a:ea typeface="Meiryo UI" panose="020B0604030504040204" pitchFamily="50" charset="-128"/>
              </a:rPr>
              <a:t>アクリルアミド ・・・・・・・・・</a:t>
            </a:r>
            <a:r>
              <a:rPr lang="en-US" altLang="ja-JP" sz="1400" dirty="0">
                <a:latin typeface="Meiryo UI" panose="020B0604030504040204" pitchFamily="50" charset="-128"/>
                <a:ea typeface="Meiryo UI" panose="020B0604030504040204" pitchFamily="50" charset="-128"/>
              </a:rPr>
              <a:t>40ml</a:t>
            </a:r>
          </a:p>
          <a:p>
            <a:r>
              <a:rPr lang="en-US" altLang="ja-JP" sz="1400" dirty="0">
                <a:latin typeface="Meiryo UI" panose="020B0604030504040204" pitchFamily="50" charset="-128"/>
                <a:ea typeface="Meiryo UI" panose="020B0604030504040204" pitchFamily="50" charset="-128"/>
              </a:rPr>
              <a:t>•2%</a:t>
            </a:r>
            <a:r>
              <a:rPr lang="ja-JP" altLang="en-US" sz="1400" dirty="0">
                <a:latin typeface="Meiryo UI" panose="020B0604030504040204" pitchFamily="50" charset="-128"/>
                <a:ea typeface="Meiryo UI" panose="020B0604030504040204" pitchFamily="50" charset="-128"/>
              </a:rPr>
              <a:t>ビスアクリルアミド・・・・・・・・</a:t>
            </a:r>
            <a:r>
              <a:rPr lang="en-US" altLang="ja-JP" sz="1400" dirty="0">
                <a:latin typeface="Meiryo UI" panose="020B0604030504040204" pitchFamily="50" charset="-128"/>
                <a:ea typeface="Meiryo UI" panose="020B0604030504040204" pitchFamily="50" charset="-128"/>
              </a:rPr>
              <a:t>10ml</a:t>
            </a:r>
          </a:p>
          <a:p>
            <a:r>
              <a:rPr lang="en-US" altLang="ja-JP" sz="1400" dirty="0">
                <a:latin typeface="Meiryo UI" panose="020B0604030504040204" pitchFamily="50" charset="-128"/>
                <a:ea typeface="Meiryo UI" panose="020B0604030504040204" pitchFamily="50" charset="-128"/>
              </a:rPr>
              <a:t>•10×PBS </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40ml</a:t>
            </a:r>
          </a:p>
          <a:p>
            <a:r>
              <a:rPr lang="en-US" altLang="ja-JP" sz="1400" dirty="0">
                <a:latin typeface="Meiryo UI" panose="020B0604030504040204" pitchFamily="50" charset="-128"/>
                <a:ea typeface="Meiryo UI" panose="020B0604030504040204" pitchFamily="50" charset="-128"/>
              </a:rPr>
              <a:t>•16%</a:t>
            </a:r>
            <a:r>
              <a:rPr lang="ja-JP" altLang="en-US" sz="1400" dirty="0">
                <a:latin typeface="Meiryo UI" panose="020B0604030504040204" pitchFamily="50" charset="-128"/>
                <a:ea typeface="Meiryo UI" panose="020B0604030504040204" pitchFamily="50" charset="-128"/>
              </a:rPr>
              <a:t>パラホルムアルデヒド・・・・</a:t>
            </a:r>
            <a:r>
              <a:rPr lang="en-US" altLang="ja-JP" sz="1400" dirty="0">
                <a:latin typeface="Meiryo UI" panose="020B0604030504040204" pitchFamily="50" charset="-128"/>
                <a:ea typeface="Meiryo UI" panose="020B0604030504040204" pitchFamily="50" charset="-128"/>
              </a:rPr>
              <a:t>100ml</a:t>
            </a:r>
          </a:p>
          <a:p>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サポニン・・・・・・・・・・・・・・・・・・</a:t>
            </a:r>
            <a:r>
              <a:rPr lang="en-US" altLang="ja-JP" sz="1400" dirty="0">
                <a:latin typeface="Meiryo UI" panose="020B0604030504040204" pitchFamily="50" charset="-128"/>
                <a:ea typeface="Meiryo UI" panose="020B0604030504040204" pitchFamily="50" charset="-128"/>
              </a:rPr>
              <a:t>200mg</a:t>
            </a:r>
          </a:p>
          <a:p>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水・・・・・・・・・・・・・・・・・・・・・・</a:t>
            </a:r>
            <a:r>
              <a:rPr lang="en-US" altLang="ja-JP" sz="1400" dirty="0">
                <a:latin typeface="Meiryo UI" panose="020B0604030504040204" pitchFamily="50" charset="-128"/>
                <a:ea typeface="Meiryo UI" panose="020B0604030504040204" pitchFamily="50" charset="-128"/>
              </a:rPr>
              <a:t>210ml</a:t>
            </a:r>
            <a:endParaRPr lang="ja-JP" altLang="en-US" sz="1400" dirty="0">
              <a:latin typeface="Meiryo UI" panose="020B0604030504040204" pitchFamily="50" charset="-128"/>
              <a:ea typeface="Meiryo UI" panose="020B0604030504040204" pitchFamily="50" charset="-128"/>
            </a:endParaRPr>
          </a:p>
        </p:txBody>
      </p:sp>
      <p:sp>
        <p:nvSpPr>
          <p:cNvPr id="2" name="下矢印 1"/>
          <p:cNvSpPr/>
          <p:nvPr/>
        </p:nvSpPr>
        <p:spPr>
          <a:xfrm>
            <a:off x="2361234" y="2170541"/>
            <a:ext cx="416689" cy="367496"/>
          </a:xfrm>
          <a:prstGeom prst="downArrow">
            <a:avLst/>
          </a:prstGeom>
          <a:solidFill>
            <a:srgbClr val="FFC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60035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4" descr="D:\WEBSHARE\WWWROOT\biol\textlife\gli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8192" y="1037969"/>
            <a:ext cx="5258690" cy="549996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969682" y="0"/>
            <a:ext cx="10358652" cy="584775"/>
          </a:xfrm>
          <a:prstGeom prst="rect">
            <a:avLst/>
          </a:prstGeom>
          <a:noFill/>
        </p:spPr>
        <p:txBody>
          <a:bodyPr wrap="square" rtlCol="0">
            <a:spAutoFit/>
          </a:bodyPr>
          <a:lstStyle/>
          <a:p>
            <a:pPr algn="ctr"/>
            <a:r>
              <a:rPr lang="ja-JP" altLang="en-US" sz="3200" b="1" dirty="0">
                <a:latin typeface="Meiryo UI" panose="020B0604030504040204" pitchFamily="50" charset="-128"/>
                <a:ea typeface="Meiryo UI" panose="020B0604030504040204" pitchFamily="50" charset="-128"/>
              </a:rPr>
              <a:t>ニューロンとグリア細胞</a:t>
            </a:r>
            <a:endParaRPr kumimoji="1" lang="ja-JP" altLang="en-US" sz="3200" b="1" dirty="0">
              <a:latin typeface="Meiryo UI" panose="020B0604030504040204" pitchFamily="50" charset="-128"/>
              <a:ea typeface="Meiryo UI" panose="020B0604030504040204" pitchFamily="50" charset="-128"/>
            </a:endParaRPr>
          </a:p>
        </p:txBody>
      </p:sp>
      <p:pic>
        <p:nvPicPr>
          <p:cNvPr id="5" name="Picture 11" descr="neur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257" y="958871"/>
            <a:ext cx="6466602" cy="3446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大脳皮質錐体細胞のゴルジ染色像"/>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2155583" y="4058974"/>
            <a:ext cx="2277604" cy="2969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p:cNvSpPr txBox="1"/>
          <p:nvPr/>
        </p:nvSpPr>
        <p:spPr>
          <a:xfrm>
            <a:off x="3054285" y="1666312"/>
            <a:ext cx="2734458" cy="938719"/>
          </a:xfrm>
          <a:prstGeom prst="rect">
            <a:avLst/>
          </a:prstGeom>
          <a:noFill/>
        </p:spPr>
        <p:txBody>
          <a:bodyPr wrap="square" rtlCol="0">
            <a:spAutoFit/>
          </a:bodyPr>
          <a:lstStyle/>
          <a:p>
            <a:r>
              <a:rPr lang="ja-JP" altLang="en-US" sz="1100" dirty="0">
                <a:latin typeface="Meiryo UI" panose="020B0604030504040204" pitchFamily="50" charset="-128"/>
                <a:ea typeface="Meiryo UI" panose="020B0604030504040204" pitchFamily="50" charset="-128"/>
              </a:rPr>
              <a:t>★神経伝達物質</a:t>
            </a:r>
            <a:r>
              <a:rPr lang="ja-JP" altLang="en-US" sz="1000" dirty="0">
                <a:latin typeface="Meiryo UI" panose="020B0604030504040204" pitchFamily="50" charset="-128"/>
                <a:ea typeface="Meiryo UI" panose="020B0604030504040204" pitchFamily="50" charset="-128"/>
              </a:rPr>
              <a:t>（</a:t>
            </a:r>
            <a:r>
              <a:rPr lang="en-US" altLang="ja-JP" sz="1000" dirty="0">
                <a:latin typeface="Meiryo UI" panose="020B0604030504040204" pitchFamily="50" charset="-128"/>
                <a:ea typeface="Meiryo UI" panose="020B0604030504040204" pitchFamily="50" charset="-128"/>
              </a:rPr>
              <a:t>Neurotransmitter</a:t>
            </a:r>
            <a:r>
              <a:rPr lang="ja-JP" altLang="en-US" sz="1000" dirty="0">
                <a:latin typeface="Meiryo UI" panose="020B0604030504040204" pitchFamily="50" charset="-128"/>
                <a:ea typeface="Meiryo UI" panose="020B0604030504040204" pitchFamily="50" charset="-128"/>
              </a:rPr>
              <a:t>）</a:t>
            </a:r>
            <a:endParaRPr kumimoji="1" lang="en-US" altLang="ja-JP" sz="1100" dirty="0">
              <a:latin typeface="Meiryo UI" panose="020B0604030504040204" pitchFamily="50" charset="-128"/>
              <a:ea typeface="Meiryo UI" panose="020B0604030504040204" pitchFamily="50" charset="-128"/>
            </a:endParaRPr>
          </a:p>
          <a:p>
            <a:r>
              <a:rPr kumimoji="1" lang="ja-JP" altLang="en-US" sz="1100" dirty="0">
                <a:latin typeface="Meiryo UI" panose="020B0604030504040204" pitchFamily="50" charset="-128"/>
                <a:ea typeface="Meiryo UI" panose="020B0604030504040204" pitchFamily="50" charset="-128"/>
              </a:rPr>
              <a:t>ドーパミン、</a:t>
            </a:r>
            <a:r>
              <a:rPr lang="ja-JP" altLang="en-US" sz="1100" dirty="0">
                <a:latin typeface="Meiryo UI" panose="020B0604030504040204" pitchFamily="50" charset="-128"/>
                <a:ea typeface="Meiryo UI" panose="020B0604030504040204" pitchFamily="50" charset="-128"/>
              </a:rPr>
              <a:t>セロトニン、</a:t>
            </a:r>
            <a:r>
              <a:rPr kumimoji="1" lang="ja-JP" altLang="en-US" sz="1100" dirty="0">
                <a:latin typeface="Meiryo UI" panose="020B0604030504040204" pitchFamily="50" charset="-128"/>
                <a:ea typeface="Meiryo UI" panose="020B0604030504040204" pitchFamily="50" charset="-128"/>
              </a:rPr>
              <a:t>ノルアドレナリンなどは、脳内の無数の経路を移動する情報の流れを制御する為、気分や感情、思考、心理状態に大きな影響を及ぼす。</a:t>
            </a:r>
          </a:p>
        </p:txBody>
      </p:sp>
    </p:spTree>
    <p:extLst>
      <p:ext uri="{BB962C8B-B14F-4D97-AF65-F5344CB8AC3E}">
        <p14:creationId xmlns:p14="http://schemas.microsoft.com/office/powerpoint/2010/main" val="16448108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80656" y="0"/>
            <a:ext cx="10310193" cy="584775"/>
          </a:xfrm>
          <a:prstGeom prst="rect">
            <a:avLst/>
          </a:prstGeom>
        </p:spPr>
        <p:txBody>
          <a:bodyPr wrap="square">
            <a:spAutoFit/>
          </a:bodyPr>
          <a:lstStyle/>
          <a:p>
            <a:pPr algn="ctr"/>
            <a:r>
              <a:rPr lang="ja-JP" altLang="en-US" sz="3200" b="1" dirty="0">
                <a:latin typeface="Meiryo UI" panose="020B0604030504040204" pitchFamily="50" charset="-128"/>
                <a:ea typeface="Meiryo UI" panose="020B0604030504040204" pitchFamily="50" charset="-128"/>
              </a:rPr>
              <a:t>ロボトミー</a:t>
            </a:r>
          </a:p>
        </p:txBody>
      </p:sp>
      <p:sp>
        <p:nvSpPr>
          <p:cNvPr id="2" name="正方形/長方形 1"/>
          <p:cNvSpPr/>
          <p:nvPr/>
        </p:nvSpPr>
        <p:spPr>
          <a:xfrm>
            <a:off x="0" y="919540"/>
            <a:ext cx="12192000" cy="1200329"/>
          </a:xfrm>
          <a:prstGeom prst="rect">
            <a:avLst/>
          </a:prstGeom>
        </p:spPr>
        <p:txBody>
          <a:bodyPr wrap="square">
            <a:spAutoFit/>
          </a:bodyPr>
          <a:lstStyle/>
          <a:p>
            <a:r>
              <a:rPr lang="ja-JP" altLang="en-US" dirty="0">
                <a:latin typeface="Meiryo UI" panose="020B0604030504040204" pitchFamily="50" charset="-128"/>
                <a:ea typeface="Meiryo UI" panose="020B0604030504040204" pitchFamily="50" charset="-128"/>
              </a:rPr>
              <a:t>ローズマリー・ケネディは、ジョン・</a:t>
            </a:r>
            <a:r>
              <a:rPr lang="en-US" altLang="ja-JP" dirty="0">
                <a:latin typeface="Meiryo UI" panose="020B0604030504040204" pitchFamily="50" charset="-128"/>
                <a:ea typeface="Meiryo UI" panose="020B0604030504040204" pitchFamily="50" charset="-128"/>
              </a:rPr>
              <a:t>F</a:t>
            </a:r>
            <a:r>
              <a:rPr lang="ja-JP" altLang="en-US" dirty="0">
                <a:latin typeface="Meiryo UI" panose="020B0604030504040204" pitchFamily="50" charset="-128"/>
                <a:ea typeface="Meiryo UI" panose="020B0604030504040204" pitchFamily="50" charset="-128"/>
              </a:rPr>
              <a:t>・ケネディを頭にするケネディ家の長女として誕生。</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しかし彼女は知能（暴力性、感情起伏など）に問題があり、長男の政治活動に支障をきたすと考えた父親が、</a:t>
            </a:r>
            <a:r>
              <a:rPr lang="en-US" altLang="ja-JP" dirty="0">
                <a:latin typeface="Meiryo UI" panose="020B0604030504040204" pitchFamily="50" charset="-128"/>
                <a:ea typeface="Meiryo UI" panose="020B0604030504040204" pitchFamily="50" charset="-128"/>
              </a:rPr>
              <a:t>23</a:t>
            </a:r>
            <a:r>
              <a:rPr lang="ja-JP" altLang="en-US" dirty="0">
                <a:latin typeface="Meiryo UI" panose="020B0604030504040204" pitchFamily="50" charset="-128"/>
                <a:ea typeface="Meiryo UI" panose="020B0604030504040204" pitchFamily="50" charset="-128"/>
              </a:rPr>
              <a:t>歳の時にロボトミー手術を施した。しかし、手術は失敗。後遺症のため、しゃべったり歩いたりできなくなり、精神に異常をきたした。</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ローズマリーは、ケネディ家のタブーとされ、ずっと施設に匿われ秘密とされてきました。彼女は、</a:t>
            </a:r>
            <a:r>
              <a:rPr lang="en-US" altLang="ja-JP" dirty="0">
                <a:latin typeface="Meiryo UI" panose="020B0604030504040204" pitchFamily="50" charset="-128"/>
                <a:ea typeface="Meiryo UI" panose="020B0604030504040204" pitchFamily="50" charset="-128"/>
              </a:rPr>
              <a:t>86</a:t>
            </a:r>
            <a:r>
              <a:rPr lang="ja-JP" altLang="en-US" dirty="0">
                <a:latin typeface="Meiryo UI" panose="020B0604030504040204" pitchFamily="50" charset="-128"/>
                <a:ea typeface="Meiryo UI" panose="020B0604030504040204" pitchFamily="50" charset="-128"/>
              </a:rPr>
              <a:t>歳（</a:t>
            </a:r>
            <a:r>
              <a:rPr lang="en-US" altLang="ja-JP" dirty="0">
                <a:latin typeface="Meiryo UI" panose="020B0604030504040204" pitchFamily="50" charset="-128"/>
                <a:ea typeface="Meiryo UI" panose="020B0604030504040204" pitchFamily="50" charset="-128"/>
              </a:rPr>
              <a:t>2005</a:t>
            </a:r>
            <a:r>
              <a:rPr lang="ja-JP" altLang="en-US" dirty="0">
                <a:latin typeface="Meiryo UI" panose="020B0604030504040204" pitchFamily="50" charset="-128"/>
                <a:ea typeface="Meiryo UI" panose="020B0604030504040204" pitchFamily="50" charset="-128"/>
              </a:rPr>
              <a:t>年）亡くなっている。</a:t>
            </a:r>
          </a:p>
        </p:txBody>
      </p:sp>
      <p:sp>
        <p:nvSpPr>
          <p:cNvPr id="5" name="正方形/長方形 4"/>
          <p:cNvSpPr/>
          <p:nvPr/>
        </p:nvSpPr>
        <p:spPr>
          <a:xfrm>
            <a:off x="4591050" y="464184"/>
            <a:ext cx="3651760" cy="338554"/>
          </a:xfrm>
          <a:prstGeom prst="rect">
            <a:avLst/>
          </a:prstGeom>
        </p:spPr>
        <p:txBody>
          <a:bodyPr wrap="square">
            <a:spAutoFit/>
          </a:bodyPr>
          <a:lstStyle/>
          <a:p>
            <a:r>
              <a:rPr lang="en-US" altLang="ja-JP" sz="1600" dirty="0">
                <a:latin typeface="Meiryo UI" panose="020B0604030504040204" pitchFamily="50" charset="-128"/>
                <a:ea typeface="Meiryo UI" panose="020B0604030504040204" pitchFamily="50" charset="-128"/>
              </a:rPr>
              <a:t>Lobotomy</a:t>
            </a:r>
            <a:r>
              <a:rPr lang="ja-JP" altLang="en-US" sz="1600" dirty="0">
                <a:latin typeface="Meiryo UI" panose="020B0604030504040204" pitchFamily="50" charset="-128"/>
                <a:ea typeface="Meiryo UI" panose="020B0604030504040204" pitchFamily="50" charset="-128"/>
              </a:rPr>
              <a:t>（前頭葉白質切截術）</a:t>
            </a:r>
          </a:p>
        </p:txBody>
      </p:sp>
      <p:sp>
        <p:nvSpPr>
          <p:cNvPr id="7" name="正方形/長方形 6"/>
          <p:cNvSpPr/>
          <p:nvPr/>
        </p:nvSpPr>
        <p:spPr>
          <a:xfrm>
            <a:off x="0" y="5999619"/>
            <a:ext cx="6132513" cy="584775"/>
          </a:xfrm>
          <a:prstGeom prst="rect">
            <a:avLst/>
          </a:prstGeom>
        </p:spPr>
        <p:txBody>
          <a:bodyPr wrap="square">
            <a:spAutoFit/>
          </a:bodyPr>
          <a:lstStyle/>
          <a:p>
            <a:pPr algn="ctr"/>
            <a:r>
              <a:rPr lang="ja-JP" altLang="en-US" sz="1600" dirty="0">
                <a:latin typeface="Meiryo UI" panose="020B0604030504040204" pitchFamily="50" charset="-128"/>
                <a:ea typeface="Meiryo UI" panose="020B0604030504040204" pitchFamily="50" charset="-128"/>
              </a:rPr>
              <a:t>ローズマリーの伝記映画</a:t>
            </a:r>
            <a:endParaRPr lang="en-US" altLang="ja-JP" sz="1600" dirty="0">
              <a:latin typeface="Meiryo UI" panose="020B0604030504040204" pitchFamily="50" charset="-128"/>
              <a:ea typeface="Meiryo UI" panose="020B0604030504040204" pitchFamily="50" charset="-128"/>
            </a:endParaRPr>
          </a:p>
          <a:p>
            <a:pPr algn="ctr"/>
            <a:r>
              <a:rPr lang="en-US" altLang="ja-JP" sz="1600" dirty="0">
                <a:latin typeface="Meiryo UI" panose="020B0604030504040204" pitchFamily="50" charset="-128"/>
                <a:ea typeface="Meiryo UI" panose="020B0604030504040204" pitchFamily="50" charset="-128"/>
              </a:rPr>
              <a:t>『A Letter From Rosemary Kennedy』</a:t>
            </a:r>
            <a:endParaRPr lang="ja-JP" altLang="en-US" sz="1600" dirty="0">
              <a:latin typeface="Meiryo UI" panose="020B0604030504040204" pitchFamily="50" charset="-128"/>
              <a:ea typeface="Meiryo UI" panose="020B0604030504040204" pitchFamily="50" charset="-128"/>
            </a:endParaRPr>
          </a:p>
        </p:txBody>
      </p:sp>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 y="2665869"/>
            <a:ext cx="5905500" cy="3333750"/>
          </a:xfrm>
          <a:prstGeom prst="rect">
            <a:avLst/>
          </a:prstGeom>
        </p:spPr>
      </p:pic>
      <p:sp>
        <p:nvSpPr>
          <p:cNvPr id="9" name="正方形/長方形 8"/>
          <p:cNvSpPr/>
          <p:nvPr/>
        </p:nvSpPr>
        <p:spPr>
          <a:xfrm>
            <a:off x="2705100" y="2393079"/>
            <a:ext cx="3771900" cy="338554"/>
          </a:xfrm>
          <a:prstGeom prst="rect">
            <a:avLst/>
          </a:prstGeom>
        </p:spPr>
        <p:txBody>
          <a:bodyPr wrap="square">
            <a:spAutoFit/>
          </a:bodyPr>
          <a:lstStyle/>
          <a:p>
            <a:pPr algn="ctr"/>
            <a:r>
              <a:rPr lang="ja-JP" altLang="en-US" sz="1600" dirty="0">
                <a:latin typeface="Meiryo UI" panose="020B0604030504040204" pitchFamily="50" charset="-128"/>
                <a:ea typeface="Meiryo UI" panose="020B0604030504040204" pitchFamily="50" charset="-128"/>
              </a:rPr>
              <a:t>ローズマリーを演ずるエマ・ストーン</a:t>
            </a:r>
          </a:p>
        </p:txBody>
      </p:sp>
      <p:pic>
        <p:nvPicPr>
          <p:cNvPr id="10" name="図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181" y="2665869"/>
            <a:ext cx="4436038" cy="3333750"/>
          </a:xfrm>
          <a:prstGeom prst="rect">
            <a:avLst/>
          </a:prstGeom>
        </p:spPr>
      </p:pic>
      <p:sp>
        <p:nvSpPr>
          <p:cNvPr id="11" name="正方形/長方形 10"/>
          <p:cNvSpPr/>
          <p:nvPr/>
        </p:nvSpPr>
        <p:spPr>
          <a:xfrm>
            <a:off x="6875180" y="5999619"/>
            <a:ext cx="4436039" cy="646331"/>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1936</a:t>
            </a:r>
            <a:r>
              <a:rPr lang="ja-JP" altLang="en-US" sz="1200" dirty="0">
                <a:latin typeface="Meiryo UI" panose="020B0604030504040204" pitchFamily="50" charset="-128"/>
                <a:ea typeface="Meiryo UI" panose="020B0604030504040204" pitchFamily="50" charset="-128"/>
              </a:rPr>
              <a:t>年</a:t>
            </a:r>
            <a:r>
              <a:rPr lang="en-US" altLang="ja-JP" sz="1200" dirty="0">
                <a:latin typeface="Meiryo UI" panose="020B0604030504040204" pitchFamily="50" charset="-128"/>
                <a:ea typeface="Meiryo UI" panose="020B0604030504040204" pitchFamily="50" charset="-128"/>
              </a:rPr>
              <a:t>9</a:t>
            </a:r>
            <a:r>
              <a:rPr lang="ja-JP" altLang="en-US" sz="1200" dirty="0">
                <a:latin typeface="Meiryo UI" panose="020B0604030504040204" pitchFamily="50" charset="-128"/>
                <a:ea typeface="Meiryo UI" panose="020B0604030504040204" pitchFamily="50" charset="-128"/>
              </a:rPr>
              <a:t>月</a:t>
            </a:r>
            <a:r>
              <a:rPr lang="en-US" altLang="ja-JP" sz="1200" dirty="0">
                <a:latin typeface="Meiryo UI" panose="020B0604030504040204" pitchFamily="50" charset="-128"/>
                <a:ea typeface="Meiryo UI" panose="020B0604030504040204" pitchFamily="50" charset="-128"/>
              </a:rPr>
              <a:t>14</a:t>
            </a:r>
            <a:r>
              <a:rPr lang="ja-JP" altLang="en-US" sz="1200" dirty="0">
                <a:latin typeface="Meiryo UI" panose="020B0604030504040204" pitchFamily="50" charset="-128"/>
                <a:ea typeface="Meiryo UI" panose="020B0604030504040204" pitchFamily="50" charset="-128"/>
              </a:rPr>
              <a:t>日ワシントン</a:t>
            </a:r>
            <a:r>
              <a:rPr lang="en-US" altLang="ja-JP" sz="1200" dirty="0">
                <a:latin typeface="Meiryo UI" panose="020B0604030504040204" pitchFamily="50" charset="-128"/>
                <a:ea typeface="Meiryo UI" panose="020B0604030504040204" pitchFamily="50" charset="-128"/>
              </a:rPr>
              <a:t>DC</a:t>
            </a:r>
            <a:r>
              <a:rPr lang="ja-JP" altLang="en-US" sz="1200" dirty="0">
                <a:latin typeface="Meiryo UI" panose="020B0604030504040204" pitchFamily="50" charset="-128"/>
                <a:ea typeface="Meiryo UI" panose="020B0604030504040204" pitchFamily="50" charset="-128"/>
              </a:rPr>
              <a:t>のジョージ・ワシントン大学でも、ウォルター・フリーマン博士によって、米国で初めてのロボトミー手術が激越性うつ病患者（</a:t>
            </a:r>
            <a:r>
              <a:rPr lang="en-US" altLang="ja-JP" sz="1200" dirty="0">
                <a:latin typeface="Meiryo UI" panose="020B0604030504040204" pitchFamily="50" charset="-128"/>
                <a:ea typeface="Meiryo UI" panose="020B0604030504040204" pitchFamily="50" charset="-128"/>
              </a:rPr>
              <a:t>63</a:t>
            </a:r>
            <a:r>
              <a:rPr lang="ja-JP" altLang="en-US" sz="1200" dirty="0">
                <a:latin typeface="Meiryo UI" panose="020B0604030504040204" pitchFamily="50" charset="-128"/>
                <a:ea typeface="Meiryo UI" panose="020B0604030504040204" pitchFamily="50" charset="-128"/>
              </a:rPr>
              <a:t>歳の女性）におこなわれた。</a:t>
            </a:r>
          </a:p>
        </p:txBody>
      </p:sp>
      <p:sp>
        <p:nvSpPr>
          <p:cNvPr id="12" name="正方形/長方形 11"/>
          <p:cNvSpPr/>
          <p:nvPr/>
        </p:nvSpPr>
        <p:spPr>
          <a:xfrm>
            <a:off x="342900" y="2384624"/>
            <a:ext cx="2603500" cy="338554"/>
          </a:xfrm>
          <a:prstGeom prst="rect">
            <a:avLst/>
          </a:prstGeom>
        </p:spPr>
        <p:txBody>
          <a:bodyPr wrap="square">
            <a:spAutoFit/>
          </a:bodyPr>
          <a:lstStyle/>
          <a:p>
            <a:pPr algn="ctr"/>
            <a:r>
              <a:rPr lang="ja-JP" altLang="en-US" sz="1600" dirty="0">
                <a:latin typeface="Meiryo UI" panose="020B0604030504040204" pitchFamily="50" charset="-128"/>
                <a:ea typeface="Meiryo UI" panose="020B0604030504040204" pitchFamily="50" charset="-128"/>
              </a:rPr>
              <a:t>ローズマリー・ケネディ</a:t>
            </a:r>
          </a:p>
        </p:txBody>
      </p:sp>
    </p:spTree>
    <p:extLst>
      <p:ext uri="{BB962C8B-B14F-4D97-AF65-F5344CB8AC3E}">
        <p14:creationId xmlns:p14="http://schemas.microsoft.com/office/powerpoint/2010/main" val="32951996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14"/>
          <p:cNvSpPr/>
          <p:nvPr/>
        </p:nvSpPr>
        <p:spPr>
          <a:xfrm>
            <a:off x="6161963" y="2310214"/>
            <a:ext cx="5615200" cy="3963011"/>
          </a:xfrm>
          <a:prstGeom prst="rect">
            <a:avLst/>
          </a:prstGeom>
          <a:blipFill>
            <a:blip r:embed="rId2" cstate="print"/>
            <a:stretch>
              <a:fillRect/>
            </a:stretch>
          </a:blipFill>
        </p:spPr>
        <p:txBody>
          <a:bodyPr wrap="square" lIns="0" tIns="0" rIns="0" bIns="0" rtlCol="0"/>
          <a:lstStyle/>
          <a:p>
            <a:endParaRPr/>
          </a:p>
        </p:txBody>
      </p:sp>
      <p:sp>
        <p:nvSpPr>
          <p:cNvPr id="12" name="正方形/長方形 11"/>
          <p:cNvSpPr/>
          <p:nvPr/>
        </p:nvSpPr>
        <p:spPr>
          <a:xfrm>
            <a:off x="4746912" y="89456"/>
            <a:ext cx="2698176" cy="523220"/>
          </a:xfrm>
          <a:prstGeom prst="rect">
            <a:avLst/>
          </a:prstGeom>
        </p:spPr>
        <p:txBody>
          <a:bodyPr wrap="none">
            <a:spAutoFit/>
          </a:bodyPr>
          <a:lstStyle/>
          <a:p>
            <a:pPr algn="ctr"/>
            <a:r>
              <a:rPr lang="ja-JP" altLang="en-US" sz="2800" b="1" dirty="0">
                <a:latin typeface="Meiryo UI" panose="020B0604030504040204" pitchFamily="50" charset="-128"/>
                <a:ea typeface="Meiryo UI" panose="020B0604030504040204" pitchFamily="50" charset="-128"/>
                <a:cs typeface="Verdana" panose="020B0604030504040204" pitchFamily="34" charset="0"/>
              </a:rPr>
              <a:t>障害調整生命年</a:t>
            </a:r>
          </a:p>
        </p:txBody>
      </p:sp>
      <p:sp>
        <p:nvSpPr>
          <p:cNvPr id="14" name="正方形/長方形 13"/>
          <p:cNvSpPr/>
          <p:nvPr/>
        </p:nvSpPr>
        <p:spPr>
          <a:xfrm>
            <a:off x="3888506" y="588662"/>
            <a:ext cx="4649799" cy="400110"/>
          </a:xfrm>
          <a:prstGeom prst="rect">
            <a:avLst/>
          </a:prstGeom>
        </p:spPr>
        <p:txBody>
          <a:bodyPr wrap="none">
            <a:spAutoFit/>
          </a:bodyPr>
          <a:lstStyle/>
          <a:p>
            <a:r>
              <a:rPr lang="en-US" altLang="ja-JP" sz="2000" dirty="0">
                <a:latin typeface="Verdana" panose="020B0604030504040204" pitchFamily="34" charset="0"/>
                <a:ea typeface="Verdana" panose="020B0604030504040204" pitchFamily="34" charset="0"/>
                <a:cs typeface="Verdana" panose="020B0604030504040204" pitchFamily="34" charset="0"/>
              </a:rPr>
              <a:t>Disability-Adjusted Life </a:t>
            </a:r>
            <a:r>
              <a:rPr lang="en-US" altLang="ja-JP" sz="2000" dirty="0" err="1">
                <a:latin typeface="Verdana" panose="020B0604030504040204" pitchFamily="34" charset="0"/>
                <a:ea typeface="Verdana" panose="020B0604030504040204" pitchFamily="34" charset="0"/>
                <a:cs typeface="Verdana" panose="020B0604030504040204" pitchFamily="34" charset="0"/>
              </a:rPr>
              <a:t>Year:DALY</a:t>
            </a:r>
            <a:r>
              <a:rPr lang="en-US" altLang="ja-JP" sz="2000" dirty="0">
                <a:latin typeface="Verdana" panose="020B0604030504040204" pitchFamily="34" charset="0"/>
                <a:ea typeface="Verdana" panose="020B0604030504040204" pitchFamily="34" charset="0"/>
                <a:cs typeface="Verdana" panose="020B0604030504040204" pitchFamily="34" charset="0"/>
              </a:rPr>
              <a:t> </a:t>
            </a:r>
            <a:endParaRPr lang="ja-JP" altLang="en-US" sz="2000" dirty="0">
              <a:latin typeface="Verdana" panose="020B0604030504040204" pitchFamily="34" charset="0"/>
              <a:ea typeface="游ゴシック" panose="020B0400000000000000" pitchFamily="50" charset="-128"/>
              <a:cs typeface="Verdana" panose="020B0604030504040204" pitchFamily="34" charset="0"/>
            </a:endParaRPr>
          </a:p>
        </p:txBody>
      </p:sp>
      <p:sp>
        <p:nvSpPr>
          <p:cNvPr id="16" name="テキスト ボックス 15"/>
          <p:cNvSpPr txBox="1"/>
          <p:nvPr/>
        </p:nvSpPr>
        <p:spPr>
          <a:xfrm>
            <a:off x="341193" y="1109885"/>
            <a:ext cx="11641540" cy="1200329"/>
          </a:xfrm>
          <a:prstGeom prst="rect">
            <a:avLst/>
          </a:prstGeom>
          <a:noFill/>
        </p:spPr>
        <p:txBody>
          <a:bodyPr wrap="square" rtlCol="0">
            <a:spAutoFit/>
          </a:bodyPr>
          <a:lstStyle/>
          <a:p>
            <a:r>
              <a:rPr lang="en-US" altLang="ja-JP" dirty="0">
                <a:latin typeface="Meiryo UI" panose="020B0604030504040204" pitchFamily="50" charset="-128"/>
                <a:ea typeface="Meiryo UI" panose="020B0604030504040204" pitchFamily="50" charset="-128"/>
              </a:rPr>
              <a:t>1990</a:t>
            </a:r>
            <a:r>
              <a:rPr lang="ja-JP" altLang="en-US" dirty="0">
                <a:latin typeface="Meiryo UI" panose="020B0604030504040204" pitchFamily="50" charset="-128"/>
                <a:ea typeface="Meiryo UI" panose="020B0604030504040204" pitchFamily="50" charset="-128"/>
              </a:rPr>
              <a:t>年代初めにハーバード大学のクリストファー・マーレー教授らが世界銀行の要請により開発した、障害の程度や障害を有する期間を加味することによって調整した生存年数のこと。</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死に加えて普通の健康より障害されている状態も考慮に入れて、どれだけの時間の健康な生活が損なわれたかを測定する指標で、</a:t>
            </a:r>
            <a:r>
              <a:rPr lang="en-US" altLang="ja-JP" dirty="0">
                <a:latin typeface="Meiryo UI" panose="020B0604030504040204" pitchFamily="50" charset="-128"/>
                <a:ea typeface="Meiryo UI" panose="020B0604030504040204" pitchFamily="50" charset="-128"/>
              </a:rPr>
              <a:t>WHO</a:t>
            </a:r>
            <a:r>
              <a:rPr lang="ja-JP" altLang="en-US" dirty="0">
                <a:latin typeface="Meiryo UI" panose="020B0604030504040204" pitchFamily="50" charset="-128"/>
                <a:ea typeface="Meiryo UI" panose="020B0604030504040204" pitchFamily="50" charset="-128"/>
              </a:rPr>
              <a:t>や世界各国で、疾病の総合的な負担を表す指標として取り入れられている。</a:t>
            </a:r>
            <a:endParaRPr kumimoji="1" lang="ja-JP" altLang="en-US" dirty="0">
              <a:latin typeface="Meiryo UI" panose="020B0604030504040204" pitchFamily="50" charset="-128"/>
              <a:ea typeface="Meiryo UI" panose="020B0604030504040204" pitchFamily="50" charset="-128"/>
            </a:endParaRPr>
          </a:p>
        </p:txBody>
      </p:sp>
      <p:pic>
        <p:nvPicPr>
          <p:cNvPr id="19" name="図 18"/>
          <p:cNvPicPr>
            <a:picLocks noChangeAspect="1"/>
          </p:cNvPicPr>
          <p:nvPr/>
        </p:nvPicPr>
        <p:blipFill>
          <a:blip r:embed="rId3"/>
          <a:stretch>
            <a:fillRect/>
          </a:stretch>
        </p:blipFill>
        <p:spPr>
          <a:xfrm>
            <a:off x="0" y="2616583"/>
            <a:ext cx="6132513" cy="2934637"/>
          </a:xfrm>
          <a:prstGeom prst="rect">
            <a:avLst/>
          </a:prstGeom>
        </p:spPr>
      </p:pic>
      <p:sp>
        <p:nvSpPr>
          <p:cNvPr id="20" name="テキスト ボックス 19"/>
          <p:cNvSpPr txBox="1"/>
          <p:nvPr/>
        </p:nvSpPr>
        <p:spPr>
          <a:xfrm>
            <a:off x="8819435" y="4599295"/>
            <a:ext cx="3222437" cy="1077218"/>
          </a:xfrm>
          <a:prstGeom prst="rect">
            <a:avLst/>
          </a:prstGeom>
          <a:noFill/>
        </p:spPr>
        <p:txBody>
          <a:bodyPr wrap="square" rtlCol="0">
            <a:spAutoFit/>
          </a:bodyPr>
          <a:lstStyle/>
          <a:p>
            <a:pPr algn="ctr"/>
            <a:r>
              <a:rPr kumimoji="1" lang="ja-JP" altLang="en-US" sz="3200" b="1" dirty="0">
                <a:solidFill>
                  <a:srgbClr val="C00000"/>
                </a:solidFill>
                <a:latin typeface="Meiryo UI" panose="020B0604030504040204" pitchFamily="50" charset="-128"/>
                <a:ea typeface="Meiryo UI" panose="020B0604030504040204" pitchFamily="50" charset="-128"/>
              </a:rPr>
              <a:t>原因の</a:t>
            </a:r>
            <a:r>
              <a:rPr kumimoji="1" lang="en-US" altLang="ja-JP" sz="3200" b="1" dirty="0">
                <a:solidFill>
                  <a:srgbClr val="C00000"/>
                </a:solidFill>
                <a:latin typeface="Meiryo UI" panose="020B0604030504040204" pitchFamily="50" charset="-128"/>
                <a:ea typeface="Meiryo UI" panose="020B0604030504040204" pitchFamily="50" charset="-128"/>
              </a:rPr>
              <a:t>28</a:t>
            </a:r>
            <a:r>
              <a:rPr kumimoji="1" lang="ja-JP" altLang="en-US" sz="3200" b="1" dirty="0">
                <a:solidFill>
                  <a:srgbClr val="C00000"/>
                </a:solidFill>
                <a:latin typeface="Meiryo UI" panose="020B0604030504040204" pitchFamily="50" charset="-128"/>
                <a:ea typeface="Meiryo UI" panose="020B0604030504040204" pitchFamily="50" charset="-128"/>
              </a:rPr>
              <a:t>％が</a:t>
            </a:r>
            <a:endParaRPr kumimoji="1" lang="en-US" altLang="ja-JP" sz="3200" b="1" dirty="0">
              <a:solidFill>
                <a:srgbClr val="C00000"/>
              </a:solidFill>
              <a:latin typeface="Meiryo UI" panose="020B0604030504040204" pitchFamily="50" charset="-128"/>
              <a:ea typeface="Meiryo UI" panose="020B0604030504040204" pitchFamily="50" charset="-128"/>
            </a:endParaRPr>
          </a:p>
          <a:p>
            <a:pPr algn="ctr"/>
            <a:r>
              <a:rPr kumimoji="1" lang="ja-JP" altLang="en-US" sz="3200" b="1" dirty="0">
                <a:solidFill>
                  <a:srgbClr val="C00000"/>
                </a:solidFill>
                <a:latin typeface="Meiryo UI" panose="020B0604030504040204" pitchFamily="50" charset="-128"/>
                <a:ea typeface="Meiryo UI" panose="020B0604030504040204" pitchFamily="50" charset="-128"/>
              </a:rPr>
              <a:t>精神疾患</a:t>
            </a:r>
          </a:p>
        </p:txBody>
      </p:sp>
      <p:cxnSp>
        <p:nvCxnSpPr>
          <p:cNvPr id="22" name="直線矢印コネクタ 21"/>
          <p:cNvCxnSpPr/>
          <p:nvPr/>
        </p:nvCxnSpPr>
        <p:spPr>
          <a:xfrm flipV="1">
            <a:off x="10658901" y="3289110"/>
            <a:ext cx="0" cy="13101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正方形/長方形 25"/>
          <p:cNvSpPr/>
          <p:nvPr/>
        </p:nvSpPr>
        <p:spPr>
          <a:xfrm>
            <a:off x="341193" y="6334780"/>
            <a:ext cx="11700679" cy="523220"/>
          </a:xfrm>
          <a:prstGeom prst="rect">
            <a:avLst/>
          </a:prstGeom>
        </p:spPr>
        <p:txBody>
          <a:bodyPr wrap="square">
            <a:spAutoFit/>
          </a:bodyPr>
          <a:lstStyle/>
          <a:p>
            <a:pPr algn="ctr"/>
            <a:r>
              <a:rPr lang="ja-JP" altLang="en-US" sz="1400" dirty="0">
                <a:latin typeface="Meiryo UI" panose="020B0604030504040204" pitchFamily="50" charset="-128"/>
                <a:ea typeface="Meiryo UI" panose="020B0604030504040204" pitchFamily="50" charset="-128"/>
              </a:rPr>
              <a:t>世界における疾病および 死亡リスク要因の定量化 </a:t>
            </a:r>
            <a:r>
              <a:rPr lang="en-US" altLang="ja-JP" sz="1400" dirty="0">
                <a:latin typeface="Meiryo UI" panose="020B0604030504040204" pitchFamily="50" charset="-128"/>
                <a:ea typeface="Meiryo UI" panose="020B0604030504040204" pitchFamily="50" charset="-128"/>
              </a:rPr>
              <a:t>Global Burden of Disease Study 2010</a:t>
            </a:r>
          </a:p>
          <a:p>
            <a:pPr algn="ctr"/>
            <a:r>
              <a:rPr lang="ja-JP" altLang="en-US" sz="1400" dirty="0">
                <a:latin typeface="Meiryo UI" panose="020B0604030504040204" pitchFamily="50" charset="-128"/>
                <a:ea typeface="Meiryo UI" panose="020B0604030504040204" pitchFamily="50" charset="-128"/>
              </a:rPr>
              <a:t>（林岳彦＠国立環境研究所環境リスク研究センター）</a:t>
            </a:r>
          </a:p>
        </p:txBody>
      </p:sp>
    </p:spTree>
    <p:extLst>
      <p:ext uri="{BB962C8B-B14F-4D97-AF65-F5344CB8AC3E}">
        <p14:creationId xmlns:p14="http://schemas.microsoft.com/office/powerpoint/2010/main" val="5272343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図 99"/>
          <p:cNvPicPr>
            <a:picLocks noChangeAspect="1"/>
          </p:cNvPicPr>
          <p:nvPr/>
        </p:nvPicPr>
        <p:blipFill>
          <a:blip r:embed="rId2"/>
          <a:stretch>
            <a:fillRect/>
          </a:stretch>
        </p:blipFill>
        <p:spPr>
          <a:xfrm>
            <a:off x="302028" y="1729071"/>
            <a:ext cx="5610225" cy="3590925"/>
          </a:xfrm>
          <a:prstGeom prst="rect">
            <a:avLst/>
          </a:prstGeom>
        </p:spPr>
      </p:pic>
      <p:pic>
        <p:nvPicPr>
          <p:cNvPr id="101" name="図 100"/>
          <p:cNvPicPr>
            <a:picLocks noChangeAspect="1"/>
          </p:cNvPicPr>
          <p:nvPr/>
        </p:nvPicPr>
        <p:blipFill>
          <a:blip r:embed="rId3"/>
          <a:stretch>
            <a:fillRect/>
          </a:stretch>
        </p:blipFill>
        <p:spPr>
          <a:xfrm>
            <a:off x="6096000" y="1729071"/>
            <a:ext cx="5649852" cy="3590925"/>
          </a:xfrm>
          <a:prstGeom prst="rect">
            <a:avLst/>
          </a:prstGeom>
        </p:spPr>
      </p:pic>
      <p:sp>
        <p:nvSpPr>
          <p:cNvPr id="103" name="正方形/長方形 102"/>
          <p:cNvSpPr/>
          <p:nvPr/>
        </p:nvSpPr>
        <p:spPr>
          <a:xfrm>
            <a:off x="341193" y="6334780"/>
            <a:ext cx="11700679" cy="523220"/>
          </a:xfrm>
          <a:prstGeom prst="rect">
            <a:avLst/>
          </a:prstGeom>
        </p:spPr>
        <p:txBody>
          <a:bodyPr wrap="square">
            <a:spAutoFit/>
          </a:bodyPr>
          <a:lstStyle/>
          <a:p>
            <a:pPr algn="ctr"/>
            <a:r>
              <a:rPr lang="ja-JP" altLang="en-US" sz="1400" dirty="0">
                <a:latin typeface="Meiryo UI" panose="020B0604030504040204" pitchFamily="50" charset="-128"/>
                <a:ea typeface="Meiryo UI" panose="020B0604030504040204" pitchFamily="50" charset="-128"/>
              </a:rPr>
              <a:t>世界における疾病および 死亡リスク要因の定量化 </a:t>
            </a:r>
            <a:r>
              <a:rPr lang="en-US" altLang="ja-JP" sz="1400" dirty="0">
                <a:latin typeface="Meiryo UI" panose="020B0604030504040204" pitchFamily="50" charset="-128"/>
                <a:ea typeface="Meiryo UI" panose="020B0604030504040204" pitchFamily="50" charset="-128"/>
              </a:rPr>
              <a:t>Global Burden of Disease Study 2010</a:t>
            </a:r>
          </a:p>
          <a:p>
            <a:pPr algn="ctr"/>
            <a:r>
              <a:rPr lang="ja-JP" altLang="en-US" sz="1400" dirty="0">
                <a:latin typeface="Meiryo UI" panose="020B0604030504040204" pitchFamily="50" charset="-128"/>
                <a:ea typeface="Meiryo UI" panose="020B0604030504040204" pitchFamily="50" charset="-128"/>
              </a:rPr>
              <a:t>（林岳彦＠国立環境研究所環境リスク研究センター）</a:t>
            </a:r>
          </a:p>
        </p:txBody>
      </p:sp>
      <p:sp>
        <p:nvSpPr>
          <p:cNvPr id="104" name="正方形/長方形 103"/>
          <p:cNvSpPr/>
          <p:nvPr/>
        </p:nvSpPr>
        <p:spPr>
          <a:xfrm>
            <a:off x="4620385" y="89456"/>
            <a:ext cx="3057247" cy="584775"/>
          </a:xfrm>
          <a:prstGeom prst="rect">
            <a:avLst/>
          </a:prstGeom>
        </p:spPr>
        <p:txBody>
          <a:bodyPr wrap="none">
            <a:spAutoFit/>
          </a:bodyPr>
          <a:lstStyle/>
          <a:p>
            <a:pPr algn="ctr"/>
            <a:r>
              <a:rPr lang="ja-JP" altLang="en-US" sz="3200" b="1" dirty="0">
                <a:latin typeface="Meiryo UI" panose="020B0604030504040204" pitchFamily="50" charset="-128"/>
                <a:ea typeface="Meiryo UI" panose="020B0604030504040204" pitchFamily="50" charset="-128"/>
              </a:rPr>
              <a:t>障害調整生命年</a:t>
            </a:r>
          </a:p>
        </p:txBody>
      </p:sp>
      <p:sp>
        <p:nvSpPr>
          <p:cNvPr id="105" name="正方形/長方形 104"/>
          <p:cNvSpPr/>
          <p:nvPr/>
        </p:nvSpPr>
        <p:spPr>
          <a:xfrm>
            <a:off x="4080898" y="627625"/>
            <a:ext cx="4109715" cy="369332"/>
          </a:xfrm>
          <a:prstGeom prst="rect">
            <a:avLst/>
          </a:prstGeom>
        </p:spPr>
        <p:txBody>
          <a:bodyPr wrap="none">
            <a:spAutoFit/>
          </a:bodyPr>
          <a:lstStyle/>
          <a:p>
            <a:r>
              <a:rPr lang="en-US" altLang="ja-JP" dirty="0">
                <a:latin typeface="Meiryo UI" panose="020B0604030504040204" pitchFamily="50" charset="-128"/>
                <a:ea typeface="Meiryo UI" panose="020B0604030504040204" pitchFamily="50" charset="-128"/>
              </a:rPr>
              <a:t>Disability-Adjusted Life </a:t>
            </a:r>
            <a:r>
              <a:rPr lang="en-US" altLang="ja-JP" dirty="0" err="1">
                <a:latin typeface="Meiryo UI" panose="020B0604030504040204" pitchFamily="50" charset="-128"/>
                <a:ea typeface="Meiryo UI" panose="020B0604030504040204" pitchFamily="50" charset="-128"/>
              </a:rPr>
              <a:t>Year:DALY</a:t>
            </a:r>
            <a:r>
              <a:rPr lang="en-US" altLang="ja-JP" dirty="0">
                <a:latin typeface="Meiryo UI" panose="020B0604030504040204" pitchFamily="50" charset="-128"/>
                <a:ea typeface="Meiryo UI" panose="020B0604030504040204" pitchFamily="50" charset="-128"/>
              </a:rPr>
              <a:t> </a:t>
            </a:r>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08842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object 9"/>
          <p:cNvSpPr txBox="1">
            <a:spLocks/>
          </p:cNvSpPr>
          <p:nvPr/>
        </p:nvSpPr>
        <p:spPr>
          <a:xfrm>
            <a:off x="3928224" y="8448"/>
            <a:ext cx="4389120" cy="505267"/>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100"/>
              </a:spcBef>
            </a:pPr>
            <a:r>
              <a:rPr lang="ja-JP" altLang="en-US" sz="3200" b="1" spc="-40" dirty="0">
                <a:latin typeface="Meiryo UI" panose="020B0604030504040204" pitchFamily="50" charset="-128"/>
                <a:ea typeface="Meiryo UI" panose="020B0604030504040204" pitchFamily="50" charset="-128"/>
              </a:rPr>
              <a:t>脳は恐ろしく複雑</a:t>
            </a:r>
            <a:endParaRPr lang="ja-JP" altLang="en-US" sz="3200" b="1" dirty="0">
              <a:latin typeface="Meiryo UI" panose="020B0604030504040204" pitchFamily="50" charset="-128"/>
              <a:ea typeface="Meiryo UI" panose="020B0604030504040204" pitchFamily="50" charset="-128"/>
            </a:endParaRPr>
          </a:p>
        </p:txBody>
      </p:sp>
      <p:graphicFrame>
        <p:nvGraphicFramePr>
          <p:cNvPr id="9" name="表 8"/>
          <p:cNvGraphicFramePr>
            <a:graphicFrameLocks noGrp="1"/>
          </p:cNvGraphicFramePr>
          <p:nvPr>
            <p:extLst>
              <p:ext uri="{D42A27DB-BD31-4B8C-83A1-F6EECF244321}">
                <p14:modId xmlns:p14="http://schemas.microsoft.com/office/powerpoint/2010/main" val="2054188719"/>
              </p:ext>
            </p:extLst>
          </p:nvPr>
        </p:nvGraphicFramePr>
        <p:xfrm>
          <a:off x="3735184" y="4465969"/>
          <a:ext cx="8127999" cy="1954011"/>
        </p:xfrm>
        <a:graphic>
          <a:graphicData uri="http://schemas.openxmlformats.org/drawingml/2006/table">
            <a:tbl>
              <a:tblPr firstRow="1" bandRow="1">
                <a:tableStyleId>{5FD0F851-EC5A-4D38-B0AD-8093EC10F338}</a:tableStyleId>
              </a:tblPr>
              <a:tblGrid>
                <a:gridCol w="2709333">
                  <a:extLst>
                    <a:ext uri="{9D8B030D-6E8A-4147-A177-3AD203B41FA5}">
                      <a16:colId xmlns:a16="http://schemas.microsoft.com/office/drawing/2014/main" val="20000"/>
                    </a:ext>
                  </a:extLst>
                </a:gridCol>
                <a:gridCol w="2709333">
                  <a:extLst>
                    <a:ext uri="{9D8B030D-6E8A-4147-A177-3AD203B41FA5}">
                      <a16:colId xmlns:a16="http://schemas.microsoft.com/office/drawing/2014/main" val="20001"/>
                    </a:ext>
                  </a:extLst>
                </a:gridCol>
                <a:gridCol w="2709333">
                  <a:extLst>
                    <a:ext uri="{9D8B030D-6E8A-4147-A177-3AD203B41FA5}">
                      <a16:colId xmlns:a16="http://schemas.microsoft.com/office/drawing/2014/main" val="20002"/>
                    </a:ext>
                  </a:extLst>
                </a:gridCol>
              </a:tblGrid>
              <a:tr h="260014">
                <a:tc>
                  <a:txBody>
                    <a:bodyPr/>
                    <a:lstStyle/>
                    <a:p>
                      <a:pPr algn="ctr"/>
                      <a:r>
                        <a:rPr kumimoji="1" lang="ja-JP" altLang="en-US" b="0" dirty="0">
                          <a:solidFill>
                            <a:sysClr val="windowText" lastClr="000000"/>
                          </a:solidFill>
                          <a:latin typeface="Meiryo UI" panose="020B0604030504040204" pitchFamily="50" charset="-128"/>
                          <a:ea typeface="Meiryo UI" panose="020B0604030504040204" pitchFamily="50" charset="-128"/>
                        </a:rPr>
                        <a:t>生物種</a:t>
                      </a:r>
                    </a:p>
                  </a:txBody>
                  <a:tcPr/>
                </a:tc>
                <a:tc>
                  <a:txBody>
                    <a:bodyPr/>
                    <a:lstStyle/>
                    <a:p>
                      <a:pPr algn="ctr"/>
                      <a:r>
                        <a:rPr kumimoji="1" lang="ja-JP" altLang="en-US" b="0" dirty="0">
                          <a:solidFill>
                            <a:sysClr val="windowText" lastClr="000000"/>
                          </a:solidFill>
                          <a:latin typeface="Meiryo UI" panose="020B0604030504040204" pitchFamily="50" charset="-128"/>
                          <a:ea typeface="Meiryo UI" panose="020B0604030504040204" pitchFamily="50" charset="-128"/>
                        </a:rPr>
                        <a:t>遺伝子の数</a:t>
                      </a:r>
                    </a:p>
                  </a:txBody>
                  <a:tcPr/>
                </a:tc>
                <a:tc>
                  <a:txBody>
                    <a:bodyPr/>
                    <a:lstStyle/>
                    <a:p>
                      <a:pPr algn="ctr"/>
                      <a:r>
                        <a:rPr kumimoji="1" lang="ja-JP" altLang="en-US" b="0" dirty="0">
                          <a:solidFill>
                            <a:sysClr val="windowText" lastClr="000000"/>
                          </a:solidFill>
                          <a:latin typeface="Meiryo UI" panose="020B0604030504040204" pitchFamily="50" charset="-128"/>
                          <a:ea typeface="Meiryo UI" panose="020B0604030504040204" pitchFamily="50" charset="-128"/>
                        </a:rPr>
                        <a:t>ニューロンの数</a:t>
                      </a:r>
                    </a:p>
                  </a:txBody>
                  <a:tcPr/>
                </a:tc>
                <a:extLst>
                  <a:ext uri="{0D108BD9-81ED-4DB2-BD59-A6C34878D82A}">
                    <a16:rowId xmlns:a16="http://schemas.microsoft.com/office/drawing/2014/main" val="10000"/>
                  </a:ext>
                </a:extLst>
              </a:tr>
              <a:tr h="325017">
                <a:tc>
                  <a:txBody>
                    <a:bodyPr/>
                    <a:lstStyle/>
                    <a:p>
                      <a:pPr algn="ctr"/>
                      <a:r>
                        <a:rPr kumimoji="1" lang="ja-JP" altLang="en-US" sz="1800" dirty="0">
                          <a:solidFill>
                            <a:sysClr val="windowText" lastClr="000000"/>
                          </a:solidFill>
                          <a:latin typeface="Meiryo UI" panose="020B0604030504040204" pitchFamily="50" charset="-128"/>
                          <a:ea typeface="Meiryo UI" panose="020B0604030504040204" pitchFamily="50" charset="-128"/>
                        </a:rPr>
                        <a:t>線虫</a:t>
                      </a:r>
                      <a:r>
                        <a:rPr kumimoji="1" lang="en-US" altLang="ja-JP" sz="1800" dirty="0">
                          <a:solidFill>
                            <a:sysClr val="windowText" lastClr="000000"/>
                          </a:solidFill>
                          <a:latin typeface="Meiryo UI" panose="020B0604030504040204" pitchFamily="50" charset="-128"/>
                          <a:ea typeface="Meiryo UI" panose="020B0604030504040204" pitchFamily="50" charset="-128"/>
                        </a:rPr>
                        <a:t>C.</a:t>
                      </a:r>
                      <a:r>
                        <a:rPr kumimoji="1" lang="ja-JP" altLang="en-US" sz="1800" dirty="0">
                          <a:solidFill>
                            <a:sysClr val="windowText" lastClr="000000"/>
                          </a:solidFill>
                          <a:latin typeface="Meiryo UI" panose="020B0604030504040204" pitchFamily="50" charset="-128"/>
                          <a:ea typeface="Meiryo UI" panose="020B0604030504040204" pitchFamily="50" charset="-128"/>
                        </a:rPr>
                        <a:t>エレガンス</a:t>
                      </a:r>
                    </a:p>
                  </a:txBody>
                  <a:tcPr anchor="ctr"/>
                </a:tc>
                <a:tc>
                  <a:txBody>
                    <a:bodyPr/>
                    <a:lstStyle/>
                    <a:p>
                      <a:pPr algn="ctr"/>
                      <a:r>
                        <a:rPr kumimoji="1" lang="en-US" altLang="ja-JP" sz="2000" dirty="0">
                          <a:solidFill>
                            <a:sysClr val="windowText" lastClr="000000"/>
                          </a:solidFill>
                          <a:latin typeface="Meiryo UI" panose="020B0604030504040204" pitchFamily="50" charset="-128"/>
                          <a:ea typeface="Meiryo UI" panose="020B0604030504040204" pitchFamily="50" charset="-128"/>
                        </a:rPr>
                        <a:t>18,266</a:t>
                      </a:r>
                      <a:endParaRPr kumimoji="1" lang="ja-JP" altLang="en-US" sz="2000" dirty="0">
                        <a:solidFill>
                          <a:sysClr val="windowText" lastClr="000000"/>
                        </a:solidFill>
                        <a:latin typeface="Meiryo UI" panose="020B0604030504040204" pitchFamily="50" charset="-128"/>
                        <a:ea typeface="Meiryo UI" panose="020B0604030504040204" pitchFamily="50" charset="-128"/>
                      </a:endParaRPr>
                    </a:p>
                  </a:txBody>
                  <a:tcPr anchor="ctr"/>
                </a:tc>
                <a:tc>
                  <a:txBody>
                    <a:bodyPr/>
                    <a:lstStyle/>
                    <a:p>
                      <a:pPr algn="r"/>
                      <a:r>
                        <a:rPr kumimoji="1" lang="en-US" altLang="ja-JP" sz="2000" dirty="0">
                          <a:solidFill>
                            <a:sysClr val="windowText" lastClr="000000"/>
                          </a:solidFill>
                          <a:latin typeface="Meiryo UI" panose="020B0604030504040204" pitchFamily="50" charset="-128"/>
                          <a:ea typeface="Meiryo UI" panose="020B0604030504040204" pitchFamily="50" charset="-128"/>
                        </a:rPr>
                        <a:t>302</a:t>
                      </a:r>
                      <a:endParaRPr kumimoji="1" lang="ja-JP" altLang="en-US" sz="2000" dirty="0">
                        <a:solidFill>
                          <a:sysClr val="windowText" lastClr="000000"/>
                        </a:solidFill>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10001"/>
                  </a:ext>
                </a:extLst>
              </a:tr>
              <a:tr h="325017">
                <a:tc>
                  <a:txBody>
                    <a:bodyPr/>
                    <a:lstStyle/>
                    <a:p>
                      <a:pPr algn="ctr"/>
                      <a:r>
                        <a:rPr kumimoji="1" lang="ja-JP" altLang="en-US" sz="1800" dirty="0">
                          <a:solidFill>
                            <a:sysClr val="windowText" lastClr="000000"/>
                          </a:solidFill>
                          <a:latin typeface="Meiryo UI" panose="020B0604030504040204" pitchFamily="50" charset="-128"/>
                          <a:ea typeface="Meiryo UI" panose="020B0604030504040204" pitchFamily="50" charset="-128"/>
                        </a:rPr>
                        <a:t>ショウジョウバエ</a:t>
                      </a:r>
                    </a:p>
                  </a:txBody>
                  <a:tcPr anchor="ctr"/>
                </a:tc>
                <a:tc>
                  <a:txBody>
                    <a:bodyPr/>
                    <a:lstStyle/>
                    <a:p>
                      <a:pPr algn="ctr"/>
                      <a:r>
                        <a:rPr kumimoji="1" lang="en-US" altLang="ja-JP" sz="2000" dirty="0">
                          <a:solidFill>
                            <a:sysClr val="windowText" lastClr="000000"/>
                          </a:solidFill>
                          <a:latin typeface="Meiryo UI" panose="020B0604030504040204" pitchFamily="50" charset="-128"/>
                          <a:ea typeface="Meiryo UI" panose="020B0604030504040204" pitchFamily="50" charset="-128"/>
                        </a:rPr>
                        <a:t>13,338</a:t>
                      </a:r>
                      <a:endParaRPr kumimoji="1" lang="ja-JP" altLang="en-US" sz="2000" dirty="0">
                        <a:solidFill>
                          <a:sysClr val="windowText" lastClr="000000"/>
                        </a:solidFill>
                        <a:latin typeface="Meiryo UI" panose="020B0604030504040204" pitchFamily="50" charset="-128"/>
                        <a:ea typeface="Meiryo UI" panose="020B0604030504040204" pitchFamily="50" charset="-128"/>
                      </a:endParaRPr>
                    </a:p>
                  </a:txBody>
                  <a:tcPr anchor="ctr"/>
                </a:tc>
                <a:tc>
                  <a:txBody>
                    <a:bodyPr/>
                    <a:lstStyle/>
                    <a:p>
                      <a:pPr algn="r"/>
                      <a:r>
                        <a:rPr kumimoji="1" lang="en-US" altLang="ja-JP" sz="2000" dirty="0">
                          <a:solidFill>
                            <a:sysClr val="windowText" lastClr="000000"/>
                          </a:solidFill>
                          <a:latin typeface="Meiryo UI" panose="020B0604030504040204" pitchFamily="50" charset="-128"/>
                          <a:ea typeface="Meiryo UI" panose="020B0604030504040204" pitchFamily="50" charset="-128"/>
                        </a:rPr>
                        <a:t>15</a:t>
                      </a:r>
                      <a:r>
                        <a:rPr kumimoji="1" lang="ja-JP" altLang="en-US" sz="2000" dirty="0">
                          <a:solidFill>
                            <a:sysClr val="windowText" lastClr="000000"/>
                          </a:solidFill>
                          <a:latin typeface="Meiryo UI" panose="020B0604030504040204" pitchFamily="50" charset="-128"/>
                          <a:ea typeface="Meiryo UI" panose="020B0604030504040204" pitchFamily="50" charset="-128"/>
                        </a:rPr>
                        <a:t>万</a:t>
                      </a:r>
                    </a:p>
                  </a:txBody>
                  <a:tcPr anchor="ctr"/>
                </a:tc>
                <a:extLst>
                  <a:ext uri="{0D108BD9-81ED-4DB2-BD59-A6C34878D82A}">
                    <a16:rowId xmlns:a16="http://schemas.microsoft.com/office/drawing/2014/main" val="10002"/>
                  </a:ext>
                </a:extLst>
              </a:tr>
              <a:tr h="325017">
                <a:tc>
                  <a:txBody>
                    <a:bodyPr/>
                    <a:lstStyle/>
                    <a:p>
                      <a:pPr algn="ctr"/>
                      <a:r>
                        <a:rPr kumimoji="1" lang="ja-JP" altLang="en-US" sz="1800" dirty="0">
                          <a:solidFill>
                            <a:sysClr val="windowText" lastClr="000000"/>
                          </a:solidFill>
                          <a:latin typeface="Meiryo UI" panose="020B0604030504040204" pitchFamily="50" charset="-128"/>
                          <a:ea typeface="Meiryo UI" panose="020B0604030504040204" pitchFamily="50" charset="-128"/>
                        </a:rPr>
                        <a:t>マウス</a:t>
                      </a:r>
                    </a:p>
                  </a:txBody>
                  <a:tcPr anchor="ctr"/>
                </a:tc>
                <a:tc>
                  <a:txBody>
                    <a:bodyPr/>
                    <a:lstStyle/>
                    <a:p>
                      <a:pPr algn="ctr"/>
                      <a:r>
                        <a:rPr kumimoji="1" lang="en-US" altLang="ja-JP" sz="2000" dirty="0">
                          <a:solidFill>
                            <a:sysClr val="windowText" lastClr="000000"/>
                          </a:solidFill>
                          <a:latin typeface="Meiryo UI" panose="020B0604030504040204" pitchFamily="50" charset="-128"/>
                          <a:ea typeface="Meiryo UI" panose="020B0604030504040204" pitchFamily="50" charset="-128"/>
                        </a:rPr>
                        <a:t>22,000</a:t>
                      </a:r>
                      <a:endParaRPr kumimoji="1" lang="ja-JP" altLang="en-US" sz="2000" dirty="0">
                        <a:solidFill>
                          <a:sysClr val="windowText" lastClr="000000"/>
                        </a:solidFill>
                        <a:latin typeface="Meiryo UI" panose="020B0604030504040204" pitchFamily="50" charset="-128"/>
                        <a:ea typeface="Meiryo UI" panose="020B0604030504040204" pitchFamily="50" charset="-128"/>
                      </a:endParaRPr>
                    </a:p>
                  </a:txBody>
                  <a:tcPr anchor="ctr"/>
                </a:tc>
                <a:tc>
                  <a:txBody>
                    <a:bodyPr/>
                    <a:lstStyle/>
                    <a:p>
                      <a:pPr algn="r"/>
                      <a:r>
                        <a:rPr kumimoji="1" lang="en-US" altLang="ja-JP" sz="2000" dirty="0">
                          <a:solidFill>
                            <a:sysClr val="windowText" lastClr="000000"/>
                          </a:solidFill>
                          <a:latin typeface="Meiryo UI" panose="020B0604030504040204" pitchFamily="50" charset="-128"/>
                          <a:ea typeface="Meiryo UI" panose="020B0604030504040204" pitchFamily="50" charset="-128"/>
                        </a:rPr>
                        <a:t>4,000</a:t>
                      </a:r>
                      <a:r>
                        <a:rPr kumimoji="1" lang="ja-JP" altLang="en-US" sz="2000" dirty="0">
                          <a:solidFill>
                            <a:sysClr val="windowText" lastClr="000000"/>
                          </a:solidFill>
                          <a:latin typeface="Meiryo UI" panose="020B0604030504040204" pitchFamily="50" charset="-128"/>
                          <a:ea typeface="Meiryo UI" panose="020B0604030504040204" pitchFamily="50" charset="-128"/>
                        </a:rPr>
                        <a:t>万</a:t>
                      </a:r>
                    </a:p>
                  </a:txBody>
                  <a:tcPr anchor="ctr"/>
                </a:tc>
                <a:extLst>
                  <a:ext uri="{0D108BD9-81ED-4DB2-BD59-A6C34878D82A}">
                    <a16:rowId xmlns:a16="http://schemas.microsoft.com/office/drawing/2014/main" val="10003"/>
                  </a:ext>
                </a:extLst>
              </a:tr>
              <a:tr h="399531">
                <a:tc>
                  <a:txBody>
                    <a:bodyPr/>
                    <a:lstStyle/>
                    <a:p>
                      <a:pPr algn="ctr"/>
                      <a:r>
                        <a:rPr kumimoji="1" lang="ja-JP" altLang="en-US" sz="1800" dirty="0">
                          <a:solidFill>
                            <a:sysClr val="windowText" lastClr="000000"/>
                          </a:solidFill>
                          <a:latin typeface="Meiryo UI" panose="020B0604030504040204" pitchFamily="50" charset="-128"/>
                          <a:ea typeface="Meiryo UI" panose="020B0604030504040204" pitchFamily="50" charset="-128"/>
                        </a:rPr>
                        <a:t>ヒト</a:t>
                      </a:r>
                    </a:p>
                  </a:txBody>
                  <a:tcPr anchor="ctr"/>
                </a:tc>
                <a:tc>
                  <a:txBody>
                    <a:bodyPr/>
                    <a:lstStyle/>
                    <a:p>
                      <a:pPr algn="ctr"/>
                      <a:r>
                        <a:rPr kumimoji="1" lang="en-US" altLang="ja-JP" sz="2000" dirty="0">
                          <a:solidFill>
                            <a:sysClr val="windowText" lastClr="000000"/>
                          </a:solidFill>
                          <a:latin typeface="Meiryo UI" panose="020B0604030504040204" pitchFamily="50" charset="-128"/>
                          <a:ea typeface="Meiryo UI" panose="020B0604030504040204" pitchFamily="50" charset="-128"/>
                        </a:rPr>
                        <a:t>22,000</a:t>
                      </a:r>
                      <a:endParaRPr kumimoji="1" lang="ja-JP" altLang="en-US" sz="2000" dirty="0">
                        <a:solidFill>
                          <a:sysClr val="windowText" lastClr="000000"/>
                        </a:solidFill>
                        <a:latin typeface="Meiryo UI" panose="020B0604030504040204" pitchFamily="50" charset="-128"/>
                        <a:ea typeface="Meiryo UI" panose="020B0604030504040204" pitchFamily="50" charset="-128"/>
                      </a:endParaRPr>
                    </a:p>
                  </a:txBody>
                  <a:tcPr anchor="ctr"/>
                </a:tc>
                <a:tc>
                  <a:txBody>
                    <a:bodyPr/>
                    <a:lstStyle/>
                    <a:p>
                      <a:pPr algn="r"/>
                      <a:r>
                        <a:rPr kumimoji="1" lang="en-US" altLang="ja-JP" sz="2000" dirty="0">
                          <a:solidFill>
                            <a:sysClr val="windowText" lastClr="000000"/>
                          </a:solidFill>
                          <a:latin typeface="Meiryo UI" panose="020B0604030504040204" pitchFamily="50" charset="-128"/>
                          <a:ea typeface="Meiryo UI" panose="020B0604030504040204" pitchFamily="50" charset="-128"/>
                        </a:rPr>
                        <a:t>1,400</a:t>
                      </a:r>
                      <a:r>
                        <a:rPr kumimoji="1" lang="ja-JP" altLang="en-US" sz="2000" dirty="0">
                          <a:solidFill>
                            <a:sysClr val="windowText" lastClr="000000"/>
                          </a:solidFill>
                          <a:latin typeface="Meiryo UI" panose="020B0604030504040204" pitchFamily="50" charset="-128"/>
                          <a:ea typeface="Meiryo UI" panose="020B0604030504040204" pitchFamily="50" charset="-128"/>
                        </a:rPr>
                        <a:t>億</a:t>
                      </a:r>
                    </a:p>
                  </a:txBody>
                  <a:tcPr anchor="ctr"/>
                </a:tc>
                <a:extLst>
                  <a:ext uri="{0D108BD9-81ED-4DB2-BD59-A6C34878D82A}">
                    <a16:rowId xmlns:a16="http://schemas.microsoft.com/office/drawing/2014/main" val="10004"/>
                  </a:ext>
                </a:extLst>
              </a:tr>
            </a:tbl>
          </a:graphicData>
        </a:graphic>
      </p:graphicFrame>
      <p:sp>
        <p:nvSpPr>
          <p:cNvPr id="10" name="正方形/長方形 9"/>
          <p:cNvSpPr/>
          <p:nvPr/>
        </p:nvSpPr>
        <p:spPr>
          <a:xfrm>
            <a:off x="4609580" y="965139"/>
            <a:ext cx="7426325" cy="3139321"/>
          </a:xfrm>
          <a:prstGeom prst="rect">
            <a:avLst/>
          </a:prstGeom>
        </p:spPr>
        <p:txBody>
          <a:bodyPr wrap="square">
            <a:spAutoFit/>
          </a:bodyPr>
          <a:lstStyle/>
          <a:p>
            <a:r>
              <a:rPr lang="ja-JP" altLang="en-US" dirty="0">
                <a:latin typeface="Meiryo UI" panose="020B0604030504040204" pitchFamily="50" charset="-128"/>
                <a:ea typeface="Meiryo UI" panose="020B0604030504040204" pitchFamily="50" charset="-128"/>
              </a:rPr>
              <a:t>★線虫は、長さ</a:t>
            </a:r>
            <a:r>
              <a:rPr lang="en-US" altLang="ja-JP" dirty="0">
                <a:latin typeface="Meiryo UI" panose="020B0604030504040204" pitchFamily="50" charset="-128"/>
                <a:ea typeface="Meiryo UI" panose="020B0604030504040204" pitchFamily="50" charset="-128"/>
              </a:rPr>
              <a:t>1</a:t>
            </a:r>
            <a:r>
              <a:rPr lang="ja-JP" altLang="en-US" dirty="0">
                <a:latin typeface="Meiryo UI" panose="020B0604030504040204" pitchFamily="50" charset="-128"/>
                <a:ea typeface="Meiryo UI" panose="020B0604030504040204" pitchFamily="50" charset="-128"/>
              </a:rPr>
              <a:t>ミリ。エサは大腸菌。</a:t>
            </a:r>
            <a:endParaRPr lang="en-US" altLang="ja-JP" dirty="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★線虫は、完全にリーバスエンジニアリングされ、全ての神経系が明らかになっている唯一の生物種。</a:t>
            </a:r>
            <a:endParaRPr lang="en-US" altLang="ja-JP" dirty="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★線虫の全細胞は、</a:t>
            </a:r>
            <a:r>
              <a:rPr lang="en-US" altLang="ja-JP" dirty="0">
                <a:latin typeface="Meiryo UI" panose="020B0604030504040204" pitchFamily="50" charset="-128"/>
                <a:ea typeface="Meiryo UI" panose="020B0604030504040204" pitchFamily="50" charset="-128"/>
              </a:rPr>
              <a:t>959</a:t>
            </a:r>
            <a:r>
              <a:rPr lang="ja-JP" altLang="en-US" dirty="0">
                <a:latin typeface="Meiryo UI" panose="020B0604030504040204" pitchFamily="50" charset="-128"/>
                <a:ea typeface="Meiryo UI" panose="020B0604030504040204" pitchFamily="50" charset="-128"/>
              </a:rPr>
              <a:t>個で、その内、ニューロンは</a:t>
            </a:r>
            <a:r>
              <a:rPr lang="en-US" altLang="ja-JP" dirty="0">
                <a:latin typeface="Meiryo UI" panose="020B0604030504040204" pitchFamily="50" charset="-128"/>
                <a:ea typeface="Meiryo UI" panose="020B0604030504040204" pitchFamily="50" charset="-128"/>
              </a:rPr>
              <a:t>302</a:t>
            </a:r>
            <a:r>
              <a:rPr lang="ja-JP" altLang="en-US" dirty="0">
                <a:latin typeface="Meiryo UI" panose="020B0604030504040204" pitchFamily="50" charset="-128"/>
                <a:ea typeface="Meiryo UI" panose="020B0604030504040204" pitchFamily="50" charset="-128"/>
              </a:rPr>
              <a:t>個。シナプスは</a:t>
            </a:r>
            <a:r>
              <a:rPr lang="en-US" altLang="ja-JP" dirty="0">
                <a:latin typeface="Meiryo UI" panose="020B0604030504040204" pitchFamily="50" charset="-128"/>
                <a:ea typeface="Meiryo UI" panose="020B0604030504040204" pitchFamily="50" charset="-128"/>
              </a:rPr>
              <a:t>7,000</a:t>
            </a:r>
            <a:r>
              <a:rPr lang="ja-JP" altLang="en-US" dirty="0" err="1">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しかし、線虫の神経系ネットワークは複雑怪奇で、基本的な運動行動の理解は全く進んでいない。</a:t>
            </a:r>
            <a:endParaRPr lang="en-US" altLang="ja-JP" dirty="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★線虫は、人の尿のにおいを嗅ぎ分け「がん」の有無を識別する。尿</a:t>
            </a:r>
            <a:r>
              <a:rPr lang="en-US" altLang="ja-JP" dirty="0">
                <a:latin typeface="Meiryo UI" panose="020B0604030504040204" pitchFamily="50" charset="-128"/>
                <a:ea typeface="Meiryo UI" panose="020B0604030504040204" pitchFamily="50" charset="-128"/>
              </a:rPr>
              <a:t>1</a:t>
            </a:r>
            <a:r>
              <a:rPr lang="ja-JP" altLang="en-US" dirty="0">
                <a:latin typeface="Meiryo UI" panose="020B0604030504040204" pitchFamily="50" charset="-128"/>
                <a:ea typeface="Meiryo UI" panose="020B0604030504040204" pitchFamily="50" charset="-128"/>
              </a:rPr>
              <a:t>滴で約</a:t>
            </a:r>
            <a:r>
              <a:rPr lang="en-US" altLang="ja-JP" dirty="0">
                <a:latin typeface="Meiryo UI" panose="020B0604030504040204" pitchFamily="50" charset="-128"/>
                <a:ea typeface="Meiryo UI" panose="020B0604030504040204" pitchFamily="50" charset="-128"/>
              </a:rPr>
              <a:t>95%</a:t>
            </a:r>
            <a:r>
              <a:rPr lang="ja-JP" altLang="en-US" dirty="0">
                <a:latin typeface="Meiryo UI" panose="020B0604030504040204" pitchFamily="50" charset="-128"/>
                <a:ea typeface="Meiryo UI" panose="020B0604030504040204" pitchFamily="50" charset="-128"/>
              </a:rPr>
              <a:t>の精度で検出できるが、勿論、基本原理は不明だ。</a:t>
            </a:r>
          </a:p>
        </p:txBody>
      </p:sp>
      <p:pic>
        <p:nvPicPr>
          <p:cNvPr id="12" name="図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584" y="938942"/>
            <a:ext cx="4404996" cy="2939319"/>
          </a:xfrm>
          <a:prstGeom prst="rect">
            <a:avLst/>
          </a:prstGeom>
        </p:spPr>
      </p:pic>
      <p:sp>
        <p:nvSpPr>
          <p:cNvPr id="13" name="正方形/長方形 12"/>
          <p:cNvSpPr/>
          <p:nvPr/>
        </p:nvSpPr>
        <p:spPr>
          <a:xfrm>
            <a:off x="836075" y="911056"/>
            <a:ext cx="3142014" cy="276999"/>
          </a:xfrm>
          <a:prstGeom prst="rect">
            <a:avLst/>
          </a:prstGeom>
        </p:spPr>
        <p:txBody>
          <a:bodyPr wrap="none">
            <a:spAutoFit/>
          </a:bodyPr>
          <a:lstStyle/>
          <a:p>
            <a:r>
              <a:rPr lang="en-US" altLang="ja-JP" sz="1200" dirty="0"/>
              <a:t> Illustration:  Sinclair Stammers/Science Source </a:t>
            </a:r>
            <a:endParaRPr lang="ja-JP" altLang="en-US" sz="1200" dirty="0"/>
          </a:p>
        </p:txBody>
      </p:sp>
      <p:sp>
        <p:nvSpPr>
          <p:cNvPr id="14" name="正方形/長方形 13"/>
          <p:cNvSpPr/>
          <p:nvPr/>
        </p:nvSpPr>
        <p:spPr>
          <a:xfrm>
            <a:off x="387782" y="3827461"/>
            <a:ext cx="4038600" cy="230832"/>
          </a:xfrm>
          <a:prstGeom prst="rect">
            <a:avLst/>
          </a:prstGeom>
        </p:spPr>
        <p:txBody>
          <a:bodyPr wrap="square">
            <a:spAutoFit/>
          </a:bodyPr>
          <a:lstStyle/>
          <a:p>
            <a:r>
              <a:rPr lang="en-US" altLang="ja-JP" sz="900" dirty="0"/>
              <a:t>https://jp.wsj.com/articles/SB12090554170328684804804581079162859407644</a:t>
            </a:r>
            <a:endParaRPr lang="ja-JP" altLang="en-US" sz="900" dirty="0"/>
          </a:p>
        </p:txBody>
      </p:sp>
      <p:sp>
        <p:nvSpPr>
          <p:cNvPr id="15" name="テキスト ボックス 14"/>
          <p:cNvSpPr txBox="1"/>
          <p:nvPr/>
        </p:nvSpPr>
        <p:spPr>
          <a:xfrm>
            <a:off x="1412689" y="2732601"/>
            <a:ext cx="2565400" cy="369332"/>
          </a:xfrm>
          <a:prstGeom prst="rect">
            <a:avLst/>
          </a:prstGeom>
          <a:noFill/>
        </p:spPr>
        <p:txBody>
          <a:bodyPr wrap="square" rtlCol="0">
            <a:spAutoFit/>
          </a:bodyPr>
          <a:lstStyle/>
          <a:p>
            <a:pPr algn="ctr"/>
            <a:r>
              <a:rPr kumimoji="1" lang="ja-JP" altLang="en-US" dirty="0">
                <a:latin typeface="Meiryo UI" panose="020B0604030504040204" pitchFamily="50" charset="-128"/>
                <a:ea typeface="Meiryo UI" panose="020B0604030504040204" pitchFamily="50" charset="-128"/>
              </a:rPr>
              <a:t>線虫</a:t>
            </a:r>
            <a:r>
              <a:rPr kumimoji="1" lang="en-US" altLang="ja-JP" dirty="0" err="1">
                <a:latin typeface="Meiryo UI" panose="020B0604030504040204" pitchFamily="50" charset="-128"/>
                <a:ea typeface="Meiryo UI" panose="020B0604030504040204" pitchFamily="50" charset="-128"/>
              </a:rPr>
              <a:t>C.elegans</a:t>
            </a:r>
            <a:endParaRPr kumimoji="1" lang="ja-JP" altLang="en-US" dirty="0">
              <a:latin typeface="Meiryo UI" panose="020B0604030504040204" pitchFamily="50" charset="-128"/>
              <a:ea typeface="Meiryo UI" panose="020B0604030504040204" pitchFamily="50" charset="-128"/>
            </a:endParaRPr>
          </a:p>
        </p:txBody>
      </p:sp>
      <p:sp>
        <p:nvSpPr>
          <p:cNvPr id="16" name="テキスト ボックス 15"/>
          <p:cNvSpPr txBox="1"/>
          <p:nvPr/>
        </p:nvSpPr>
        <p:spPr>
          <a:xfrm>
            <a:off x="83165" y="595807"/>
            <a:ext cx="4741847" cy="369332"/>
          </a:xfrm>
          <a:prstGeom prst="rect">
            <a:avLst/>
          </a:prstGeom>
          <a:noFill/>
        </p:spPr>
        <p:txBody>
          <a:bodyPr wrap="square" rtlCol="0">
            <a:spAutoFit/>
          </a:bodyPr>
          <a:lstStyle/>
          <a:p>
            <a:pPr algn="ctr"/>
            <a:r>
              <a:rPr kumimoji="1" lang="ja-JP" altLang="en-US" dirty="0">
                <a:latin typeface="Meiryo UI" panose="020B0604030504040204" pitchFamily="50" charset="-128"/>
                <a:ea typeface="Meiryo UI" panose="020B0604030504040204" pitchFamily="50" charset="-128"/>
              </a:rPr>
              <a:t>脳の仕組みを解き明かすシンプルな実験動物。</a:t>
            </a:r>
          </a:p>
        </p:txBody>
      </p:sp>
      <p:sp>
        <p:nvSpPr>
          <p:cNvPr id="17" name="テキスト ボックス 16"/>
          <p:cNvSpPr txBox="1"/>
          <p:nvPr/>
        </p:nvSpPr>
        <p:spPr>
          <a:xfrm>
            <a:off x="83165" y="4423438"/>
            <a:ext cx="3652019" cy="2062103"/>
          </a:xfrm>
          <a:prstGeom prst="rect">
            <a:avLst/>
          </a:prstGeom>
          <a:noFill/>
        </p:spPr>
        <p:txBody>
          <a:bodyPr wrap="square" rtlCol="0">
            <a:spAutoFit/>
          </a:bodyPr>
          <a:lstStyle/>
          <a:p>
            <a:pPr algn="ctr"/>
            <a:r>
              <a:rPr kumimoji="1" lang="ja-JP" altLang="en-US" sz="1600" b="1" u="sng" dirty="0">
                <a:solidFill>
                  <a:srgbClr val="002060"/>
                </a:solidFill>
                <a:latin typeface="Meiryo UI" panose="020B0604030504040204" pitchFamily="50" charset="-128"/>
                <a:ea typeface="Meiryo UI" panose="020B0604030504040204" pitchFamily="50" charset="-128"/>
              </a:rPr>
              <a:t>線虫の研究で</a:t>
            </a:r>
            <a:r>
              <a:rPr kumimoji="1" lang="en-US" altLang="ja-JP" sz="1600" b="1" u="sng" dirty="0">
                <a:solidFill>
                  <a:srgbClr val="002060"/>
                </a:solidFill>
                <a:latin typeface="Meiryo UI" panose="020B0604030504040204" pitchFamily="50" charset="-128"/>
                <a:ea typeface="Meiryo UI" panose="020B0604030504040204" pitchFamily="50" charset="-128"/>
              </a:rPr>
              <a:t>3</a:t>
            </a:r>
            <a:r>
              <a:rPr kumimoji="1" lang="ja-JP" altLang="en-US" sz="1600" b="1" u="sng" dirty="0" err="1">
                <a:solidFill>
                  <a:srgbClr val="002060"/>
                </a:solidFill>
                <a:latin typeface="Meiryo UI" panose="020B0604030504040204" pitchFamily="50" charset="-128"/>
                <a:ea typeface="Meiryo UI" panose="020B0604030504040204" pitchFamily="50" charset="-128"/>
              </a:rPr>
              <a:t>つの</a:t>
            </a:r>
            <a:r>
              <a:rPr kumimoji="1" lang="ja-JP" altLang="en-US" sz="1600" b="1" u="sng" dirty="0">
                <a:solidFill>
                  <a:srgbClr val="002060"/>
                </a:solidFill>
                <a:latin typeface="Meiryo UI" panose="020B0604030504040204" pitchFamily="50" charset="-128"/>
                <a:ea typeface="Meiryo UI" panose="020B0604030504040204" pitchFamily="50" charset="-128"/>
              </a:rPr>
              <a:t>ノーベル賞受賞！</a:t>
            </a:r>
            <a:endParaRPr kumimoji="1" lang="en-US" altLang="ja-JP" sz="1600" b="1" u="sng" dirty="0">
              <a:solidFill>
                <a:srgbClr val="002060"/>
              </a:solidFill>
              <a:latin typeface="Meiryo UI" panose="020B0604030504040204" pitchFamily="50" charset="-128"/>
              <a:ea typeface="Meiryo UI" panose="020B0604030504040204" pitchFamily="50" charset="-128"/>
            </a:endParaRPr>
          </a:p>
          <a:p>
            <a:pPr algn="ctr"/>
            <a:endParaRPr lang="en-US" altLang="ja-JP" sz="1600" dirty="0">
              <a:solidFill>
                <a:srgbClr val="C00000"/>
              </a:solidFill>
              <a:latin typeface="Meiryo UI" panose="020B0604030504040204" pitchFamily="50" charset="-128"/>
              <a:ea typeface="Meiryo UI" panose="020B0604030504040204" pitchFamily="50" charset="-128"/>
            </a:endParaRPr>
          </a:p>
          <a:p>
            <a:r>
              <a:rPr kumimoji="1" lang="ja-JP" altLang="en-US" sz="1600" dirty="0">
                <a:solidFill>
                  <a:srgbClr val="002060"/>
                </a:solidFill>
                <a:latin typeface="Meiryo UI" panose="020B0604030504040204" pitchFamily="50" charset="-128"/>
                <a:ea typeface="Meiryo UI" panose="020B0604030504040204" pitchFamily="50" charset="-128"/>
              </a:rPr>
              <a:t>●</a:t>
            </a:r>
            <a:r>
              <a:rPr kumimoji="1" lang="en-US" altLang="ja-JP" sz="1600" dirty="0">
                <a:solidFill>
                  <a:srgbClr val="C00000"/>
                </a:solidFill>
                <a:latin typeface="Meiryo UI" panose="020B0604030504040204" pitchFamily="50" charset="-128"/>
                <a:ea typeface="Meiryo UI" panose="020B0604030504040204" pitchFamily="50" charset="-128"/>
              </a:rPr>
              <a:t>2002</a:t>
            </a:r>
            <a:r>
              <a:rPr kumimoji="1" lang="ja-JP" altLang="en-US" sz="1600" dirty="0">
                <a:solidFill>
                  <a:srgbClr val="C00000"/>
                </a:solidFill>
                <a:latin typeface="Meiryo UI" panose="020B0604030504040204" pitchFamily="50" charset="-128"/>
                <a:ea typeface="Meiryo UI" panose="020B0604030504040204" pitchFamily="50" charset="-128"/>
              </a:rPr>
              <a:t>年　ノーベル医学・生理学賞</a:t>
            </a:r>
            <a:endParaRPr kumimoji="1" lang="en-US" altLang="ja-JP" sz="1600" dirty="0">
              <a:solidFill>
                <a:srgbClr val="C00000"/>
              </a:solidFill>
              <a:latin typeface="Meiryo UI" panose="020B0604030504040204" pitchFamily="50" charset="-128"/>
              <a:ea typeface="Meiryo UI" panose="020B0604030504040204" pitchFamily="50" charset="-128"/>
            </a:endParaRPr>
          </a:p>
          <a:p>
            <a:r>
              <a:rPr lang="ja-JP" altLang="en-US" sz="1600" dirty="0">
                <a:solidFill>
                  <a:srgbClr val="C00000"/>
                </a:solidFill>
                <a:latin typeface="Meiryo UI" panose="020B0604030504040204" pitchFamily="50" charset="-128"/>
                <a:ea typeface="Meiryo UI" panose="020B0604030504040204" pitchFamily="50" charset="-128"/>
              </a:rPr>
              <a:t>　　　　　　　　→プログラム細胞死</a:t>
            </a:r>
            <a:endParaRPr lang="en-US" altLang="ja-JP" sz="1600" dirty="0">
              <a:solidFill>
                <a:srgbClr val="C00000"/>
              </a:solidFill>
              <a:latin typeface="Meiryo UI" panose="020B0604030504040204" pitchFamily="50" charset="-128"/>
              <a:ea typeface="Meiryo UI" panose="020B0604030504040204" pitchFamily="50" charset="-128"/>
            </a:endParaRPr>
          </a:p>
          <a:p>
            <a:r>
              <a:rPr kumimoji="1" lang="ja-JP" altLang="en-US" sz="1600" dirty="0">
                <a:solidFill>
                  <a:srgbClr val="002060"/>
                </a:solidFill>
                <a:latin typeface="Meiryo UI" panose="020B0604030504040204" pitchFamily="50" charset="-128"/>
                <a:ea typeface="Meiryo UI" panose="020B0604030504040204" pitchFamily="50" charset="-128"/>
              </a:rPr>
              <a:t>●</a:t>
            </a:r>
            <a:r>
              <a:rPr kumimoji="1" lang="en-US" altLang="ja-JP" sz="1600" dirty="0">
                <a:solidFill>
                  <a:srgbClr val="C00000"/>
                </a:solidFill>
                <a:latin typeface="Meiryo UI" panose="020B0604030504040204" pitchFamily="50" charset="-128"/>
                <a:ea typeface="Meiryo UI" panose="020B0604030504040204" pitchFamily="50" charset="-128"/>
              </a:rPr>
              <a:t>2006</a:t>
            </a:r>
            <a:r>
              <a:rPr kumimoji="1" lang="ja-JP" altLang="en-US" sz="1600" dirty="0">
                <a:solidFill>
                  <a:srgbClr val="C00000"/>
                </a:solidFill>
                <a:latin typeface="Meiryo UI" panose="020B0604030504040204" pitchFamily="50" charset="-128"/>
                <a:ea typeface="Meiryo UI" panose="020B0604030504040204" pitchFamily="50" charset="-128"/>
              </a:rPr>
              <a:t>年　ノーベル医学・生理学賞</a:t>
            </a:r>
            <a:endParaRPr kumimoji="1" lang="en-US" altLang="ja-JP" sz="1600" dirty="0">
              <a:solidFill>
                <a:srgbClr val="C00000"/>
              </a:solidFill>
              <a:latin typeface="Meiryo UI" panose="020B0604030504040204" pitchFamily="50" charset="-128"/>
              <a:ea typeface="Meiryo UI" panose="020B0604030504040204" pitchFamily="50" charset="-128"/>
            </a:endParaRPr>
          </a:p>
          <a:p>
            <a:r>
              <a:rPr lang="ja-JP" altLang="en-US" sz="1600" dirty="0">
                <a:solidFill>
                  <a:srgbClr val="C00000"/>
                </a:solidFill>
                <a:latin typeface="Meiryo UI" panose="020B0604030504040204" pitchFamily="50" charset="-128"/>
                <a:ea typeface="Meiryo UI" panose="020B0604030504040204" pitchFamily="50" charset="-128"/>
              </a:rPr>
              <a:t>　　　　　　　　→</a:t>
            </a:r>
            <a:r>
              <a:rPr lang="en-US" altLang="ja-JP" sz="1600" dirty="0">
                <a:solidFill>
                  <a:srgbClr val="C00000"/>
                </a:solidFill>
                <a:latin typeface="Meiryo UI" panose="020B0604030504040204" pitchFamily="50" charset="-128"/>
                <a:ea typeface="Meiryo UI" panose="020B0604030504040204" pitchFamily="50" charset="-128"/>
              </a:rPr>
              <a:t>RNA</a:t>
            </a:r>
            <a:r>
              <a:rPr lang="ja-JP" altLang="en-US" sz="1600" dirty="0">
                <a:solidFill>
                  <a:srgbClr val="C00000"/>
                </a:solidFill>
                <a:latin typeface="Meiryo UI" panose="020B0604030504040204" pitchFamily="50" charset="-128"/>
                <a:ea typeface="Meiryo UI" panose="020B0604030504040204" pitchFamily="50" charset="-128"/>
              </a:rPr>
              <a:t>干渉</a:t>
            </a:r>
            <a:endParaRPr lang="en-US" altLang="ja-JP" sz="1600" dirty="0">
              <a:solidFill>
                <a:srgbClr val="C00000"/>
              </a:solidFill>
              <a:latin typeface="Meiryo UI" panose="020B0604030504040204" pitchFamily="50" charset="-128"/>
              <a:ea typeface="Meiryo UI" panose="020B0604030504040204" pitchFamily="50" charset="-128"/>
            </a:endParaRPr>
          </a:p>
          <a:p>
            <a:r>
              <a:rPr lang="ja-JP" altLang="en-US" sz="1600" dirty="0">
                <a:solidFill>
                  <a:srgbClr val="002060"/>
                </a:solidFill>
                <a:latin typeface="Meiryo UI" panose="020B0604030504040204" pitchFamily="50" charset="-128"/>
                <a:ea typeface="Meiryo UI" panose="020B0604030504040204" pitchFamily="50" charset="-128"/>
              </a:rPr>
              <a:t>●</a:t>
            </a:r>
            <a:r>
              <a:rPr lang="en-US" altLang="ja-JP" sz="1600" dirty="0">
                <a:solidFill>
                  <a:srgbClr val="C00000"/>
                </a:solidFill>
                <a:latin typeface="Meiryo UI" panose="020B0604030504040204" pitchFamily="50" charset="-128"/>
                <a:ea typeface="Meiryo UI" panose="020B0604030504040204" pitchFamily="50" charset="-128"/>
              </a:rPr>
              <a:t>2008</a:t>
            </a:r>
            <a:r>
              <a:rPr lang="ja-JP" altLang="en-US" sz="1600" dirty="0">
                <a:solidFill>
                  <a:srgbClr val="C00000"/>
                </a:solidFill>
                <a:latin typeface="Meiryo UI" panose="020B0604030504040204" pitchFamily="50" charset="-128"/>
                <a:ea typeface="Meiryo UI" panose="020B0604030504040204" pitchFamily="50" charset="-128"/>
              </a:rPr>
              <a:t>年　ノーベル医学・生理学賞</a:t>
            </a:r>
            <a:endParaRPr lang="en-US" altLang="ja-JP" sz="1600" dirty="0">
              <a:solidFill>
                <a:srgbClr val="C00000"/>
              </a:solidFill>
              <a:latin typeface="Meiryo UI" panose="020B0604030504040204" pitchFamily="50" charset="-128"/>
              <a:ea typeface="Meiryo UI" panose="020B0604030504040204" pitchFamily="50" charset="-128"/>
            </a:endParaRPr>
          </a:p>
          <a:p>
            <a:r>
              <a:rPr kumimoji="1" lang="ja-JP" altLang="en-US" sz="1600" dirty="0">
                <a:solidFill>
                  <a:srgbClr val="C00000"/>
                </a:solidFill>
                <a:latin typeface="Meiryo UI" panose="020B0604030504040204" pitchFamily="50" charset="-128"/>
                <a:ea typeface="Meiryo UI" panose="020B0604030504040204" pitchFamily="50" charset="-128"/>
              </a:rPr>
              <a:t>　　　　　　　　→</a:t>
            </a:r>
            <a:r>
              <a:rPr kumimoji="1" lang="en-US" altLang="ja-JP" sz="1600" dirty="0">
                <a:solidFill>
                  <a:srgbClr val="C00000"/>
                </a:solidFill>
                <a:latin typeface="Meiryo UI" panose="020B0604030504040204" pitchFamily="50" charset="-128"/>
                <a:ea typeface="Meiryo UI" panose="020B0604030504040204" pitchFamily="50" charset="-128"/>
              </a:rPr>
              <a:t>GFP</a:t>
            </a:r>
            <a:r>
              <a:rPr kumimoji="1" lang="ja-JP" altLang="en-US" sz="1600" dirty="0">
                <a:solidFill>
                  <a:srgbClr val="C00000"/>
                </a:solidFill>
                <a:latin typeface="Meiryo UI" panose="020B0604030504040204" pitchFamily="50" charset="-128"/>
                <a:ea typeface="Meiryo UI" panose="020B0604030504040204" pitchFamily="50" charset="-128"/>
              </a:rPr>
              <a:t>の生体内反応</a:t>
            </a:r>
          </a:p>
        </p:txBody>
      </p:sp>
      <p:sp>
        <p:nvSpPr>
          <p:cNvPr id="18" name="下矢印 17"/>
          <p:cNvSpPr/>
          <p:nvPr/>
        </p:nvSpPr>
        <p:spPr>
          <a:xfrm>
            <a:off x="1412689" y="4058293"/>
            <a:ext cx="1152711" cy="365145"/>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p:cNvPicPr>
            <a:picLocks noChangeAspect="1"/>
          </p:cNvPicPr>
          <p:nvPr/>
        </p:nvPicPr>
        <p:blipFill>
          <a:blip r:embed="rId4"/>
          <a:stretch>
            <a:fillRect/>
          </a:stretch>
        </p:blipFill>
        <p:spPr>
          <a:xfrm>
            <a:off x="8083170" y="266700"/>
            <a:ext cx="4058349" cy="1066800"/>
          </a:xfrm>
          <a:prstGeom prst="rect">
            <a:avLst/>
          </a:prstGeom>
        </p:spPr>
      </p:pic>
      <p:sp>
        <p:nvSpPr>
          <p:cNvPr id="21" name="正方形/長方形 20"/>
          <p:cNvSpPr/>
          <p:nvPr/>
        </p:nvSpPr>
        <p:spPr>
          <a:xfrm>
            <a:off x="8004917" y="22770"/>
            <a:ext cx="4214854" cy="230832"/>
          </a:xfrm>
          <a:prstGeom prst="rect">
            <a:avLst/>
          </a:prstGeom>
        </p:spPr>
        <p:txBody>
          <a:bodyPr wrap="square">
            <a:spAutoFit/>
          </a:bodyPr>
          <a:lstStyle/>
          <a:p>
            <a:pPr algn="ctr"/>
            <a:r>
              <a:rPr lang="ja-JP" altLang="en-US" sz="900" dirty="0">
                <a:latin typeface="Meiryo UI" panose="020B0604030504040204" pitchFamily="50" charset="-128"/>
                <a:ea typeface="Meiryo UI" panose="020B0604030504040204" pitchFamily="50" charset="-128"/>
              </a:rPr>
              <a:t>（出典）桂勲、石原健著「実験医学</a:t>
            </a:r>
            <a:r>
              <a:rPr lang="en-US" altLang="ja-JP" sz="900" dirty="0">
                <a:latin typeface="Meiryo UI" panose="020B0604030504040204" pitchFamily="50" charset="-128"/>
                <a:ea typeface="Meiryo UI" panose="020B0604030504040204" pitchFamily="50" charset="-128"/>
              </a:rPr>
              <a:t>, Vol.16, No.1, 71-77, 1998</a:t>
            </a:r>
            <a:r>
              <a:rPr lang="ja-JP" altLang="en-US" sz="900" dirty="0">
                <a:latin typeface="Meiryo UI" panose="020B0604030504040204" pitchFamily="50" charset="-128"/>
                <a:ea typeface="Meiryo UI" panose="020B0604030504040204" pitchFamily="50" charset="-128"/>
              </a:rPr>
              <a:t>」（羊土社）</a:t>
            </a:r>
          </a:p>
        </p:txBody>
      </p:sp>
      <p:sp>
        <p:nvSpPr>
          <p:cNvPr id="22" name="正方形/長方形 21"/>
          <p:cNvSpPr/>
          <p:nvPr/>
        </p:nvSpPr>
        <p:spPr>
          <a:xfrm>
            <a:off x="1412689" y="6377819"/>
            <a:ext cx="2286203" cy="215444"/>
          </a:xfrm>
          <a:prstGeom prst="rect">
            <a:avLst/>
          </a:prstGeom>
        </p:spPr>
        <p:txBody>
          <a:bodyPr wrap="none">
            <a:spAutoFit/>
          </a:bodyPr>
          <a:lstStyle/>
          <a:p>
            <a:r>
              <a:rPr lang="en-US" altLang="ja-JP" sz="800" dirty="0">
                <a:latin typeface="Meiryo UI" panose="020B0604030504040204" pitchFamily="50" charset="-128"/>
                <a:ea typeface="Meiryo UI" panose="020B0604030504040204" pitchFamily="50" charset="-128"/>
              </a:rPr>
              <a:t>Green Fluorescent Protein(</a:t>
            </a:r>
            <a:r>
              <a:rPr lang="ja-JP" altLang="en-US" sz="800" dirty="0">
                <a:latin typeface="Meiryo UI" panose="020B0604030504040204" pitchFamily="50" charset="-128"/>
                <a:ea typeface="Meiryo UI" panose="020B0604030504040204" pitchFamily="50" charset="-128"/>
              </a:rPr>
              <a:t>緑色蛍光タンパク</a:t>
            </a:r>
            <a:r>
              <a:rPr lang="en-US" altLang="ja-JP" sz="800" dirty="0">
                <a:latin typeface="Meiryo UI" panose="020B0604030504040204" pitchFamily="50" charset="-128"/>
                <a:ea typeface="Meiryo UI" panose="020B0604030504040204" pitchFamily="50" charset="-128"/>
              </a:rPr>
              <a:t>)</a:t>
            </a:r>
            <a:endParaRPr lang="ja-JP" altLang="en-US" sz="8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0345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下矢印 4"/>
          <p:cNvSpPr/>
          <p:nvPr/>
        </p:nvSpPr>
        <p:spPr>
          <a:xfrm rot="20139481">
            <a:off x="9113044" y="4106981"/>
            <a:ext cx="827347" cy="1081421"/>
          </a:xfrm>
          <a:prstGeom prst="downArrow">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214" name="下矢印 213"/>
          <p:cNvSpPr/>
          <p:nvPr/>
        </p:nvSpPr>
        <p:spPr>
          <a:xfrm rot="19231954">
            <a:off x="5332793" y="4878159"/>
            <a:ext cx="875014" cy="1008067"/>
          </a:xfrm>
          <a:prstGeom prst="downArrow">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213" name="下矢印 212"/>
          <p:cNvSpPr/>
          <p:nvPr/>
        </p:nvSpPr>
        <p:spPr>
          <a:xfrm>
            <a:off x="6361633" y="4800268"/>
            <a:ext cx="875014" cy="1008067"/>
          </a:xfrm>
          <a:prstGeom prst="downArrow">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212" name="下矢印 211"/>
          <p:cNvSpPr/>
          <p:nvPr/>
        </p:nvSpPr>
        <p:spPr>
          <a:xfrm rot="17514215">
            <a:off x="7581058" y="4205471"/>
            <a:ext cx="875014" cy="1458761"/>
          </a:xfrm>
          <a:prstGeom prst="downArrow">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92" name="object 9"/>
          <p:cNvSpPr txBox="1">
            <a:spLocks/>
          </p:cNvSpPr>
          <p:nvPr/>
        </p:nvSpPr>
        <p:spPr>
          <a:xfrm>
            <a:off x="3928224" y="8448"/>
            <a:ext cx="4389120" cy="505267"/>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100"/>
              </a:spcBef>
            </a:pPr>
            <a:r>
              <a:rPr lang="ja-JP" altLang="en-US" sz="3200" b="1" spc="-40" dirty="0">
                <a:latin typeface="Meiryo UI" panose="020B0604030504040204" pitchFamily="50" charset="-128"/>
                <a:ea typeface="Meiryo UI" panose="020B0604030504040204" pitchFamily="50" charset="-128"/>
              </a:rPr>
              <a:t>生物から俯瞰した脳機能</a:t>
            </a:r>
            <a:endParaRPr lang="ja-JP" altLang="en-US" sz="3200" b="1" dirty="0">
              <a:latin typeface="Meiryo UI" panose="020B0604030504040204" pitchFamily="50" charset="-128"/>
              <a:ea typeface="Meiryo UI" panose="020B0604030504040204" pitchFamily="50" charset="-128"/>
            </a:endParaRPr>
          </a:p>
        </p:txBody>
      </p:sp>
      <p:sp>
        <p:nvSpPr>
          <p:cNvPr id="103" name="object 5"/>
          <p:cNvSpPr/>
          <p:nvPr/>
        </p:nvSpPr>
        <p:spPr>
          <a:xfrm>
            <a:off x="5535167" y="5815802"/>
            <a:ext cx="2942488" cy="523240"/>
          </a:xfrm>
          <a:custGeom>
            <a:avLst/>
            <a:gdLst/>
            <a:ahLst/>
            <a:cxnLst/>
            <a:rect l="l" t="t" r="r" b="b"/>
            <a:pathLst>
              <a:path w="2245359" h="523239">
                <a:moveTo>
                  <a:pt x="0" y="0"/>
                </a:moveTo>
                <a:lnTo>
                  <a:pt x="2244852" y="0"/>
                </a:lnTo>
                <a:lnTo>
                  <a:pt x="2244852" y="522731"/>
                </a:lnTo>
                <a:lnTo>
                  <a:pt x="0" y="522731"/>
                </a:lnTo>
                <a:lnTo>
                  <a:pt x="0" y="0"/>
                </a:lnTo>
                <a:close/>
              </a:path>
            </a:pathLst>
          </a:custGeom>
          <a:ln w="9144">
            <a:solidFill>
              <a:srgbClr val="BE4B48"/>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04" name="object 6"/>
          <p:cNvSpPr txBox="1"/>
          <p:nvPr/>
        </p:nvSpPr>
        <p:spPr>
          <a:xfrm>
            <a:off x="5834414" y="5865507"/>
            <a:ext cx="2367244" cy="443711"/>
          </a:xfrm>
          <a:prstGeom prst="rect">
            <a:avLst/>
          </a:prstGeom>
        </p:spPr>
        <p:txBody>
          <a:bodyPr vert="horz" wrap="square" lIns="0" tIns="12700" rIns="0" bIns="0" rtlCol="0">
            <a:spAutoFit/>
          </a:bodyPr>
          <a:lstStyle/>
          <a:p>
            <a:pPr marL="12700" marR="5080" indent="580390">
              <a:lnSpc>
                <a:spcPct val="100000"/>
              </a:lnSpc>
              <a:spcBef>
                <a:spcPts val="100"/>
              </a:spcBef>
            </a:pPr>
            <a:r>
              <a:rPr sz="1400" dirty="0">
                <a:latin typeface="Meiryo UI" panose="020B0604030504040204" pitchFamily="50" charset="-128"/>
                <a:ea typeface="Meiryo UI" panose="020B0604030504040204" pitchFamily="50" charset="-128"/>
                <a:cs typeface="Arial"/>
              </a:rPr>
              <a:t>Bioinspired  </a:t>
            </a:r>
            <a:r>
              <a:rPr sz="1400" spc="-5" dirty="0">
                <a:latin typeface="Meiryo UI" panose="020B0604030504040204" pitchFamily="50" charset="-128"/>
                <a:ea typeface="Meiryo UI" panose="020B0604030504040204" pitchFamily="50" charset="-128"/>
                <a:cs typeface="Arial"/>
              </a:rPr>
              <a:t>Circuit/architecture/device</a:t>
            </a:r>
            <a:endParaRPr sz="1400" dirty="0">
              <a:latin typeface="Meiryo UI" panose="020B0604030504040204" pitchFamily="50" charset="-128"/>
              <a:ea typeface="Meiryo UI" panose="020B0604030504040204" pitchFamily="50" charset="-128"/>
              <a:cs typeface="Arial"/>
            </a:endParaRPr>
          </a:p>
        </p:txBody>
      </p:sp>
      <p:sp>
        <p:nvSpPr>
          <p:cNvPr id="106" name="object 8"/>
          <p:cNvSpPr/>
          <p:nvPr/>
        </p:nvSpPr>
        <p:spPr>
          <a:xfrm>
            <a:off x="2994150" y="854455"/>
            <a:ext cx="8372349" cy="475488"/>
          </a:xfrm>
          <a:prstGeom prst="rect">
            <a:avLst/>
          </a:prstGeom>
          <a:blipFill>
            <a:blip r:embed="rId3"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08" name="object 10"/>
          <p:cNvSpPr/>
          <p:nvPr/>
        </p:nvSpPr>
        <p:spPr>
          <a:xfrm>
            <a:off x="739032" y="1594462"/>
            <a:ext cx="1183474" cy="815173"/>
          </a:xfrm>
          <a:prstGeom prst="rect">
            <a:avLst/>
          </a:prstGeom>
          <a:blipFill>
            <a:blip r:embed="rId4"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09" name="object 11"/>
          <p:cNvSpPr/>
          <p:nvPr/>
        </p:nvSpPr>
        <p:spPr>
          <a:xfrm>
            <a:off x="3209035" y="2235200"/>
            <a:ext cx="2465832" cy="4131564"/>
          </a:xfrm>
          <a:prstGeom prst="rect">
            <a:avLst/>
          </a:prstGeom>
          <a:blipFill>
            <a:blip r:embed="rId5"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10" name="object 12"/>
          <p:cNvSpPr/>
          <p:nvPr/>
        </p:nvSpPr>
        <p:spPr>
          <a:xfrm>
            <a:off x="3251707" y="2255011"/>
            <a:ext cx="2380488" cy="4046220"/>
          </a:xfrm>
          <a:prstGeom prst="rect">
            <a:avLst/>
          </a:prstGeom>
          <a:blipFill>
            <a:blip r:embed="rId6"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11" name="object 13"/>
          <p:cNvSpPr/>
          <p:nvPr/>
        </p:nvSpPr>
        <p:spPr>
          <a:xfrm>
            <a:off x="5338064" y="2593339"/>
            <a:ext cx="2772156" cy="2574036"/>
          </a:xfrm>
          <a:prstGeom prst="rect">
            <a:avLst/>
          </a:prstGeom>
          <a:blipFill>
            <a:blip r:embed="rId7"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12" name="object 14"/>
          <p:cNvSpPr/>
          <p:nvPr/>
        </p:nvSpPr>
        <p:spPr>
          <a:xfrm>
            <a:off x="5380735" y="2613151"/>
            <a:ext cx="2686812" cy="2488692"/>
          </a:xfrm>
          <a:prstGeom prst="rect">
            <a:avLst/>
          </a:prstGeom>
          <a:blipFill>
            <a:blip r:embed="rId8"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13" name="object 15"/>
          <p:cNvSpPr/>
          <p:nvPr/>
        </p:nvSpPr>
        <p:spPr>
          <a:xfrm>
            <a:off x="7936483" y="1358900"/>
            <a:ext cx="2414016" cy="3112008"/>
          </a:xfrm>
          <a:prstGeom prst="rect">
            <a:avLst/>
          </a:prstGeom>
          <a:blipFill>
            <a:blip r:embed="rId9"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14" name="object 16"/>
          <p:cNvSpPr/>
          <p:nvPr/>
        </p:nvSpPr>
        <p:spPr>
          <a:xfrm>
            <a:off x="7979156" y="1378711"/>
            <a:ext cx="2346959" cy="3026663"/>
          </a:xfrm>
          <a:prstGeom prst="rect">
            <a:avLst/>
          </a:prstGeom>
          <a:blipFill>
            <a:blip r:embed="rId10"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15" name="object 17"/>
          <p:cNvSpPr txBox="1"/>
          <p:nvPr/>
        </p:nvSpPr>
        <p:spPr>
          <a:xfrm>
            <a:off x="3098317" y="986320"/>
            <a:ext cx="7174230" cy="228909"/>
          </a:xfrm>
          <a:prstGeom prst="rect">
            <a:avLst/>
          </a:prstGeom>
        </p:spPr>
        <p:txBody>
          <a:bodyPr vert="horz" wrap="square" lIns="0" tIns="13335" rIns="0" bIns="0" rtlCol="0">
            <a:spAutoFit/>
          </a:bodyPr>
          <a:lstStyle/>
          <a:p>
            <a:pPr marL="12700">
              <a:lnSpc>
                <a:spcPct val="100000"/>
              </a:lnSpc>
              <a:spcBef>
                <a:spcPts val="105"/>
              </a:spcBef>
              <a:tabLst>
                <a:tab pos="1170940" algn="l"/>
                <a:tab pos="2331085" algn="l"/>
                <a:tab pos="3846829" algn="l"/>
                <a:tab pos="5005070" algn="l"/>
                <a:tab pos="6186170" algn="l"/>
              </a:tabLst>
            </a:pPr>
            <a:r>
              <a:rPr sz="1400" dirty="0">
                <a:latin typeface="Meiryo UI" panose="020B0604030504040204" pitchFamily="50" charset="-128"/>
                <a:ea typeface="Meiryo UI" panose="020B0604030504040204" pitchFamily="50" charset="-128"/>
                <a:cs typeface="Noto Sans CJK JP Regular"/>
              </a:rPr>
              <a:t>分子	細胞	神経回路	器官	個体	</a:t>
            </a:r>
            <a:r>
              <a:rPr lang="ja-JP" altLang="en-US" sz="1400" dirty="0">
                <a:latin typeface="Meiryo UI" panose="020B0604030504040204" pitchFamily="50" charset="-128"/>
                <a:ea typeface="Meiryo UI" panose="020B0604030504040204" pitchFamily="50" charset="-128"/>
                <a:cs typeface="Noto Sans CJK JP Regular"/>
              </a:rPr>
              <a:t>　　　集団</a:t>
            </a:r>
            <a:endParaRPr sz="1400" dirty="0">
              <a:latin typeface="Meiryo UI" panose="020B0604030504040204" pitchFamily="50" charset="-128"/>
              <a:ea typeface="Meiryo UI" panose="020B0604030504040204" pitchFamily="50" charset="-128"/>
              <a:cs typeface="Noto Sans CJK JP Regular"/>
            </a:endParaRPr>
          </a:p>
        </p:txBody>
      </p:sp>
      <p:sp>
        <p:nvSpPr>
          <p:cNvPr id="117" name="object 19"/>
          <p:cNvSpPr txBox="1"/>
          <p:nvPr/>
        </p:nvSpPr>
        <p:spPr>
          <a:xfrm>
            <a:off x="1112612" y="1405332"/>
            <a:ext cx="739140" cy="228909"/>
          </a:xfrm>
          <a:prstGeom prst="rect">
            <a:avLst/>
          </a:prstGeom>
          <a:noFill/>
        </p:spPr>
        <p:txBody>
          <a:bodyPr vert="horz" wrap="square" lIns="0" tIns="13335" rIns="0" bIns="0" rtlCol="0">
            <a:spAutoFit/>
          </a:bodyPr>
          <a:lstStyle/>
          <a:p>
            <a:pPr marL="12700">
              <a:lnSpc>
                <a:spcPct val="100000"/>
              </a:lnSpc>
              <a:spcBef>
                <a:spcPts val="105"/>
              </a:spcBef>
            </a:pPr>
            <a:r>
              <a:rPr sz="1400" dirty="0">
                <a:latin typeface="Meiryo UI" panose="020B0604030504040204" pitchFamily="50" charset="-128"/>
                <a:ea typeface="Meiryo UI" panose="020B0604030504040204" pitchFamily="50" charset="-128"/>
                <a:cs typeface="Noto Sans CJK JP Regular"/>
              </a:rPr>
              <a:t>脊椎動物</a:t>
            </a:r>
          </a:p>
        </p:txBody>
      </p:sp>
      <p:sp>
        <p:nvSpPr>
          <p:cNvPr id="118" name="object 20"/>
          <p:cNvSpPr txBox="1"/>
          <p:nvPr/>
        </p:nvSpPr>
        <p:spPr>
          <a:xfrm>
            <a:off x="1116450" y="4061986"/>
            <a:ext cx="73914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Meiryo UI" panose="020B0604030504040204" pitchFamily="50" charset="-128"/>
                <a:ea typeface="Meiryo UI" panose="020B0604030504040204" pitchFamily="50" charset="-128"/>
                <a:cs typeface="Noto Sans CJK JP Regular"/>
              </a:rPr>
              <a:t>軟体動物</a:t>
            </a:r>
            <a:endParaRPr sz="1400">
              <a:latin typeface="Meiryo UI" panose="020B0604030504040204" pitchFamily="50" charset="-128"/>
              <a:ea typeface="Meiryo UI" panose="020B0604030504040204" pitchFamily="50" charset="-128"/>
              <a:cs typeface="Noto Sans CJK JP Regular"/>
            </a:endParaRPr>
          </a:p>
        </p:txBody>
      </p:sp>
      <p:sp>
        <p:nvSpPr>
          <p:cNvPr id="119" name="object 21"/>
          <p:cNvSpPr txBox="1"/>
          <p:nvPr/>
        </p:nvSpPr>
        <p:spPr>
          <a:xfrm>
            <a:off x="1699339" y="5762866"/>
            <a:ext cx="73914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Meiryo UI" panose="020B0604030504040204" pitchFamily="50" charset="-128"/>
                <a:ea typeface="Meiryo UI" panose="020B0604030504040204" pitchFamily="50" charset="-128"/>
                <a:cs typeface="Noto Sans CJK JP Regular"/>
              </a:rPr>
              <a:t>線形動物</a:t>
            </a:r>
            <a:endParaRPr sz="1400">
              <a:latin typeface="Meiryo UI" panose="020B0604030504040204" pitchFamily="50" charset="-128"/>
              <a:ea typeface="Meiryo UI" panose="020B0604030504040204" pitchFamily="50" charset="-128"/>
              <a:cs typeface="Noto Sans CJK JP Regular"/>
            </a:endParaRPr>
          </a:p>
        </p:txBody>
      </p:sp>
      <p:sp>
        <p:nvSpPr>
          <p:cNvPr id="120" name="object 22"/>
          <p:cNvSpPr/>
          <p:nvPr/>
        </p:nvSpPr>
        <p:spPr>
          <a:xfrm>
            <a:off x="6324942" y="1782573"/>
            <a:ext cx="1594016" cy="1253369"/>
          </a:xfrm>
          <a:prstGeom prst="rect">
            <a:avLst/>
          </a:prstGeom>
          <a:blipFill>
            <a:blip r:embed="rId11"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21" name="object 23"/>
          <p:cNvSpPr/>
          <p:nvPr/>
        </p:nvSpPr>
        <p:spPr>
          <a:xfrm>
            <a:off x="1439255" y="6057754"/>
            <a:ext cx="1291802" cy="125628"/>
          </a:xfrm>
          <a:prstGeom prst="rect">
            <a:avLst/>
          </a:prstGeom>
          <a:blipFill>
            <a:blip r:embed="rId12"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22" name="object 24"/>
          <p:cNvSpPr txBox="1"/>
          <p:nvPr/>
        </p:nvSpPr>
        <p:spPr>
          <a:xfrm>
            <a:off x="1955545" y="3410116"/>
            <a:ext cx="739140" cy="228909"/>
          </a:xfrm>
          <a:prstGeom prst="rect">
            <a:avLst/>
          </a:prstGeom>
        </p:spPr>
        <p:txBody>
          <a:bodyPr vert="horz" wrap="square" lIns="0" tIns="13335" rIns="0" bIns="0" rtlCol="0">
            <a:spAutoFit/>
          </a:bodyPr>
          <a:lstStyle/>
          <a:p>
            <a:pPr marL="12700">
              <a:lnSpc>
                <a:spcPct val="100000"/>
              </a:lnSpc>
              <a:spcBef>
                <a:spcPts val="105"/>
              </a:spcBef>
            </a:pPr>
            <a:r>
              <a:rPr sz="1400" dirty="0">
                <a:latin typeface="Meiryo UI" panose="020B0604030504040204" pitchFamily="50" charset="-128"/>
                <a:ea typeface="Meiryo UI" panose="020B0604030504040204" pitchFamily="50" charset="-128"/>
                <a:cs typeface="Noto Sans CJK JP Regular"/>
              </a:rPr>
              <a:t>節足動物</a:t>
            </a:r>
            <a:endParaRPr sz="1400">
              <a:latin typeface="Meiryo UI" panose="020B0604030504040204" pitchFamily="50" charset="-128"/>
              <a:ea typeface="Meiryo UI" panose="020B0604030504040204" pitchFamily="50" charset="-128"/>
              <a:cs typeface="Noto Sans CJK JP Regular"/>
            </a:endParaRPr>
          </a:p>
        </p:txBody>
      </p:sp>
      <p:sp>
        <p:nvSpPr>
          <p:cNvPr id="123" name="object 26"/>
          <p:cNvSpPr txBox="1"/>
          <p:nvPr/>
        </p:nvSpPr>
        <p:spPr>
          <a:xfrm>
            <a:off x="3109229" y="3676269"/>
            <a:ext cx="470534" cy="175048"/>
          </a:xfrm>
          <a:prstGeom prst="rect">
            <a:avLst/>
          </a:prstGeom>
        </p:spPr>
        <p:txBody>
          <a:bodyPr vert="horz" wrap="square" lIns="0" tIns="13335" rIns="0" bIns="0" rtlCol="0">
            <a:spAutoFit/>
          </a:bodyPr>
          <a:lstStyle/>
          <a:p>
            <a:pPr marL="12700">
              <a:lnSpc>
                <a:spcPct val="100000"/>
              </a:lnSpc>
              <a:spcBef>
                <a:spcPts val="105"/>
              </a:spcBef>
            </a:pPr>
            <a:r>
              <a:rPr lang="ja-JP" altLang="en-US" sz="1050" dirty="0">
                <a:latin typeface="Meiryo UI" panose="020B0604030504040204" pitchFamily="50" charset="-128"/>
                <a:ea typeface="Meiryo UI" panose="020B0604030504040204" pitchFamily="50" charset="-128"/>
                <a:cs typeface="Noto Sans CJK JP Regular"/>
              </a:rPr>
              <a:t>チャネル</a:t>
            </a:r>
            <a:endParaRPr sz="1050" dirty="0">
              <a:latin typeface="Meiryo UI" panose="020B0604030504040204" pitchFamily="50" charset="-128"/>
              <a:ea typeface="Meiryo UI" panose="020B0604030504040204" pitchFamily="50" charset="-128"/>
              <a:cs typeface="Noto Sans CJK JP Regular"/>
            </a:endParaRPr>
          </a:p>
        </p:txBody>
      </p:sp>
      <p:sp>
        <p:nvSpPr>
          <p:cNvPr id="124" name="object 27"/>
          <p:cNvSpPr/>
          <p:nvPr/>
        </p:nvSpPr>
        <p:spPr>
          <a:xfrm>
            <a:off x="2829558" y="2675573"/>
            <a:ext cx="1221157" cy="1054755"/>
          </a:xfrm>
          <a:prstGeom prst="rect">
            <a:avLst/>
          </a:prstGeom>
          <a:blipFill>
            <a:blip r:embed="rId13"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26" name="object 29"/>
          <p:cNvSpPr/>
          <p:nvPr/>
        </p:nvSpPr>
        <p:spPr>
          <a:xfrm>
            <a:off x="9311131" y="3994149"/>
            <a:ext cx="1104900" cy="531498"/>
          </a:xfrm>
          <a:prstGeom prst="rect">
            <a:avLst/>
          </a:prstGeom>
          <a:no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30" name="object 33"/>
          <p:cNvSpPr/>
          <p:nvPr/>
        </p:nvSpPr>
        <p:spPr>
          <a:xfrm>
            <a:off x="5288486" y="2102116"/>
            <a:ext cx="948912" cy="1294371"/>
          </a:xfrm>
          <a:prstGeom prst="rect">
            <a:avLst/>
          </a:prstGeom>
          <a:blipFill>
            <a:blip r:embed="rId14"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31" name="object 34"/>
          <p:cNvSpPr/>
          <p:nvPr/>
        </p:nvSpPr>
        <p:spPr>
          <a:xfrm>
            <a:off x="4395890" y="2061051"/>
            <a:ext cx="782627" cy="1344168"/>
          </a:xfrm>
          <a:prstGeom prst="rect">
            <a:avLst/>
          </a:prstGeom>
          <a:blipFill>
            <a:blip r:embed="rId15"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32" name="object 35"/>
          <p:cNvSpPr txBox="1"/>
          <p:nvPr/>
        </p:nvSpPr>
        <p:spPr>
          <a:xfrm>
            <a:off x="4079515" y="2804619"/>
            <a:ext cx="574040" cy="175048"/>
          </a:xfrm>
          <a:prstGeom prst="rect">
            <a:avLst/>
          </a:prstGeom>
        </p:spPr>
        <p:txBody>
          <a:bodyPr vert="horz" wrap="square" lIns="0" tIns="13335" rIns="0" bIns="0" rtlCol="0">
            <a:spAutoFit/>
          </a:bodyPr>
          <a:lstStyle/>
          <a:p>
            <a:pPr marL="12700">
              <a:lnSpc>
                <a:spcPct val="100000"/>
              </a:lnSpc>
              <a:spcBef>
                <a:spcPts val="105"/>
              </a:spcBef>
            </a:pPr>
            <a:r>
              <a:rPr sz="1050" spc="-120" dirty="0">
                <a:latin typeface="Meiryo UI" panose="020B0604030504040204" pitchFamily="50" charset="-128"/>
                <a:ea typeface="Meiryo UI" panose="020B0604030504040204" pitchFamily="50" charset="-128"/>
                <a:cs typeface="Noto Sans CJK JP Regular"/>
              </a:rPr>
              <a:t>ニ</a:t>
            </a:r>
            <a:r>
              <a:rPr sz="1050" spc="-250" dirty="0">
                <a:latin typeface="Meiryo UI" panose="020B0604030504040204" pitchFamily="50" charset="-128"/>
                <a:ea typeface="Meiryo UI" panose="020B0604030504040204" pitchFamily="50" charset="-128"/>
                <a:cs typeface="Noto Sans CJK JP Regular"/>
              </a:rPr>
              <a:t>ュ</a:t>
            </a:r>
            <a:r>
              <a:rPr sz="1050" spc="-240" dirty="0">
                <a:latin typeface="Meiryo UI" panose="020B0604030504040204" pitchFamily="50" charset="-128"/>
                <a:ea typeface="Meiryo UI" panose="020B0604030504040204" pitchFamily="50" charset="-128"/>
                <a:cs typeface="Noto Sans CJK JP Regular"/>
              </a:rPr>
              <a:t>ー</a:t>
            </a:r>
            <a:r>
              <a:rPr sz="1050" spc="-204" dirty="0">
                <a:latin typeface="Meiryo UI" panose="020B0604030504040204" pitchFamily="50" charset="-128"/>
                <a:ea typeface="Meiryo UI" panose="020B0604030504040204" pitchFamily="50" charset="-128"/>
                <a:cs typeface="Noto Sans CJK JP Regular"/>
              </a:rPr>
              <a:t>ロ</a:t>
            </a:r>
            <a:r>
              <a:rPr sz="1050" spc="-140" dirty="0">
                <a:latin typeface="Meiryo UI" panose="020B0604030504040204" pitchFamily="50" charset="-128"/>
                <a:ea typeface="Meiryo UI" panose="020B0604030504040204" pitchFamily="50" charset="-128"/>
                <a:cs typeface="Noto Sans CJK JP Regular"/>
              </a:rPr>
              <a:t>ン</a:t>
            </a:r>
            <a:endParaRPr sz="1050" dirty="0">
              <a:latin typeface="Meiryo UI" panose="020B0604030504040204" pitchFamily="50" charset="-128"/>
              <a:ea typeface="Meiryo UI" panose="020B0604030504040204" pitchFamily="50" charset="-128"/>
              <a:cs typeface="Noto Sans CJK JP Regular"/>
            </a:endParaRPr>
          </a:p>
        </p:txBody>
      </p:sp>
      <p:sp>
        <p:nvSpPr>
          <p:cNvPr id="133" name="object 36"/>
          <p:cNvSpPr txBox="1"/>
          <p:nvPr/>
        </p:nvSpPr>
        <p:spPr>
          <a:xfrm>
            <a:off x="5178517" y="1909869"/>
            <a:ext cx="1323427" cy="175048"/>
          </a:xfrm>
          <a:prstGeom prst="rect">
            <a:avLst/>
          </a:prstGeom>
        </p:spPr>
        <p:txBody>
          <a:bodyPr vert="horz" wrap="square" lIns="0" tIns="13335" rIns="0" bIns="0" rtlCol="0">
            <a:spAutoFit/>
          </a:bodyPr>
          <a:lstStyle/>
          <a:p>
            <a:pPr marL="12700" marR="5080" indent="121285">
              <a:lnSpc>
                <a:spcPct val="100000"/>
              </a:lnSpc>
              <a:spcBef>
                <a:spcPts val="105"/>
              </a:spcBef>
            </a:pPr>
            <a:r>
              <a:rPr lang="ja-JP" altLang="en-US" sz="1050" dirty="0">
                <a:latin typeface="Meiryo UI" panose="020B0604030504040204" pitchFamily="50" charset="-128"/>
                <a:ea typeface="Meiryo UI" panose="020B0604030504040204" pitchFamily="50" charset="-128"/>
                <a:cs typeface="Noto Sans CJK JP Regular"/>
              </a:rPr>
              <a:t>機能的コネクトーム</a:t>
            </a:r>
            <a:endParaRPr sz="1050" dirty="0">
              <a:latin typeface="Meiryo UI" panose="020B0604030504040204" pitchFamily="50" charset="-128"/>
              <a:ea typeface="Meiryo UI" panose="020B0604030504040204" pitchFamily="50" charset="-128"/>
              <a:cs typeface="Noto Sans CJK JP Regular"/>
            </a:endParaRPr>
          </a:p>
        </p:txBody>
      </p:sp>
      <p:sp>
        <p:nvSpPr>
          <p:cNvPr id="134" name="object 37"/>
          <p:cNvSpPr/>
          <p:nvPr/>
        </p:nvSpPr>
        <p:spPr>
          <a:xfrm>
            <a:off x="5665723" y="3533647"/>
            <a:ext cx="1348739" cy="940307"/>
          </a:xfrm>
          <a:prstGeom prst="rect">
            <a:avLst/>
          </a:prstGeom>
          <a:blipFill>
            <a:blip r:embed="rId16"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36" name="object 39"/>
          <p:cNvSpPr/>
          <p:nvPr/>
        </p:nvSpPr>
        <p:spPr>
          <a:xfrm>
            <a:off x="3056128" y="5512120"/>
            <a:ext cx="1850513" cy="1295017"/>
          </a:xfrm>
          <a:prstGeom prst="rect">
            <a:avLst/>
          </a:prstGeom>
          <a:blipFill>
            <a:blip r:embed="rId17"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38" name="object 41"/>
          <p:cNvSpPr/>
          <p:nvPr/>
        </p:nvSpPr>
        <p:spPr>
          <a:xfrm>
            <a:off x="3966464" y="3538220"/>
            <a:ext cx="1312164" cy="973836"/>
          </a:xfrm>
          <a:prstGeom prst="rect">
            <a:avLst/>
          </a:prstGeom>
          <a:blipFill>
            <a:blip r:embed="rId18"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39" name="object 42"/>
          <p:cNvSpPr txBox="1"/>
          <p:nvPr/>
        </p:nvSpPr>
        <p:spPr>
          <a:xfrm>
            <a:off x="4087469" y="4494593"/>
            <a:ext cx="997585" cy="175048"/>
          </a:xfrm>
          <a:prstGeom prst="rect">
            <a:avLst/>
          </a:prstGeom>
        </p:spPr>
        <p:txBody>
          <a:bodyPr vert="horz" wrap="square" lIns="0" tIns="13335" rIns="0" bIns="0" rtlCol="0">
            <a:spAutoFit/>
          </a:bodyPr>
          <a:lstStyle/>
          <a:p>
            <a:pPr marL="12700">
              <a:lnSpc>
                <a:spcPct val="100000"/>
              </a:lnSpc>
              <a:spcBef>
                <a:spcPts val="105"/>
              </a:spcBef>
            </a:pPr>
            <a:r>
              <a:rPr lang="ja-JP" altLang="en-US" sz="1050" dirty="0">
                <a:latin typeface="Meiryo UI" panose="020B0604030504040204" pitchFamily="50" charset="-128"/>
                <a:ea typeface="Meiryo UI" panose="020B0604030504040204" pitchFamily="50" charset="-128"/>
                <a:cs typeface="Noto Sans CJK JP Regular"/>
              </a:rPr>
              <a:t>コマンド・ニューロン</a:t>
            </a:r>
            <a:endParaRPr sz="1050" dirty="0">
              <a:latin typeface="Meiryo UI" panose="020B0604030504040204" pitchFamily="50" charset="-128"/>
              <a:ea typeface="Meiryo UI" panose="020B0604030504040204" pitchFamily="50" charset="-128"/>
              <a:cs typeface="Noto Sans CJK JP Regular"/>
            </a:endParaRPr>
          </a:p>
        </p:txBody>
      </p:sp>
      <p:sp>
        <p:nvSpPr>
          <p:cNvPr id="146" name="object 49"/>
          <p:cNvSpPr/>
          <p:nvPr/>
        </p:nvSpPr>
        <p:spPr>
          <a:xfrm>
            <a:off x="1135429" y="4316162"/>
            <a:ext cx="593648" cy="429651"/>
          </a:xfrm>
          <a:prstGeom prst="rect">
            <a:avLst/>
          </a:prstGeom>
          <a:blipFill>
            <a:blip r:embed="rId19"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47" name="object 50"/>
          <p:cNvSpPr/>
          <p:nvPr/>
        </p:nvSpPr>
        <p:spPr>
          <a:xfrm>
            <a:off x="1377746" y="4641930"/>
            <a:ext cx="526234" cy="564245"/>
          </a:xfrm>
          <a:prstGeom prst="rect">
            <a:avLst/>
          </a:prstGeom>
          <a:blipFill>
            <a:blip r:embed="rId20"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48" name="object 51"/>
          <p:cNvSpPr/>
          <p:nvPr/>
        </p:nvSpPr>
        <p:spPr>
          <a:xfrm>
            <a:off x="640129" y="2476691"/>
            <a:ext cx="807720" cy="4174235"/>
          </a:xfrm>
          <a:prstGeom prst="rect">
            <a:avLst/>
          </a:prstGeom>
          <a:blipFill>
            <a:blip r:embed="rId21"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49" name="object 52"/>
          <p:cNvSpPr/>
          <p:nvPr/>
        </p:nvSpPr>
        <p:spPr>
          <a:xfrm>
            <a:off x="721090" y="2514791"/>
            <a:ext cx="650875" cy="4061460"/>
          </a:xfrm>
          <a:custGeom>
            <a:avLst/>
            <a:gdLst/>
            <a:ahLst/>
            <a:cxnLst/>
            <a:rect l="l" t="t" r="r" b="b"/>
            <a:pathLst>
              <a:path w="650875" h="4061459">
                <a:moveTo>
                  <a:pt x="650559" y="0"/>
                </a:moveTo>
                <a:lnTo>
                  <a:pt x="625664" y="46327"/>
                </a:lnTo>
                <a:lnTo>
                  <a:pt x="600800" y="92656"/>
                </a:lnTo>
                <a:lnTo>
                  <a:pt x="576002" y="138988"/>
                </a:lnTo>
                <a:lnTo>
                  <a:pt x="551300" y="185324"/>
                </a:lnTo>
                <a:lnTo>
                  <a:pt x="526727" y="231665"/>
                </a:lnTo>
                <a:lnTo>
                  <a:pt x="502316" y="278012"/>
                </a:lnTo>
                <a:lnTo>
                  <a:pt x="478098" y="324367"/>
                </a:lnTo>
                <a:lnTo>
                  <a:pt x="454107" y="370732"/>
                </a:lnTo>
                <a:lnTo>
                  <a:pt x="430374" y="417107"/>
                </a:lnTo>
                <a:lnTo>
                  <a:pt x="406932" y="463493"/>
                </a:lnTo>
                <a:lnTo>
                  <a:pt x="383813" y="509893"/>
                </a:lnTo>
                <a:lnTo>
                  <a:pt x="361049" y="556307"/>
                </a:lnTo>
                <a:lnTo>
                  <a:pt x="338672" y="602737"/>
                </a:lnTo>
                <a:lnTo>
                  <a:pt x="316716" y="649184"/>
                </a:lnTo>
                <a:lnTo>
                  <a:pt x="295212" y="695650"/>
                </a:lnTo>
                <a:lnTo>
                  <a:pt x="274193" y="742135"/>
                </a:lnTo>
                <a:lnTo>
                  <a:pt x="253690" y="788641"/>
                </a:lnTo>
                <a:lnTo>
                  <a:pt x="233737" y="835169"/>
                </a:lnTo>
                <a:lnTo>
                  <a:pt x="214365" y="881721"/>
                </a:lnTo>
                <a:lnTo>
                  <a:pt x="195606" y="928297"/>
                </a:lnTo>
                <a:lnTo>
                  <a:pt x="177494" y="974900"/>
                </a:lnTo>
                <a:lnTo>
                  <a:pt x="160060" y="1021531"/>
                </a:lnTo>
                <a:lnTo>
                  <a:pt x="143338" y="1068190"/>
                </a:lnTo>
                <a:lnTo>
                  <a:pt x="127358" y="1114879"/>
                </a:lnTo>
                <a:lnTo>
                  <a:pt x="112153" y="1161600"/>
                </a:lnTo>
                <a:lnTo>
                  <a:pt x="97756" y="1208354"/>
                </a:lnTo>
                <a:lnTo>
                  <a:pt x="84199" y="1255142"/>
                </a:lnTo>
                <a:lnTo>
                  <a:pt x="71514" y="1301965"/>
                </a:lnTo>
                <a:lnTo>
                  <a:pt x="59734" y="1348824"/>
                </a:lnTo>
                <a:lnTo>
                  <a:pt x="48890" y="1395722"/>
                </a:lnTo>
                <a:lnTo>
                  <a:pt x="39016" y="1442659"/>
                </a:lnTo>
                <a:lnTo>
                  <a:pt x="30143" y="1489637"/>
                </a:lnTo>
                <a:lnTo>
                  <a:pt x="22304" y="1536656"/>
                </a:lnTo>
                <a:lnTo>
                  <a:pt x="15531" y="1583719"/>
                </a:lnTo>
                <a:lnTo>
                  <a:pt x="9857" y="1630827"/>
                </a:lnTo>
                <a:lnTo>
                  <a:pt x="5313" y="1677980"/>
                </a:lnTo>
                <a:lnTo>
                  <a:pt x="1932" y="1725180"/>
                </a:lnTo>
                <a:lnTo>
                  <a:pt x="69" y="1772863"/>
                </a:lnTo>
                <a:lnTo>
                  <a:pt x="0" y="1821415"/>
                </a:lnTo>
                <a:lnTo>
                  <a:pt x="1636" y="1870762"/>
                </a:lnTo>
                <a:lnTo>
                  <a:pt x="4890" y="1920831"/>
                </a:lnTo>
                <a:lnTo>
                  <a:pt x="9675" y="1971547"/>
                </a:lnTo>
                <a:lnTo>
                  <a:pt x="15901" y="2022837"/>
                </a:lnTo>
                <a:lnTo>
                  <a:pt x="23482" y="2074628"/>
                </a:lnTo>
                <a:lnTo>
                  <a:pt x="32328" y="2126844"/>
                </a:lnTo>
                <a:lnTo>
                  <a:pt x="42353" y="2179413"/>
                </a:lnTo>
                <a:lnTo>
                  <a:pt x="53467" y="2232260"/>
                </a:lnTo>
                <a:lnTo>
                  <a:pt x="65584" y="2285312"/>
                </a:lnTo>
                <a:lnTo>
                  <a:pt x="78615" y="2338495"/>
                </a:lnTo>
                <a:lnTo>
                  <a:pt x="92472" y="2391735"/>
                </a:lnTo>
                <a:lnTo>
                  <a:pt x="107067" y="2444958"/>
                </a:lnTo>
                <a:lnTo>
                  <a:pt x="122313" y="2498090"/>
                </a:lnTo>
                <a:lnTo>
                  <a:pt x="138120" y="2551057"/>
                </a:lnTo>
                <a:lnTo>
                  <a:pt x="154403" y="2603786"/>
                </a:lnTo>
                <a:lnTo>
                  <a:pt x="171071" y="2656203"/>
                </a:lnTo>
                <a:lnTo>
                  <a:pt x="188038" y="2708234"/>
                </a:lnTo>
                <a:lnTo>
                  <a:pt x="205215" y="2759804"/>
                </a:lnTo>
                <a:lnTo>
                  <a:pt x="222515" y="2810841"/>
                </a:lnTo>
                <a:lnTo>
                  <a:pt x="239849" y="2861271"/>
                </a:lnTo>
                <a:lnTo>
                  <a:pt x="257129" y="2911019"/>
                </a:lnTo>
                <a:lnTo>
                  <a:pt x="274268" y="2960011"/>
                </a:lnTo>
                <a:lnTo>
                  <a:pt x="291178" y="3008175"/>
                </a:lnTo>
                <a:lnTo>
                  <a:pt x="307770" y="3055435"/>
                </a:lnTo>
                <a:lnTo>
                  <a:pt x="323956" y="3101719"/>
                </a:lnTo>
                <a:lnTo>
                  <a:pt x="339650" y="3146951"/>
                </a:lnTo>
                <a:lnTo>
                  <a:pt x="354762" y="3191060"/>
                </a:lnTo>
                <a:lnTo>
                  <a:pt x="369204" y="3233970"/>
                </a:lnTo>
                <a:lnTo>
                  <a:pt x="382890" y="3275608"/>
                </a:lnTo>
                <a:lnTo>
                  <a:pt x="395730" y="3315899"/>
                </a:lnTo>
                <a:lnTo>
                  <a:pt x="407636" y="3354771"/>
                </a:lnTo>
                <a:lnTo>
                  <a:pt x="418522" y="3392149"/>
                </a:lnTo>
                <a:lnTo>
                  <a:pt x="436877" y="3462129"/>
                </a:lnTo>
                <a:lnTo>
                  <a:pt x="464248" y="3593057"/>
                </a:lnTo>
                <a:lnTo>
                  <a:pt x="480154" y="3677192"/>
                </a:lnTo>
                <a:lnTo>
                  <a:pt x="492232" y="3748637"/>
                </a:lnTo>
                <a:lnTo>
                  <a:pt x="500822" y="3809044"/>
                </a:lnTo>
                <a:lnTo>
                  <a:pt x="506267" y="3860063"/>
                </a:lnTo>
                <a:lnTo>
                  <a:pt x="508907" y="3903344"/>
                </a:lnTo>
                <a:lnTo>
                  <a:pt x="509083" y="3940538"/>
                </a:lnTo>
                <a:lnTo>
                  <a:pt x="507136" y="3973296"/>
                </a:lnTo>
                <a:lnTo>
                  <a:pt x="503409" y="4003269"/>
                </a:lnTo>
                <a:lnTo>
                  <a:pt x="498241" y="4032106"/>
                </a:lnTo>
                <a:lnTo>
                  <a:pt x="491974" y="4061460"/>
                </a:lnTo>
              </a:path>
            </a:pathLst>
          </a:custGeom>
          <a:ln w="76199">
            <a:solidFill>
              <a:srgbClr val="E46C0A"/>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50" name="object 53"/>
          <p:cNvSpPr/>
          <p:nvPr/>
        </p:nvSpPr>
        <p:spPr>
          <a:xfrm>
            <a:off x="1135429" y="4052508"/>
            <a:ext cx="1330452" cy="2599944"/>
          </a:xfrm>
          <a:prstGeom prst="rect">
            <a:avLst/>
          </a:prstGeom>
          <a:blipFill>
            <a:blip r:embed="rId22"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51" name="object 54"/>
          <p:cNvSpPr/>
          <p:nvPr/>
        </p:nvSpPr>
        <p:spPr>
          <a:xfrm>
            <a:off x="1216213" y="4078415"/>
            <a:ext cx="1169035" cy="2506980"/>
          </a:xfrm>
          <a:custGeom>
            <a:avLst/>
            <a:gdLst/>
            <a:ahLst/>
            <a:cxnLst/>
            <a:rect l="l" t="t" r="r" b="b"/>
            <a:pathLst>
              <a:path w="1169035" h="2506979">
                <a:moveTo>
                  <a:pt x="1099160" y="0"/>
                </a:moveTo>
                <a:lnTo>
                  <a:pt x="1108259" y="55865"/>
                </a:lnTo>
                <a:lnTo>
                  <a:pt x="1117219" y="111627"/>
                </a:lnTo>
                <a:lnTo>
                  <a:pt x="1125902" y="167183"/>
                </a:lnTo>
                <a:lnTo>
                  <a:pt x="1134168" y="222429"/>
                </a:lnTo>
                <a:lnTo>
                  <a:pt x="1141880" y="277263"/>
                </a:lnTo>
                <a:lnTo>
                  <a:pt x="1148898" y="331580"/>
                </a:lnTo>
                <a:lnTo>
                  <a:pt x="1155084" y="385279"/>
                </a:lnTo>
                <a:lnTo>
                  <a:pt x="1160299" y="438255"/>
                </a:lnTo>
                <a:lnTo>
                  <a:pt x="1164404" y="490405"/>
                </a:lnTo>
                <a:lnTo>
                  <a:pt x="1167261" y="541627"/>
                </a:lnTo>
                <a:lnTo>
                  <a:pt x="1168730" y="591817"/>
                </a:lnTo>
                <a:lnTo>
                  <a:pt x="1168674" y="640871"/>
                </a:lnTo>
                <a:lnTo>
                  <a:pt x="1166953" y="688687"/>
                </a:lnTo>
                <a:lnTo>
                  <a:pt x="1163429" y="735162"/>
                </a:lnTo>
                <a:lnTo>
                  <a:pt x="1157963" y="780192"/>
                </a:lnTo>
                <a:lnTo>
                  <a:pt x="1150417" y="823674"/>
                </a:lnTo>
                <a:lnTo>
                  <a:pt x="1140650" y="865505"/>
                </a:lnTo>
                <a:lnTo>
                  <a:pt x="1128526" y="905581"/>
                </a:lnTo>
                <a:lnTo>
                  <a:pt x="1113905" y="943800"/>
                </a:lnTo>
                <a:lnTo>
                  <a:pt x="1092256" y="986661"/>
                </a:lnTo>
                <a:lnTo>
                  <a:pt x="1065508" y="1026882"/>
                </a:lnTo>
                <a:lnTo>
                  <a:pt x="1034265" y="1064648"/>
                </a:lnTo>
                <a:lnTo>
                  <a:pt x="999134" y="1100142"/>
                </a:lnTo>
                <a:lnTo>
                  <a:pt x="960718" y="1133548"/>
                </a:lnTo>
                <a:lnTo>
                  <a:pt x="919622" y="1165050"/>
                </a:lnTo>
                <a:lnTo>
                  <a:pt x="876453" y="1194830"/>
                </a:lnTo>
                <a:lnTo>
                  <a:pt x="831814" y="1223073"/>
                </a:lnTo>
                <a:lnTo>
                  <a:pt x="786311" y="1249962"/>
                </a:lnTo>
                <a:lnTo>
                  <a:pt x="740549" y="1275682"/>
                </a:lnTo>
                <a:lnTo>
                  <a:pt x="695132" y="1300414"/>
                </a:lnTo>
                <a:lnTo>
                  <a:pt x="650667" y="1324344"/>
                </a:lnTo>
                <a:lnTo>
                  <a:pt x="607757" y="1347655"/>
                </a:lnTo>
                <a:lnTo>
                  <a:pt x="567008" y="1370529"/>
                </a:lnTo>
                <a:lnTo>
                  <a:pt x="529024" y="1393152"/>
                </a:lnTo>
                <a:lnTo>
                  <a:pt x="494412" y="1415707"/>
                </a:lnTo>
                <a:lnTo>
                  <a:pt x="450877" y="1442466"/>
                </a:lnTo>
                <a:lnTo>
                  <a:pt x="407752" y="1463464"/>
                </a:lnTo>
                <a:lnTo>
                  <a:pt x="365345" y="1480110"/>
                </a:lnTo>
                <a:lnTo>
                  <a:pt x="323962" y="1493812"/>
                </a:lnTo>
                <a:lnTo>
                  <a:pt x="283911" y="1505977"/>
                </a:lnTo>
                <a:lnTo>
                  <a:pt x="245500" y="1518015"/>
                </a:lnTo>
                <a:lnTo>
                  <a:pt x="209035" y="1531332"/>
                </a:lnTo>
                <a:lnTo>
                  <a:pt x="143173" y="1567440"/>
                </a:lnTo>
                <a:lnTo>
                  <a:pt x="114392" y="1593046"/>
                </a:lnTo>
                <a:lnTo>
                  <a:pt x="88786" y="1625565"/>
                </a:lnTo>
                <a:lnTo>
                  <a:pt x="66663" y="1666405"/>
                </a:lnTo>
                <a:lnTo>
                  <a:pt x="41708" y="1736480"/>
                </a:lnTo>
                <a:lnTo>
                  <a:pt x="31819" y="1775660"/>
                </a:lnTo>
                <a:lnTo>
                  <a:pt x="23507" y="1817361"/>
                </a:lnTo>
                <a:lnTo>
                  <a:pt x="16659" y="1861403"/>
                </a:lnTo>
                <a:lnTo>
                  <a:pt x="11161" y="1907607"/>
                </a:lnTo>
                <a:lnTo>
                  <a:pt x="6902" y="1955792"/>
                </a:lnTo>
                <a:lnTo>
                  <a:pt x="3769" y="2005778"/>
                </a:lnTo>
                <a:lnTo>
                  <a:pt x="1650" y="2057385"/>
                </a:lnTo>
                <a:lnTo>
                  <a:pt x="431" y="2110432"/>
                </a:lnTo>
                <a:lnTo>
                  <a:pt x="0" y="2164741"/>
                </a:lnTo>
                <a:lnTo>
                  <a:pt x="244" y="2220129"/>
                </a:lnTo>
                <a:lnTo>
                  <a:pt x="1051" y="2276419"/>
                </a:lnTo>
                <a:lnTo>
                  <a:pt x="2309" y="2333429"/>
                </a:lnTo>
                <a:lnTo>
                  <a:pt x="3905" y="2390979"/>
                </a:lnTo>
                <a:lnTo>
                  <a:pt x="5725" y="2448889"/>
                </a:lnTo>
                <a:lnTo>
                  <a:pt x="7659" y="2506980"/>
                </a:lnTo>
              </a:path>
            </a:pathLst>
          </a:custGeom>
          <a:ln w="76200">
            <a:solidFill>
              <a:srgbClr val="E46C0A"/>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52" name="object 55"/>
          <p:cNvSpPr/>
          <p:nvPr/>
        </p:nvSpPr>
        <p:spPr>
          <a:xfrm>
            <a:off x="1144574" y="5445444"/>
            <a:ext cx="1033272" cy="1210056"/>
          </a:xfrm>
          <a:prstGeom prst="rect">
            <a:avLst/>
          </a:prstGeom>
          <a:blipFill>
            <a:blip r:embed="rId23"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53" name="object 56"/>
          <p:cNvSpPr/>
          <p:nvPr/>
        </p:nvSpPr>
        <p:spPr>
          <a:xfrm>
            <a:off x="1242239" y="5503559"/>
            <a:ext cx="856615" cy="1082040"/>
          </a:xfrm>
          <a:custGeom>
            <a:avLst/>
            <a:gdLst/>
            <a:ahLst/>
            <a:cxnLst/>
            <a:rect l="l" t="t" r="r" b="b"/>
            <a:pathLst>
              <a:path w="856615" h="1082040">
                <a:moveTo>
                  <a:pt x="25387" y="1081836"/>
                </a:moveTo>
                <a:lnTo>
                  <a:pt x="18491" y="1023806"/>
                </a:lnTo>
                <a:lnTo>
                  <a:pt x="12591" y="965722"/>
                </a:lnTo>
                <a:lnTo>
                  <a:pt x="7744" y="907796"/>
                </a:lnTo>
                <a:lnTo>
                  <a:pt x="4005" y="850239"/>
                </a:lnTo>
                <a:lnTo>
                  <a:pt x="1431" y="793264"/>
                </a:lnTo>
                <a:lnTo>
                  <a:pt x="77" y="737083"/>
                </a:lnTo>
                <a:lnTo>
                  <a:pt x="0" y="681908"/>
                </a:lnTo>
                <a:lnTo>
                  <a:pt x="1254" y="627951"/>
                </a:lnTo>
                <a:lnTo>
                  <a:pt x="3897" y="575424"/>
                </a:lnTo>
                <a:lnTo>
                  <a:pt x="7984" y="524539"/>
                </a:lnTo>
                <a:lnTo>
                  <a:pt x="13572" y="475508"/>
                </a:lnTo>
                <a:lnTo>
                  <a:pt x="20716" y="428543"/>
                </a:lnTo>
                <a:lnTo>
                  <a:pt x="29472" y="383856"/>
                </a:lnTo>
                <a:lnTo>
                  <a:pt x="39896" y="341659"/>
                </a:lnTo>
                <a:lnTo>
                  <a:pt x="52044" y="302164"/>
                </a:lnTo>
                <a:lnTo>
                  <a:pt x="65973" y="265584"/>
                </a:lnTo>
                <a:lnTo>
                  <a:pt x="107411" y="190338"/>
                </a:lnTo>
                <a:lnTo>
                  <a:pt x="136960" y="154698"/>
                </a:lnTo>
                <a:lnTo>
                  <a:pt x="170146" y="124590"/>
                </a:lnTo>
                <a:lnTo>
                  <a:pt x="206731" y="99392"/>
                </a:lnTo>
                <a:lnTo>
                  <a:pt x="246476" y="78482"/>
                </a:lnTo>
                <a:lnTo>
                  <a:pt x="289144" y="61239"/>
                </a:lnTo>
                <a:lnTo>
                  <a:pt x="334497" y="47042"/>
                </a:lnTo>
                <a:lnTo>
                  <a:pt x="382295" y="35270"/>
                </a:lnTo>
                <a:lnTo>
                  <a:pt x="432302" y="25301"/>
                </a:lnTo>
                <a:lnTo>
                  <a:pt x="484280" y="16513"/>
                </a:lnTo>
                <a:lnTo>
                  <a:pt x="537989" y="8287"/>
                </a:lnTo>
                <a:lnTo>
                  <a:pt x="593192" y="0"/>
                </a:lnTo>
                <a:lnTo>
                  <a:pt x="660450" y="3233"/>
                </a:lnTo>
                <a:lnTo>
                  <a:pt x="713135" y="15890"/>
                </a:lnTo>
                <a:lnTo>
                  <a:pt x="753214" y="35890"/>
                </a:lnTo>
                <a:lnTo>
                  <a:pt x="782657" y="61151"/>
                </a:lnTo>
                <a:lnTo>
                  <a:pt x="817512" y="119133"/>
                </a:lnTo>
                <a:lnTo>
                  <a:pt x="833453" y="173191"/>
                </a:lnTo>
                <a:lnTo>
                  <a:pt x="839254" y="193546"/>
                </a:lnTo>
                <a:lnTo>
                  <a:pt x="846233" y="206676"/>
                </a:lnTo>
                <a:lnTo>
                  <a:pt x="856361" y="210502"/>
                </a:lnTo>
              </a:path>
            </a:pathLst>
          </a:custGeom>
          <a:ln w="76200">
            <a:solidFill>
              <a:srgbClr val="E46C0A"/>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54" name="object 57"/>
          <p:cNvSpPr/>
          <p:nvPr/>
        </p:nvSpPr>
        <p:spPr>
          <a:xfrm>
            <a:off x="1080565" y="5157408"/>
            <a:ext cx="614172" cy="1493519"/>
          </a:xfrm>
          <a:prstGeom prst="rect">
            <a:avLst/>
          </a:prstGeom>
          <a:blipFill>
            <a:blip r:embed="rId24"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55" name="object 58"/>
          <p:cNvSpPr/>
          <p:nvPr/>
        </p:nvSpPr>
        <p:spPr>
          <a:xfrm>
            <a:off x="1162874" y="5184839"/>
            <a:ext cx="450215" cy="1400810"/>
          </a:xfrm>
          <a:custGeom>
            <a:avLst/>
            <a:gdLst/>
            <a:ahLst/>
            <a:cxnLst/>
            <a:rect l="l" t="t" r="r" b="b"/>
            <a:pathLst>
              <a:path w="450215" h="1400809">
                <a:moveTo>
                  <a:pt x="1678" y="1400555"/>
                </a:moveTo>
                <a:lnTo>
                  <a:pt x="915" y="1344503"/>
                </a:lnTo>
                <a:lnTo>
                  <a:pt x="304" y="1288588"/>
                </a:lnTo>
                <a:lnTo>
                  <a:pt x="0" y="1232947"/>
                </a:lnTo>
                <a:lnTo>
                  <a:pt x="154" y="1177717"/>
                </a:lnTo>
                <a:lnTo>
                  <a:pt x="922" y="1123035"/>
                </a:lnTo>
                <a:lnTo>
                  <a:pt x="2454" y="1069038"/>
                </a:lnTo>
                <a:lnTo>
                  <a:pt x="4906" y="1015863"/>
                </a:lnTo>
                <a:lnTo>
                  <a:pt x="8429" y="963647"/>
                </a:lnTo>
                <a:lnTo>
                  <a:pt x="13176" y="912528"/>
                </a:lnTo>
                <a:lnTo>
                  <a:pt x="19302" y="862641"/>
                </a:lnTo>
                <a:lnTo>
                  <a:pt x="26958" y="814125"/>
                </a:lnTo>
                <a:lnTo>
                  <a:pt x="36299" y="767116"/>
                </a:lnTo>
                <a:lnTo>
                  <a:pt x="47476" y="721751"/>
                </a:lnTo>
                <a:lnTo>
                  <a:pt x="60644" y="678167"/>
                </a:lnTo>
                <a:lnTo>
                  <a:pt x="80030" y="629232"/>
                </a:lnTo>
                <a:lnTo>
                  <a:pt x="104355" y="581961"/>
                </a:lnTo>
                <a:lnTo>
                  <a:pt x="132622" y="536380"/>
                </a:lnTo>
                <a:lnTo>
                  <a:pt x="163832" y="492515"/>
                </a:lnTo>
                <a:lnTo>
                  <a:pt x="196987" y="450390"/>
                </a:lnTo>
                <a:lnTo>
                  <a:pt x="231089" y="410032"/>
                </a:lnTo>
                <a:lnTo>
                  <a:pt x="265141" y="371465"/>
                </a:lnTo>
                <a:lnTo>
                  <a:pt x="298143" y="334716"/>
                </a:lnTo>
                <a:lnTo>
                  <a:pt x="329098" y="299809"/>
                </a:lnTo>
                <a:lnTo>
                  <a:pt x="357007" y="266770"/>
                </a:lnTo>
                <a:lnTo>
                  <a:pt x="380872" y="235625"/>
                </a:lnTo>
                <a:lnTo>
                  <a:pt x="434933" y="133030"/>
                </a:lnTo>
                <a:lnTo>
                  <a:pt x="449444" y="78320"/>
                </a:lnTo>
                <a:lnTo>
                  <a:pt x="450136" y="36050"/>
                </a:lnTo>
                <a:lnTo>
                  <a:pt x="443918" y="0"/>
                </a:lnTo>
              </a:path>
            </a:pathLst>
          </a:custGeom>
          <a:ln w="76200">
            <a:solidFill>
              <a:srgbClr val="E46C0A"/>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56" name="object 59"/>
          <p:cNvSpPr/>
          <p:nvPr/>
        </p:nvSpPr>
        <p:spPr>
          <a:xfrm>
            <a:off x="792529" y="2932368"/>
            <a:ext cx="894588" cy="429767"/>
          </a:xfrm>
          <a:prstGeom prst="rect">
            <a:avLst/>
          </a:prstGeom>
          <a:blipFill>
            <a:blip r:embed="rId25"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57" name="object 60"/>
          <p:cNvSpPr/>
          <p:nvPr/>
        </p:nvSpPr>
        <p:spPr>
          <a:xfrm>
            <a:off x="2127553" y="3653220"/>
            <a:ext cx="394716" cy="525780"/>
          </a:xfrm>
          <a:prstGeom prst="rect">
            <a:avLst/>
          </a:prstGeom>
          <a:blipFill>
            <a:blip r:embed="rId26"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58" name="object 61"/>
          <p:cNvSpPr/>
          <p:nvPr/>
        </p:nvSpPr>
        <p:spPr>
          <a:xfrm>
            <a:off x="703466" y="2427240"/>
            <a:ext cx="983114" cy="444167"/>
          </a:xfrm>
          <a:prstGeom prst="rect">
            <a:avLst/>
          </a:prstGeom>
          <a:blipFill>
            <a:blip r:embed="rId27"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59" name="object 62"/>
          <p:cNvSpPr/>
          <p:nvPr/>
        </p:nvSpPr>
        <p:spPr>
          <a:xfrm>
            <a:off x="1959914" y="1097471"/>
            <a:ext cx="495300" cy="1228343"/>
          </a:xfrm>
          <a:prstGeom prst="rect">
            <a:avLst/>
          </a:prstGeom>
          <a:blipFill>
            <a:blip r:embed="rId28"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60" name="object 63"/>
          <p:cNvSpPr/>
          <p:nvPr/>
        </p:nvSpPr>
        <p:spPr>
          <a:xfrm>
            <a:off x="3234182" y="1634242"/>
            <a:ext cx="1147741" cy="958596"/>
          </a:xfrm>
          <a:prstGeom prst="rect">
            <a:avLst/>
          </a:prstGeom>
          <a:blipFill>
            <a:blip r:embed="rId29"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61" name="object 64"/>
          <p:cNvSpPr txBox="1"/>
          <p:nvPr/>
        </p:nvSpPr>
        <p:spPr>
          <a:xfrm>
            <a:off x="3600235" y="1439527"/>
            <a:ext cx="491490" cy="175048"/>
          </a:xfrm>
          <a:prstGeom prst="rect">
            <a:avLst/>
          </a:prstGeom>
        </p:spPr>
        <p:txBody>
          <a:bodyPr vert="horz" wrap="square" lIns="0" tIns="13335" rIns="0" bIns="0" rtlCol="0">
            <a:spAutoFit/>
          </a:bodyPr>
          <a:lstStyle/>
          <a:p>
            <a:pPr marL="12700">
              <a:lnSpc>
                <a:spcPct val="100000"/>
              </a:lnSpc>
              <a:spcBef>
                <a:spcPts val="105"/>
              </a:spcBef>
            </a:pPr>
            <a:r>
              <a:rPr sz="1050" spc="-135" dirty="0">
                <a:latin typeface="Meiryo UI" panose="020B0604030504040204" pitchFamily="50" charset="-128"/>
                <a:ea typeface="Meiryo UI" panose="020B0604030504040204" pitchFamily="50" charset="-128"/>
                <a:cs typeface="Noto Sans CJK JP Regular"/>
              </a:rPr>
              <a:t>シ</a:t>
            </a:r>
            <a:r>
              <a:rPr sz="1050" spc="-145" dirty="0">
                <a:latin typeface="Meiryo UI" panose="020B0604030504040204" pitchFamily="50" charset="-128"/>
                <a:ea typeface="Meiryo UI" panose="020B0604030504040204" pitchFamily="50" charset="-128"/>
                <a:cs typeface="Noto Sans CJK JP Regular"/>
              </a:rPr>
              <a:t>ナプ</a:t>
            </a:r>
            <a:r>
              <a:rPr sz="1050" spc="-135" dirty="0">
                <a:latin typeface="Meiryo UI" panose="020B0604030504040204" pitchFamily="50" charset="-128"/>
                <a:ea typeface="Meiryo UI" panose="020B0604030504040204" pitchFamily="50" charset="-128"/>
                <a:cs typeface="Noto Sans CJK JP Regular"/>
              </a:rPr>
              <a:t>ス</a:t>
            </a:r>
            <a:endParaRPr sz="1050" dirty="0">
              <a:latin typeface="Meiryo UI" panose="020B0604030504040204" pitchFamily="50" charset="-128"/>
              <a:ea typeface="Meiryo UI" panose="020B0604030504040204" pitchFamily="50" charset="-128"/>
              <a:cs typeface="Noto Sans CJK JP Regular"/>
            </a:endParaRPr>
          </a:p>
        </p:txBody>
      </p:sp>
      <p:sp>
        <p:nvSpPr>
          <p:cNvPr id="162" name="object 65"/>
          <p:cNvSpPr/>
          <p:nvPr/>
        </p:nvSpPr>
        <p:spPr>
          <a:xfrm>
            <a:off x="8078216" y="2319019"/>
            <a:ext cx="861377" cy="828233"/>
          </a:xfrm>
          <a:prstGeom prst="rect">
            <a:avLst/>
          </a:prstGeom>
          <a:blipFill>
            <a:blip r:embed="rId30"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63" name="object 66"/>
          <p:cNvSpPr/>
          <p:nvPr/>
        </p:nvSpPr>
        <p:spPr>
          <a:xfrm>
            <a:off x="3312667" y="4737608"/>
            <a:ext cx="2557272" cy="402336"/>
          </a:xfrm>
          <a:prstGeom prst="rect">
            <a:avLst/>
          </a:prstGeom>
          <a:blipFill>
            <a:blip r:embed="rId31"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64" name="object 67"/>
          <p:cNvSpPr/>
          <p:nvPr/>
        </p:nvSpPr>
        <p:spPr>
          <a:xfrm>
            <a:off x="3302000" y="4734559"/>
            <a:ext cx="2558796" cy="458723"/>
          </a:xfrm>
          <a:prstGeom prst="rect">
            <a:avLst/>
          </a:prstGeom>
          <a:blipFill>
            <a:blip r:embed="rId32"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65" name="object 68"/>
          <p:cNvSpPr/>
          <p:nvPr/>
        </p:nvSpPr>
        <p:spPr>
          <a:xfrm>
            <a:off x="3359911" y="4765040"/>
            <a:ext cx="2462784" cy="307848"/>
          </a:xfrm>
          <a:prstGeom prst="rect">
            <a:avLst/>
          </a:prstGeom>
          <a:blipFill>
            <a:blip r:embed="rId33"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66" name="object 69"/>
          <p:cNvSpPr/>
          <p:nvPr/>
        </p:nvSpPr>
        <p:spPr>
          <a:xfrm>
            <a:off x="3359911" y="4765040"/>
            <a:ext cx="2463165" cy="307975"/>
          </a:xfrm>
          <a:custGeom>
            <a:avLst/>
            <a:gdLst/>
            <a:ahLst/>
            <a:cxnLst/>
            <a:rect l="l" t="t" r="r" b="b"/>
            <a:pathLst>
              <a:path w="2463165" h="307975">
                <a:moveTo>
                  <a:pt x="0" y="0"/>
                </a:moveTo>
                <a:lnTo>
                  <a:pt x="2462784" y="0"/>
                </a:lnTo>
                <a:lnTo>
                  <a:pt x="2462784" y="307848"/>
                </a:lnTo>
                <a:lnTo>
                  <a:pt x="0" y="307848"/>
                </a:lnTo>
                <a:lnTo>
                  <a:pt x="0" y="0"/>
                </a:lnTo>
                <a:close/>
              </a:path>
            </a:pathLst>
          </a:custGeom>
          <a:ln w="9144">
            <a:solidFill>
              <a:srgbClr val="98B954"/>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67" name="object 70"/>
          <p:cNvSpPr txBox="1"/>
          <p:nvPr/>
        </p:nvSpPr>
        <p:spPr>
          <a:xfrm>
            <a:off x="3337305" y="4790839"/>
            <a:ext cx="2667761" cy="228268"/>
          </a:xfrm>
          <a:prstGeom prst="rect">
            <a:avLst/>
          </a:prstGeom>
        </p:spPr>
        <p:txBody>
          <a:bodyPr vert="horz" wrap="square" lIns="0" tIns="12700" rIns="0" bIns="0" rtlCol="0">
            <a:spAutoFit/>
          </a:bodyPr>
          <a:lstStyle/>
          <a:p>
            <a:pPr marL="12700">
              <a:lnSpc>
                <a:spcPct val="100000"/>
              </a:lnSpc>
              <a:spcBef>
                <a:spcPts val="100"/>
              </a:spcBef>
            </a:pPr>
            <a:r>
              <a:rPr sz="1400" spc="-5" dirty="0">
                <a:latin typeface="Meiryo UI" panose="020B0604030504040204" pitchFamily="50" charset="-128"/>
                <a:ea typeface="Meiryo UI" panose="020B0604030504040204" pitchFamily="50" charset="-128"/>
                <a:cs typeface="Arial"/>
              </a:rPr>
              <a:t>Micro-Connectomic</a:t>
            </a:r>
            <a:r>
              <a:rPr sz="1400" spc="-75" dirty="0">
                <a:latin typeface="Meiryo UI" panose="020B0604030504040204" pitchFamily="50" charset="-128"/>
                <a:ea typeface="Meiryo UI" panose="020B0604030504040204" pitchFamily="50" charset="-128"/>
                <a:cs typeface="Arial"/>
              </a:rPr>
              <a:t> </a:t>
            </a:r>
            <a:r>
              <a:rPr sz="1400" spc="-5" dirty="0">
                <a:latin typeface="Meiryo UI" panose="020B0604030504040204" pitchFamily="50" charset="-128"/>
                <a:ea typeface="Meiryo UI" panose="020B0604030504040204" pitchFamily="50" charset="-128"/>
                <a:cs typeface="Arial"/>
              </a:rPr>
              <a:t>Methods</a:t>
            </a:r>
            <a:endParaRPr sz="1400" dirty="0">
              <a:latin typeface="Meiryo UI" panose="020B0604030504040204" pitchFamily="50" charset="-128"/>
              <a:ea typeface="Meiryo UI" panose="020B0604030504040204" pitchFamily="50" charset="-128"/>
              <a:cs typeface="Arial"/>
            </a:endParaRPr>
          </a:p>
        </p:txBody>
      </p:sp>
      <p:sp>
        <p:nvSpPr>
          <p:cNvPr id="171" name="object 74"/>
          <p:cNvSpPr txBox="1"/>
          <p:nvPr/>
        </p:nvSpPr>
        <p:spPr>
          <a:xfrm>
            <a:off x="4848858" y="1415287"/>
            <a:ext cx="2378965" cy="225703"/>
          </a:xfrm>
          <a:prstGeom prst="rect">
            <a:avLst/>
          </a:prstGeom>
          <a:ln w="9144">
            <a:solidFill>
              <a:srgbClr val="98B954"/>
            </a:solidFill>
          </a:ln>
        </p:spPr>
        <p:txBody>
          <a:bodyPr vert="horz" wrap="square" lIns="0" tIns="40640" rIns="0" bIns="0" rtlCol="0">
            <a:spAutoFit/>
          </a:bodyPr>
          <a:lstStyle/>
          <a:p>
            <a:pPr marL="91440">
              <a:lnSpc>
                <a:spcPct val="100000"/>
              </a:lnSpc>
              <a:spcBef>
                <a:spcPts val="320"/>
              </a:spcBef>
            </a:pPr>
            <a:r>
              <a:rPr sz="1200" spc="-5" dirty="0">
                <a:latin typeface="Meiryo UI" panose="020B0604030504040204" pitchFamily="50" charset="-128"/>
                <a:ea typeface="Meiryo UI" panose="020B0604030504040204" pitchFamily="50" charset="-128"/>
                <a:cs typeface="Arial"/>
              </a:rPr>
              <a:t>Meso-Connectomic</a:t>
            </a:r>
            <a:r>
              <a:rPr sz="1200" spc="-65" dirty="0">
                <a:latin typeface="Meiryo UI" panose="020B0604030504040204" pitchFamily="50" charset="-128"/>
                <a:ea typeface="Meiryo UI" panose="020B0604030504040204" pitchFamily="50" charset="-128"/>
                <a:cs typeface="Arial"/>
              </a:rPr>
              <a:t> </a:t>
            </a:r>
            <a:r>
              <a:rPr sz="1200" spc="-5" dirty="0">
                <a:latin typeface="Meiryo UI" panose="020B0604030504040204" pitchFamily="50" charset="-128"/>
                <a:ea typeface="Meiryo UI" panose="020B0604030504040204" pitchFamily="50" charset="-128"/>
                <a:cs typeface="Arial"/>
              </a:rPr>
              <a:t>Methods</a:t>
            </a:r>
            <a:endParaRPr sz="1200" dirty="0">
              <a:latin typeface="Meiryo UI" panose="020B0604030504040204" pitchFamily="50" charset="-128"/>
              <a:ea typeface="Meiryo UI" panose="020B0604030504040204" pitchFamily="50" charset="-128"/>
              <a:cs typeface="Arial"/>
            </a:endParaRPr>
          </a:p>
        </p:txBody>
      </p:sp>
      <p:sp>
        <p:nvSpPr>
          <p:cNvPr id="175" name="object 78"/>
          <p:cNvSpPr txBox="1"/>
          <p:nvPr/>
        </p:nvSpPr>
        <p:spPr>
          <a:xfrm>
            <a:off x="7587488" y="1415607"/>
            <a:ext cx="3363265" cy="255839"/>
          </a:xfrm>
          <a:prstGeom prst="rect">
            <a:avLst/>
          </a:prstGeom>
          <a:ln w="9144">
            <a:solidFill>
              <a:srgbClr val="98B954"/>
            </a:solidFill>
          </a:ln>
        </p:spPr>
        <p:txBody>
          <a:bodyPr vert="horz" wrap="square" lIns="0" tIns="40005" rIns="0" bIns="0" rtlCol="0">
            <a:spAutoFit/>
          </a:bodyPr>
          <a:lstStyle/>
          <a:p>
            <a:pPr marL="90805" algn="ctr">
              <a:lnSpc>
                <a:spcPct val="100000"/>
              </a:lnSpc>
              <a:spcBef>
                <a:spcPts val="315"/>
              </a:spcBef>
            </a:pPr>
            <a:r>
              <a:rPr sz="1400" spc="-5" dirty="0">
                <a:latin typeface="Meiryo UI" panose="020B0604030504040204" pitchFamily="50" charset="-128"/>
                <a:ea typeface="Meiryo UI" panose="020B0604030504040204" pitchFamily="50" charset="-128"/>
                <a:cs typeface="Arial"/>
              </a:rPr>
              <a:t>Macro-Connectomic</a:t>
            </a:r>
            <a:r>
              <a:rPr sz="1400" spc="-50" dirty="0">
                <a:latin typeface="Meiryo UI" panose="020B0604030504040204" pitchFamily="50" charset="-128"/>
                <a:ea typeface="Meiryo UI" panose="020B0604030504040204" pitchFamily="50" charset="-128"/>
                <a:cs typeface="Arial"/>
              </a:rPr>
              <a:t> </a:t>
            </a:r>
            <a:r>
              <a:rPr sz="1400" spc="-5" dirty="0">
                <a:latin typeface="Meiryo UI" panose="020B0604030504040204" pitchFamily="50" charset="-128"/>
                <a:ea typeface="Meiryo UI" panose="020B0604030504040204" pitchFamily="50" charset="-128"/>
                <a:cs typeface="Arial"/>
              </a:rPr>
              <a:t>Methods</a:t>
            </a:r>
            <a:endParaRPr sz="1400" dirty="0">
              <a:latin typeface="Meiryo UI" panose="020B0604030504040204" pitchFamily="50" charset="-128"/>
              <a:ea typeface="Meiryo UI" panose="020B0604030504040204" pitchFamily="50" charset="-128"/>
              <a:cs typeface="Arial"/>
            </a:endParaRPr>
          </a:p>
        </p:txBody>
      </p:sp>
      <p:sp>
        <p:nvSpPr>
          <p:cNvPr id="191" name="object 94"/>
          <p:cNvSpPr/>
          <p:nvPr/>
        </p:nvSpPr>
        <p:spPr>
          <a:xfrm>
            <a:off x="7436611" y="3513835"/>
            <a:ext cx="1414271" cy="1109471"/>
          </a:xfrm>
          <a:prstGeom prst="rect">
            <a:avLst/>
          </a:prstGeom>
          <a:blipFill>
            <a:blip r:embed="rId34"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92" name="object 95"/>
          <p:cNvSpPr/>
          <p:nvPr/>
        </p:nvSpPr>
        <p:spPr>
          <a:xfrm>
            <a:off x="7976107" y="3766820"/>
            <a:ext cx="348996" cy="461771"/>
          </a:xfrm>
          <a:prstGeom prst="rect">
            <a:avLst/>
          </a:prstGeom>
          <a:blipFill>
            <a:blip r:embed="rId35"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grpSp>
        <p:nvGrpSpPr>
          <p:cNvPr id="6" name="グループ化 5"/>
          <p:cNvGrpSpPr/>
          <p:nvPr/>
        </p:nvGrpSpPr>
        <p:grpSpPr>
          <a:xfrm>
            <a:off x="8740406" y="5158552"/>
            <a:ext cx="2255520" cy="1534667"/>
            <a:chOff x="8785352" y="4614164"/>
            <a:chExt cx="2255520" cy="1534667"/>
          </a:xfrm>
        </p:grpSpPr>
        <p:sp>
          <p:nvSpPr>
            <p:cNvPr id="140" name="object 43"/>
            <p:cNvSpPr/>
            <p:nvPr/>
          </p:nvSpPr>
          <p:spPr>
            <a:xfrm>
              <a:off x="8785352" y="5335015"/>
              <a:ext cx="2255520" cy="382524"/>
            </a:xfrm>
            <a:prstGeom prst="rect">
              <a:avLst/>
            </a:prstGeom>
            <a:blipFill>
              <a:blip r:embed="rId36"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41" name="object 44"/>
            <p:cNvSpPr/>
            <p:nvPr/>
          </p:nvSpPr>
          <p:spPr>
            <a:xfrm>
              <a:off x="9234931" y="5650484"/>
              <a:ext cx="1354835" cy="131063"/>
            </a:xfrm>
            <a:prstGeom prst="rect">
              <a:avLst/>
            </a:prstGeom>
            <a:blipFill>
              <a:blip r:embed="rId37"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42" name="object 45"/>
            <p:cNvSpPr/>
            <p:nvPr/>
          </p:nvSpPr>
          <p:spPr>
            <a:xfrm>
              <a:off x="9234931" y="5322823"/>
              <a:ext cx="1354835" cy="39624"/>
            </a:xfrm>
            <a:prstGeom prst="rect">
              <a:avLst/>
            </a:prstGeom>
            <a:blipFill>
              <a:blip r:embed="rId38"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43" name="object 46"/>
            <p:cNvSpPr/>
            <p:nvPr/>
          </p:nvSpPr>
          <p:spPr>
            <a:xfrm>
              <a:off x="8832595" y="5362447"/>
              <a:ext cx="2161031" cy="288035"/>
            </a:xfrm>
            <a:prstGeom prst="rect">
              <a:avLst/>
            </a:prstGeom>
            <a:blipFill>
              <a:blip r:embed="rId39"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44" name="object 47"/>
            <p:cNvSpPr/>
            <p:nvPr/>
          </p:nvSpPr>
          <p:spPr>
            <a:xfrm>
              <a:off x="8832595" y="5362447"/>
              <a:ext cx="2161540" cy="288290"/>
            </a:xfrm>
            <a:custGeom>
              <a:avLst/>
              <a:gdLst/>
              <a:ahLst/>
              <a:cxnLst/>
              <a:rect l="l" t="t" r="r" b="b"/>
              <a:pathLst>
                <a:path w="2161540" h="288289">
                  <a:moveTo>
                    <a:pt x="0" y="0"/>
                  </a:moveTo>
                  <a:lnTo>
                    <a:pt x="2161031" y="0"/>
                  </a:lnTo>
                  <a:lnTo>
                    <a:pt x="2161031" y="288035"/>
                  </a:lnTo>
                  <a:lnTo>
                    <a:pt x="0" y="288035"/>
                  </a:lnTo>
                  <a:lnTo>
                    <a:pt x="0" y="0"/>
                  </a:lnTo>
                  <a:close/>
                </a:path>
              </a:pathLst>
            </a:custGeom>
            <a:ln w="9144">
              <a:solidFill>
                <a:srgbClr val="BE4B48"/>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45" name="object 48"/>
            <p:cNvSpPr txBox="1"/>
            <p:nvPr/>
          </p:nvSpPr>
          <p:spPr>
            <a:xfrm>
              <a:off x="9372307" y="5392096"/>
              <a:ext cx="1082040" cy="228268"/>
            </a:xfrm>
            <a:prstGeom prst="rect">
              <a:avLst/>
            </a:prstGeom>
          </p:spPr>
          <p:txBody>
            <a:bodyPr vert="horz" wrap="square" lIns="0" tIns="12700" rIns="0" bIns="0" rtlCol="0">
              <a:spAutoFit/>
            </a:bodyPr>
            <a:lstStyle/>
            <a:p>
              <a:pPr marL="12700">
                <a:lnSpc>
                  <a:spcPct val="100000"/>
                </a:lnSpc>
                <a:spcBef>
                  <a:spcPts val="100"/>
                </a:spcBef>
              </a:pPr>
              <a:r>
                <a:rPr sz="1400" spc="-85" dirty="0">
                  <a:latin typeface="Meiryo UI" panose="020B0604030504040204" pitchFamily="50" charset="-128"/>
                  <a:ea typeface="Meiryo UI" panose="020B0604030504040204" pitchFamily="50" charset="-128"/>
                  <a:cs typeface="Noto Sans CJK JP Regular"/>
                </a:rPr>
                <a:t>バ</a:t>
              </a:r>
              <a:r>
                <a:rPr sz="1400" spc="-300" dirty="0">
                  <a:latin typeface="Meiryo UI" panose="020B0604030504040204" pitchFamily="50" charset="-128"/>
                  <a:ea typeface="Meiryo UI" panose="020B0604030504040204" pitchFamily="50" charset="-128"/>
                  <a:cs typeface="Noto Sans CJK JP Regular"/>
                </a:rPr>
                <a:t>イ</a:t>
              </a:r>
              <a:r>
                <a:rPr sz="1400" spc="-229" dirty="0">
                  <a:latin typeface="Meiryo UI" panose="020B0604030504040204" pitchFamily="50" charset="-128"/>
                  <a:ea typeface="Meiryo UI" panose="020B0604030504040204" pitchFamily="50" charset="-128"/>
                  <a:cs typeface="Noto Sans CJK JP Regular"/>
                </a:rPr>
                <a:t>オ</a:t>
              </a:r>
              <a:r>
                <a:rPr sz="1400" spc="-215" dirty="0">
                  <a:latin typeface="Meiryo UI" panose="020B0604030504040204" pitchFamily="50" charset="-128"/>
                  <a:ea typeface="Meiryo UI" panose="020B0604030504040204" pitchFamily="50" charset="-128"/>
                  <a:cs typeface="Noto Sans CJK JP Regular"/>
                </a:rPr>
                <a:t>マー</a:t>
              </a:r>
              <a:r>
                <a:rPr sz="1400" spc="-250" dirty="0">
                  <a:latin typeface="Meiryo UI" panose="020B0604030504040204" pitchFamily="50" charset="-128"/>
                  <a:ea typeface="Meiryo UI" panose="020B0604030504040204" pitchFamily="50" charset="-128"/>
                  <a:cs typeface="Noto Sans CJK JP Regular"/>
                </a:rPr>
                <a:t>カ</a:t>
              </a:r>
              <a:r>
                <a:rPr sz="1400" spc="-210" dirty="0">
                  <a:latin typeface="Meiryo UI" panose="020B0604030504040204" pitchFamily="50" charset="-128"/>
                  <a:ea typeface="Meiryo UI" panose="020B0604030504040204" pitchFamily="50" charset="-128"/>
                  <a:cs typeface="Noto Sans CJK JP Regular"/>
                </a:rPr>
                <a:t>ー</a:t>
              </a:r>
              <a:endParaRPr sz="1400" dirty="0">
                <a:latin typeface="Meiryo UI" panose="020B0604030504040204" pitchFamily="50" charset="-128"/>
                <a:ea typeface="Meiryo UI" panose="020B0604030504040204" pitchFamily="50" charset="-128"/>
                <a:cs typeface="Noto Sans CJK JP Regular"/>
              </a:endParaRPr>
            </a:p>
          </p:txBody>
        </p:sp>
        <p:sp>
          <p:nvSpPr>
            <p:cNvPr id="177" name="object 80"/>
            <p:cNvSpPr/>
            <p:nvPr/>
          </p:nvSpPr>
          <p:spPr>
            <a:xfrm>
              <a:off x="8785352" y="4979923"/>
              <a:ext cx="2255520" cy="382523"/>
            </a:xfrm>
            <a:prstGeom prst="rect">
              <a:avLst/>
            </a:prstGeom>
            <a:blipFill>
              <a:blip r:embed="rId36"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78" name="object 81"/>
            <p:cNvSpPr/>
            <p:nvPr/>
          </p:nvSpPr>
          <p:spPr>
            <a:xfrm>
              <a:off x="9163304" y="5295391"/>
              <a:ext cx="1496568" cy="143256"/>
            </a:xfrm>
            <a:prstGeom prst="rect">
              <a:avLst/>
            </a:prstGeom>
            <a:blipFill>
              <a:blip r:embed="rId40"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79" name="object 82"/>
            <p:cNvSpPr/>
            <p:nvPr/>
          </p:nvSpPr>
          <p:spPr>
            <a:xfrm>
              <a:off x="9163304" y="4967732"/>
              <a:ext cx="1496568" cy="39624"/>
            </a:xfrm>
            <a:prstGeom prst="rect">
              <a:avLst/>
            </a:prstGeom>
            <a:blipFill>
              <a:blip r:embed="rId41"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80" name="object 83"/>
            <p:cNvSpPr/>
            <p:nvPr/>
          </p:nvSpPr>
          <p:spPr>
            <a:xfrm>
              <a:off x="8832595" y="5007355"/>
              <a:ext cx="2161031" cy="288036"/>
            </a:xfrm>
            <a:prstGeom prst="rect">
              <a:avLst/>
            </a:prstGeom>
            <a:blipFill>
              <a:blip r:embed="rId42"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81" name="object 84"/>
            <p:cNvSpPr/>
            <p:nvPr/>
          </p:nvSpPr>
          <p:spPr>
            <a:xfrm>
              <a:off x="8832595" y="5007355"/>
              <a:ext cx="2161540" cy="288290"/>
            </a:xfrm>
            <a:custGeom>
              <a:avLst/>
              <a:gdLst/>
              <a:ahLst/>
              <a:cxnLst/>
              <a:rect l="l" t="t" r="r" b="b"/>
              <a:pathLst>
                <a:path w="2161540" h="288289">
                  <a:moveTo>
                    <a:pt x="0" y="0"/>
                  </a:moveTo>
                  <a:lnTo>
                    <a:pt x="2161031" y="0"/>
                  </a:lnTo>
                  <a:lnTo>
                    <a:pt x="2161031" y="288036"/>
                  </a:lnTo>
                  <a:lnTo>
                    <a:pt x="0" y="288036"/>
                  </a:lnTo>
                  <a:lnTo>
                    <a:pt x="0" y="0"/>
                  </a:lnTo>
                  <a:close/>
                </a:path>
              </a:pathLst>
            </a:custGeom>
            <a:ln w="9144">
              <a:solidFill>
                <a:srgbClr val="BE4B48"/>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82" name="object 85"/>
            <p:cNvSpPr txBox="1"/>
            <p:nvPr/>
          </p:nvSpPr>
          <p:spPr>
            <a:xfrm>
              <a:off x="9300679" y="5037493"/>
              <a:ext cx="1657898"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Meiryo UI" panose="020B0604030504040204" pitchFamily="50" charset="-128"/>
                  <a:ea typeface="Meiryo UI" panose="020B0604030504040204" pitchFamily="50" charset="-128"/>
                  <a:cs typeface="Noto Sans CJK JP Regular"/>
                </a:rPr>
                <a:t>脳情報</a:t>
              </a:r>
              <a:r>
                <a:rPr sz="1400" dirty="0">
                  <a:latin typeface="Meiryo UI" panose="020B0604030504040204" pitchFamily="50" charset="-128"/>
                  <a:ea typeface="Meiryo UI" panose="020B0604030504040204" pitchFamily="50" charset="-128"/>
                  <a:cs typeface="Arial"/>
                </a:rPr>
                <a:t>-</a:t>
              </a:r>
              <a:r>
                <a:rPr sz="1400" dirty="0">
                  <a:latin typeface="Meiryo UI" panose="020B0604030504040204" pitchFamily="50" charset="-128"/>
                  <a:ea typeface="Meiryo UI" panose="020B0604030504040204" pitchFamily="50" charset="-128"/>
                  <a:cs typeface="Noto Sans CJK JP Regular"/>
                </a:rPr>
                <a:t>行動</a:t>
              </a:r>
              <a:r>
                <a:rPr sz="1400" spc="-10" dirty="0">
                  <a:latin typeface="Meiryo UI" panose="020B0604030504040204" pitchFamily="50" charset="-128"/>
                  <a:ea typeface="Meiryo UI" panose="020B0604030504040204" pitchFamily="50" charset="-128"/>
                  <a:cs typeface="Arial"/>
                </a:rPr>
                <a:t>DB</a:t>
              </a:r>
              <a:endParaRPr sz="1400" dirty="0">
                <a:latin typeface="Meiryo UI" panose="020B0604030504040204" pitchFamily="50" charset="-128"/>
                <a:ea typeface="Meiryo UI" panose="020B0604030504040204" pitchFamily="50" charset="-128"/>
                <a:cs typeface="Arial"/>
              </a:endParaRPr>
            </a:p>
          </p:txBody>
        </p:sp>
        <p:sp>
          <p:nvSpPr>
            <p:cNvPr id="183" name="object 86"/>
            <p:cNvSpPr/>
            <p:nvPr/>
          </p:nvSpPr>
          <p:spPr>
            <a:xfrm>
              <a:off x="8785352" y="5688584"/>
              <a:ext cx="2255520" cy="382523"/>
            </a:xfrm>
            <a:prstGeom prst="rect">
              <a:avLst/>
            </a:prstGeom>
            <a:blipFill>
              <a:blip r:embed="rId36"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84" name="object 87"/>
            <p:cNvSpPr/>
            <p:nvPr/>
          </p:nvSpPr>
          <p:spPr>
            <a:xfrm>
              <a:off x="8824976" y="5677915"/>
              <a:ext cx="2173224" cy="470916"/>
            </a:xfrm>
            <a:prstGeom prst="rect">
              <a:avLst/>
            </a:prstGeom>
            <a:blipFill>
              <a:blip r:embed="rId43"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85" name="object 88"/>
            <p:cNvSpPr/>
            <p:nvPr/>
          </p:nvSpPr>
          <p:spPr>
            <a:xfrm>
              <a:off x="8832595" y="5716015"/>
              <a:ext cx="2161031" cy="288035"/>
            </a:xfrm>
            <a:prstGeom prst="rect">
              <a:avLst/>
            </a:prstGeom>
            <a:blipFill>
              <a:blip r:embed="rId39"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86" name="object 89"/>
            <p:cNvSpPr txBox="1"/>
            <p:nvPr/>
          </p:nvSpPr>
          <p:spPr>
            <a:xfrm>
              <a:off x="8832595" y="5716015"/>
              <a:ext cx="2161540" cy="259686"/>
            </a:xfrm>
            <a:prstGeom prst="rect">
              <a:avLst/>
            </a:prstGeom>
            <a:ln w="9144">
              <a:solidFill>
                <a:srgbClr val="BE4B48"/>
              </a:solidFill>
            </a:ln>
          </p:spPr>
          <p:txBody>
            <a:bodyPr vert="horz" wrap="square" lIns="0" tIns="43815" rIns="0" bIns="0" rtlCol="0">
              <a:spAutoFit/>
            </a:bodyPr>
            <a:lstStyle/>
            <a:p>
              <a:pPr marL="142240">
                <a:lnSpc>
                  <a:spcPct val="100000"/>
                </a:lnSpc>
                <a:spcBef>
                  <a:spcPts val="345"/>
                </a:spcBef>
              </a:pPr>
              <a:r>
                <a:rPr sz="1400" dirty="0">
                  <a:latin typeface="Meiryo UI" panose="020B0604030504040204" pitchFamily="50" charset="-128"/>
                  <a:ea typeface="Meiryo UI" panose="020B0604030504040204" pitchFamily="50" charset="-128"/>
                  <a:cs typeface="Noto Sans CJK JP Regular"/>
                </a:rPr>
                <a:t>脳</a:t>
              </a:r>
              <a:r>
                <a:rPr sz="1400" spc="-5" dirty="0">
                  <a:latin typeface="Meiryo UI" panose="020B0604030504040204" pitchFamily="50" charset="-128"/>
                  <a:ea typeface="Meiryo UI" panose="020B0604030504040204" pitchFamily="50" charset="-128"/>
                  <a:cs typeface="Arial"/>
                </a:rPr>
                <a:t>encode/decode</a:t>
              </a:r>
              <a:r>
                <a:rPr sz="1400" spc="-160" dirty="0">
                  <a:latin typeface="Meiryo UI" panose="020B0604030504040204" pitchFamily="50" charset="-128"/>
                  <a:ea typeface="Meiryo UI" panose="020B0604030504040204" pitchFamily="50" charset="-128"/>
                  <a:cs typeface="Noto Sans CJK JP Regular"/>
                </a:rPr>
                <a:t>モ</a:t>
              </a:r>
              <a:r>
                <a:rPr sz="1400" spc="-150" dirty="0">
                  <a:latin typeface="Meiryo UI" panose="020B0604030504040204" pitchFamily="50" charset="-128"/>
                  <a:ea typeface="Meiryo UI" panose="020B0604030504040204" pitchFamily="50" charset="-128"/>
                  <a:cs typeface="Noto Sans CJK JP Regular"/>
                </a:rPr>
                <a:t>デ</a:t>
              </a:r>
              <a:r>
                <a:rPr sz="1400" spc="-105" dirty="0">
                  <a:latin typeface="Meiryo UI" panose="020B0604030504040204" pitchFamily="50" charset="-128"/>
                  <a:ea typeface="Meiryo UI" panose="020B0604030504040204" pitchFamily="50" charset="-128"/>
                  <a:cs typeface="Noto Sans CJK JP Regular"/>
                </a:rPr>
                <a:t>ル</a:t>
              </a:r>
              <a:endParaRPr sz="1400">
                <a:latin typeface="Meiryo UI" panose="020B0604030504040204" pitchFamily="50" charset="-128"/>
                <a:ea typeface="Meiryo UI" panose="020B0604030504040204" pitchFamily="50" charset="-128"/>
                <a:cs typeface="Noto Sans CJK JP Regular"/>
              </a:endParaRPr>
            </a:p>
          </p:txBody>
        </p:sp>
        <p:sp>
          <p:nvSpPr>
            <p:cNvPr id="193" name="object 96"/>
            <p:cNvSpPr/>
            <p:nvPr/>
          </p:nvSpPr>
          <p:spPr>
            <a:xfrm>
              <a:off x="8785352" y="4624832"/>
              <a:ext cx="2255520" cy="382524"/>
            </a:xfrm>
            <a:prstGeom prst="rect">
              <a:avLst/>
            </a:prstGeom>
            <a:blipFill>
              <a:blip r:embed="rId36"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94" name="object 97"/>
            <p:cNvSpPr/>
            <p:nvPr/>
          </p:nvSpPr>
          <p:spPr>
            <a:xfrm>
              <a:off x="9088628" y="4940300"/>
              <a:ext cx="1647444" cy="132587"/>
            </a:xfrm>
            <a:prstGeom prst="rect">
              <a:avLst/>
            </a:prstGeom>
            <a:blipFill>
              <a:blip r:embed="rId44"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95" name="object 98"/>
            <p:cNvSpPr/>
            <p:nvPr/>
          </p:nvSpPr>
          <p:spPr>
            <a:xfrm>
              <a:off x="9088628" y="4614164"/>
              <a:ext cx="1647444" cy="38100"/>
            </a:xfrm>
            <a:prstGeom prst="rect">
              <a:avLst/>
            </a:prstGeom>
            <a:blipFill>
              <a:blip r:embed="rId45"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96" name="object 99"/>
            <p:cNvSpPr/>
            <p:nvPr/>
          </p:nvSpPr>
          <p:spPr>
            <a:xfrm>
              <a:off x="8832595" y="4652264"/>
              <a:ext cx="2161031" cy="288036"/>
            </a:xfrm>
            <a:prstGeom prst="rect">
              <a:avLst/>
            </a:prstGeom>
            <a:blipFill>
              <a:blip r:embed="rId46"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97" name="object 100"/>
            <p:cNvSpPr txBox="1"/>
            <p:nvPr/>
          </p:nvSpPr>
          <p:spPr>
            <a:xfrm>
              <a:off x="8832595" y="4652264"/>
              <a:ext cx="2161540" cy="259686"/>
            </a:xfrm>
            <a:prstGeom prst="rect">
              <a:avLst/>
            </a:prstGeom>
            <a:ln w="9144">
              <a:solidFill>
                <a:srgbClr val="BE4B48"/>
              </a:solidFill>
            </a:ln>
          </p:spPr>
          <p:txBody>
            <a:bodyPr vert="horz" wrap="square" lIns="0" tIns="43815" rIns="0" bIns="0" rtlCol="0">
              <a:spAutoFit/>
            </a:bodyPr>
            <a:lstStyle/>
            <a:p>
              <a:pPr marL="405765">
                <a:lnSpc>
                  <a:spcPct val="100000"/>
                </a:lnSpc>
                <a:spcBef>
                  <a:spcPts val="345"/>
                </a:spcBef>
              </a:pPr>
              <a:r>
                <a:rPr sz="1400" spc="-130" dirty="0">
                  <a:latin typeface="Meiryo UI" panose="020B0604030504040204" pitchFamily="50" charset="-128"/>
                  <a:ea typeface="Meiryo UI" panose="020B0604030504040204" pitchFamily="50" charset="-128"/>
                  <a:cs typeface="Noto Sans CJK JP Regular"/>
                </a:rPr>
                <a:t>デ</a:t>
              </a:r>
              <a:r>
                <a:rPr sz="1400" spc="-215" dirty="0">
                  <a:latin typeface="Meiryo UI" panose="020B0604030504040204" pitchFamily="50" charset="-128"/>
                  <a:ea typeface="Meiryo UI" panose="020B0604030504040204" pitchFamily="50" charset="-128"/>
                  <a:cs typeface="Noto Sans CJK JP Regular"/>
                </a:rPr>
                <a:t>ー</a:t>
              </a:r>
              <a:r>
                <a:rPr sz="1400" spc="-265" dirty="0">
                  <a:latin typeface="Meiryo UI" panose="020B0604030504040204" pitchFamily="50" charset="-128"/>
                  <a:ea typeface="Meiryo UI" panose="020B0604030504040204" pitchFamily="50" charset="-128"/>
                  <a:cs typeface="Noto Sans CJK JP Regular"/>
                </a:rPr>
                <a:t>タ</a:t>
              </a:r>
              <a:r>
                <a:rPr sz="1400" dirty="0">
                  <a:latin typeface="Meiryo UI" panose="020B0604030504040204" pitchFamily="50" charset="-128"/>
                  <a:ea typeface="Meiryo UI" panose="020B0604030504040204" pitchFamily="50" charset="-128"/>
                  <a:cs typeface="Noto Sans CJK JP Regular"/>
                </a:rPr>
                <a:t>駆動型研究</a:t>
              </a:r>
              <a:endParaRPr sz="1400">
                <a:latin typeface="Meiryo UI" panose="020B0604030504040204" pitchFamily="50" charset="-128"/>
                <a:ea typeface="Meiryo UI" panose="020B0604030504040204" pitchFamily="50" charset="-128"/>
                <a:cs typeface="Noto Sans CJK JP Regular"/>
              </a:endParaRPr>
            </a:p>
          </p:txBody>
        </p:sp>
      </p:grpSp>
      <p:sp>
        <p:nvSpPr>
          <p:cNvPr id="198" name="object 101"/>
          <p:cNvSpPr/>
          <p:nvPr/>
        </p:nvSpPr>
        <p:spPr>
          <a:xfrm>
            <a:off x="6883400" y="3742435"/>
            <a:ext cx="704088" cy="544068"/>
          </a:xfrm>
          <a:prstGeom prst="rect">
            <a:avLst/>
          </a:prstGeom>
          <a:blipFill>
            <a:blip r:embed="rId47"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99" name="object 102"/>
          <p:cNvSpPr/>
          <p:nvPr/>
        </p:nvSpPr>
        <p:spPr>
          <a:xfrm>
            <a:off x="6930644" y="3769867"/>
            <a:ext cx="609600" cy="449580"/>
          </a:xfrm>
          <a:prstGeom prst="rect">
            <a:avLst/>
          </a:prstGeom>
          <a:blipFill>
            <a:blip r:embed="rId48"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00" name="object 103"/>
          <p:cNvSpPr/>
          <p:nvPr/>
        </p:nvSpPr>
        <p:spPr>
          <a:xfrm>
            <a:off x="6930644" y="3769867"/>
            <a:ext cx="609600" cy="449580"/>
          </a:xfrm>
          <a:custGeom>
            <a:avLst/>
            <a:gdLst/>
            <a:ahLst/>
            <a:cxnLst/>
            <a:rect l="l" t="t" r="r" b="b"/>
            <a:pathLst>
              <a:path w="609600" h="449579">
                <a:moveTo>
                  <a:pt x="0" y="224789"/>
                </a:moveTo>
                <a:lnTo>
                  <a:pt x="224790" y="0"/>
                </a:lnTo>
                <a:lnTo>
                  <a:pt x="224790" y="112394"/>
                </a:lnTo>
                <a:lnTo>
                  <a:pt x="384810" y="112394"/>
                </a:lnTo>
                <a:lnTo>
                  <a:pt x="384810" y="0"/>
                </a:lnTo>
                <a:lnTo>
                  <a:pt x="609600" y="224789"/>
                </a:lnTo>
                <a:lnTo>
                  <a:pt x="384810" y="449579"/>
                </a:lnTo>
                <a:lnTo>
                  <a:pt x="384810" y="337184"/>
                </a:lnTo>
                <a:lnTo>
                  <a:pt x="224790" y="337184"/>
                </a:lnTo>
                <a:lnTo>
                  <a:pt x="224790" y="449579"/>
                </a:lnTo>
                <a:lnTo>
                  <a:pt x="0" y="224789"/>
                </a:lnTo>
                <a:close/>
              </a:path>
            </a:pathLst>
          </a:custGeom>
          <a:ln w="9144">
            <a:solidFill>
              <a:srgbClr val="F6924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01" name="object 104"/>
          <p:cNvSpPr txBox="1"/>
          <p:nvPr/>
        </p:nvSpPr>
        <p:spPr>
          <a:xfrm>
            <a:off x="1548137" y="909453"/>
            <a:ext cx="1259417" cy="197490"/>
          </a:xfrm>
          <a:prstGeom prst="rect">
            <a:avLst/>
          </a:prstGeom>
        </p:spPr>
        <p:txBody>
          <a:bodyPr vert="horz" wrap="square" lIns="0" tIns="12700" rIns="0" bIns="0" rtlCol="0">
            <a:spAutoFit/>
          </a:bodyPr>
          <a:lstStyle/>
          <a:p>
            <a:pPr algn="ctr">
              <a:lnSpc>
                <a:spcPct val="100000"/>
              </a:lnSpc>
              <a:spcBef>
                <a:spcPts val="100"/>
              </a:spcBef>
            </a:pPr>
            <a:r>
              <a:rPr lang="en-US" altLang="ja-JP" sz="1200" spc="-5" dirty="0">
                <a:latin typeface="Meiryo UI" panose="020B0604030504040204" pitchFamily="50" charset="-128"/>
                <a:ea typeface="Meiryo UI" panose="020B0604030504040204" pitchFamily="50" charset="-128"/>
                <a:cs typeface="Arial"/>
              </a:rPr>
              <a:t>1400</a:t>
            </a:r>
            <a:r>
              <a:rPr sz="1200" dirty="0">
                <a:latin typeface="Meiryo UI" panose="020B0604030504040204" pitchFamily="50" charset="-128"/>
                <a:ea typeface="Meiryo UI" panose="020B0604030504040204" pitchFamily="50" charset="-128"/>
                <a:cs typeface="Noto Sans CJK JP Regular"/>
              </a:rPr>
              <a:t>億</a:t>
            </a:r>
            <a:r>
              <a:rPr lang="ja-JP" altLang="en-US" sz="1200" dirty="0">
                <a:latin typeface="Meiryo UI" panose="020B0604030504040204" pitchFamily="50" charset="-128"/>
                <a:ea typeface="Meiryo UI" panose="020B0604030504040204" pitchFamily="50" charset="-128"/>
                <a:cs typeface="Noto Sans CJK JP Regular"/>
              </a:rPr>
              <a:t>ニューロン</a:t>
            </a:r>
            <a:endParaRPr sz="1200" dirty="0">
              <a:latin typeface="Meiryo UI" panose="020B0604030504040204" pitchFamily="50" charset="-128"/>
              <a:ea typeface="Meiryo UI" panose="020B0604030504040204" pitchFamily="50" charset="-128"/>
              <a:cs typeface="Noto Sans CJK JP Regular"/>
            </a:endParaRPr>
          </a:p>
        </p:txBody>
      </p:sp>
      <p:sp>
        <p:nvSpPr>
          <p:cNvPr id="202" name="object 105"/>
          <p:cNvSpPr/>
          <p:nvPr/>
        </p:nvSpPr>
        <p:spPr>
          <a:xfrm>
            <a:off x="1909622" y="4203383"/>
            <a:ext cx="814069" cy="462280"/>
          </a:xfrm>
          <a:custGeom>
            <a:avLst/>
            <a:gdLst/>
            <a:ahLst/>
            <a:cxnLst/>
            <a:rect l="l" t="t" r="r" b="b"/>
            <a:pathLst>
              <a:path w="814069" h="462279">
                <a:moveTo>
                  <a:pt x="0" y="0"/>
                </a:moveTo>
                <a:lnTo>
                  <a:pt x="813815" y="0"/>
                </a:lnTo>
                <a:lnTo>
                  <a:pt x="813815" y="461772"/>
                </a:lnTo>
                <a:lnTo>
                  <a:pt x="0" y="461772"/>
                </a:lnTo>
                <a:lnTo>
                  <a:pt x="0" y="0"/>
                </a:lnTo>
                <a:close/>
              </a:path>
            </a:pathLst>
          </a:custGeom>
          <a:solidFill>
            <a:srgbClr val="FFFFF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03" name="object 106"/>
          <p:cNvSpPr txBox="1"/>
          <p:nvPr/>
        </p:nvSpPr>
        <p:spPr>
          <a:xfrm>
            <a:off x="1831313" y="4223211"/>
            <a:ext cx="1259223" cy="382156"/>
          </a:xfrm>
          <a:prstGeom prst="rect">
            <a:avLst/>
          </a:prstGeom>
        </p:spPr>
        <p:txBody>
          <a:bodyPr vert="horz" wrap="square" lIns="0" tIns="12700" rIns="0" bIns="0" rtlCol="0">
            <a:spAutoFit/>
          </a:bodyPr>
          <a:lstStyle/>
          <a:p>
            <a:pPr marL="12700" marR="5080" indent="147320">
              <a:lnSpc>
                <a:spcPct val="100000"/>
              </a:lnSpc>
              <a:spcBef>
                <a:spcPts val="100"/>
              </a:spcBef>
            </a:pPr>
            <a:r>
              <a:rPr lang="en-US" altLang="ja-JP" sz="1200" dirty="0">
                <a:latin typeface="Meiryo UI" panose="020B0604030504040204" pitchFamily="50" charset="-128"/>
                <a:ea typeface="Meiryo UI" panose="020B0604030504040204" pitchFamily="50" charset="-128"/>
                <a:cs typeface="Noto Sans CJK JP Regular"/>
              </a:rPr>
              <a:t>15</a:t>
            </a:r>
            <a:r>
              <a:rPr sz="1200" dirty="0">
                <a:latin typeface="Meiryo UI" panose="020B0604030504040204" pitchFamily="50" charset="-128"/>
                <a:ea typeface="Meiryo UI" panose="020B0604030504040204" pitchFamily="50" charset="-128"/>
                <a:cs typeface="Noto Sans CJK JP Regular"/>
              </a:rPr>
              <a:t>万</a:t>
            </a:r>
            <a:r>
              <a:rPr lang="ja-JP" altLang="en-US" sz="1200" dirty="0">
                <a:latin typeface="Meiryo UI" panose="020B0604030504040204" pitchFamily="50" charset="-128"/>
                <a:ea typeface="Meiryo UI" panose="020B0604030504040204" pitchFamily="50" charset="-128"/>
                <a:cs typeface="Noto Sans CJK JP Regular"/>
              </a:rPr>
              <a:t>ニューロン</a:t>
            </a:r>
            <a:br>
              <a:rPr lang="en-US" altLang="ja-JP" sz="1200" dirty="0">
                <a:latin typeface="Meiryo UI" panose="020B0604030504040204" pitchFamily="50" charset="-128"/>
                <a:ea typeface="Meiryo UI" panose="020B0604030504040204" pitchFamily="50" charset="-128"/>
                <a:cs typeface="Noto Sans CJK JP Regular"/>
              </a:rPr>
            </a:br>
            <a:r>
              <a:rPr lang="ja-JP" altLang="en-US" sz="1200" dirty="0">
                <a:latin typeface="Meiryo UI" panose="020B0604030504040204" pitchFamily="50" charset="-128"/>
                <a:ea typeface="Meiryo UI" panose="020B0604030504040204" pitchFamily="50" charset="-128"/>
                <a:cs typeface="Noto Sans CJK JP Regular"/>
              </a:rPr>
              <a:t>（ショウジョウバエ）</a:t>
            </a:r>
            <a:endParaRPr sz="1200" dirty="0">
              <a:latin typeface="Meiryo UI" panose="020B0604030504040204" pitchFamily="50" charset="-128"/>
              <a:ea typeface="Meiryo UI" panose="020B0604030504040204" pitchFamily="50" charset="-128"/>
              <a:cs typeface="Noto Sans CJK JP Regular"/>
            </a:endParaRPr>
          </a:p>
        </p:txBody>
      </p:sp>
      <p:sp>
        <p:nvSpPr>
          <p:cNvPr id="204" name="object 107"/>
          <p:cNvSpPr txBox="1"/>
          <p:nvPr/>
        </p:nvSpPr>
        <p:spPr>
          <a:xfrm>
            <a:off x="1496490" y="6232607"/>
            <a:ext cx="1098296" cy="394980"/>
          </a:xfrm>
          <a:prstGeom prst="rect">
            <a:avLst/>
          </a:prstGeom>
        </p:spPr>
        <p:txBody>
          <a:bodyPr vert="horz" wrap="square" lIns="0" tIns="12700" rIns="0" bIns="0" rtlCol="0">
            <a:spAutoFit/>
          </a:bodyPr>
          <a:lstStyle/>
          <a:p>
            <a:pPr algn="ctr">
              <a:lnSpc>
                <a:spcPct val="100000"/>
              </a:lnSpc>
              <a:spcBef>
                <a:spcPts val="100"/>
              </a:spcBef>
            </a:pPr>
            <a:r>
              <a:rPr sz="1200" spc="-5" dirty="0">
                <a:latin typeface="Meiryo UI" panose="020B0604030504040204" pitchFamily="50" charset="-128"/>
                <a:ea typeface="Meiryo UI" panose="020B0604030504040204" pitchFamily="50" charset="-128"/>
                <a:cs typeface="Arial"/>
              </a:rPr>
              <a:t>302</a:t>
            </a:r>
            <a:r>
              <a:rPr sz="1200" spc="-150" dirty="0">
                <a:latin typeface="Meiryo UI" panose="020B0604030504040204" pitchFamily="50" charset="-128"/>
                <a:ea typeface="Meiryo UI" panose="020B0604030504040204" pitchFamily="50" charset="-128"/>
                <a:cs typeface="Noto Sans CJK JP Regular"/>
              </a:rPr>
              <a:t>ニ</a:t>
            </a:r>
            <a:r>
              <a:rPr sz="1200" spc="-385" dirty="0">
                <a:latin typeface="Meiryo UI" panose="020B0604030504040204" pitchFamily="50" charset="-128"/>
                <a:ea typeface="Meiryo UI" panose="020B0604030504040204" pitchFamily="50" charset="-128"/>
                <a:cs typeface="Noto Sans CJK JP Regular"/>
              </a:rPr>
              <a:t>ュ</a:t>
            </a:r>
            <a:r>
              <a:rPr sz="1200" spc="-185" dirty="0">
                <a:latin typeface="Meiryo UI" panose="020B0604030504040204" pitchFamily="50" charset="-128"/>
                <a:ea typeface="Meiryo UI" panose="020B0604030504040204" pitchFamily="50" charset="-128"/>
                <a:cs typeface="Noto Sans CJK JP Regular"/>
              </a:rPr>
              <a:t>ー</a:t>
            </a:r>
            <a:r>
              <a:rPr sz="1200" spc="-210" dirty="0">
                <a:latin typeface="Meiryo UI" panose="020B0604030504040204" pitchFamily="50" charset="-128"/>
                <a:ea typeface="Meiryo UI" panose="020B0604030504040204" pitchFamily="50" charset="-128"/>
                <a:cs typeface="Noto Sans CJK JP Regular"/>
              </a:rPr>
              <a:t>ロン</a:t>
            </a:r>
            <a:endParaRPr lang="en-US" sz="1200" spc="-210" dirty="0">
              <a:latin typeface="Meiryo UI" panose="020B0604030504040204" pitchFamily="50" charset="-128"/>
              <a:ea typeface="Meiryo UI" panose="020B0604030504040204" pitchFamily="50" charset="-128"/>
              <a:cs typeface="Noto Sans CJK JP Regular"/>
            </a:endParaRPr>
          </a:p>
          <a:p>
            <a:pPr algn="ctr">
              <a:lnSpc>
                <a:spcPct val="100000"/>
              </a:lnSpc>
              <a:spcBef>
                <a:spcPts val="100"/>
              </a:spcBef>
            </a:pPr>
            <a:r>
              <a:rPr lang="ja-JP" altLang="en-US" sz="1200" spc="-210" dirty="0">
                <a:latin typeface="Meiryo UI" panose="020B0604030504040204" pitchFamily="50" charset="-128"/>
                <a:ea typeface="Meiryo UI" panose="020B0604030504040204" pitchFamily="50" charset="-128"/>
                <a:cs typeface="Noto Sans CJK JP Regular"/>
              </a:rPr>
              <a:t>（線虫）</a:t>
            </a:r>
            <a:endParaRPr sz="1200" dirty="0">
              <a:latin typeface="Meiryo UI" panose="020B0604030504040204" pitchFamily="50" charset="-128"/>
              <a:ea typeface="Meiryo UI" panose="020B0604030504040204" pitchFamily="50" charset="-128"/>
              <a:cs typeface="Noto Sans CJK JP Regular"/>
            </a:endParaRPr>
          </a:p>
        </p:txBody>
      </p:sp>
      <p:sp>
        <p:nvSpPr>
          <p:cNvPr id="205" name="object 108"/>
          <p:cNvSpPr txBox="1"/>
          <p:nvPr/>
        </p:nvSpPr>
        <p:spPr>
          <a:xfrm>
            <a:off x="167284" y="1876258"/>
            <a:ext cx="1118183" cy="197490"/>
          </a:xfrm>
          <a:prstGeom prst="rect">
            <a:avLst/>
          </a:prstGeom>
        </p:spPr>
        <p:txBody>
          <a:bodyPr vert="horz" wrap="square" lIns="0" tIns="12700" rIns="0" bIns="0" rtlCol="0">
            <a:spAutoFit/>
          </a:bodyPr>
          <a:lstStyle/>
          <a:p>
            <a:pPr marL="12700" marR="5080" indent="147320">
              <a:lnSpc>
                <a:spcPct val="100000"/>
              </a:lnSpc>
              <a:spcBef>
                <a:spcPts val="100"/>
              </a:spcBef>
            </a:pPr>
            <a:r>
              <a:rPr sz="1200" spc="-5" dirty="0">
                <a:latin typeface="Meiryo UI" panose="020B0604030504040204" pitchFamily="50" charset="-128"/>
                <a:ea typeface="Meiryo UI" panose="020B0604030504040204" pitchFamily="50" charset="-128"/>
                <a:cs typeface="Arial"/>
              </a:rPr>
              <a:t>60</a:t>
            </a:r>
            <a:r>
              <a:rPr sz="1200" dirty="0">
                <a:latin typeface="Meiryo UI" panose="020B0604030504040204" pitchFamily="50" charset="-128"/>
                <a:ea typeface="Meiryo UI" panose="020B0604030504040204" pitchFamily="50" charset="-128"/>
                <a:cs typeface="Noto Sans CJK JP Regular"/>
              </a:rPr>
              <a:t>億</a:t>
            </a:r>
            <a:r>
              <a:rPr sz="1200" spc="-150" dirty="0">
                <a:latin typeface="Meiryo UI" panose="020B0604030504040204" pitchFamily="50" charset="-128"/>
                <a:ea typeface="Meiryo UI" panose="020B0604030504040204" pitchFamily="50" charset="-128"/>
                <a:cs typeface="Noto Sans CJK JP Regular"/>
              </a:rPr>
              <a:t>ニ</a:t>
            </a:r>
            <a:r>
              <a:rPr sz="1200" spc="-385" dirty="0">
                <a:latin typeface="Meiryo UI" panose="020B0604030504040204" pitchFamily="50" charset="-128"/>
                <a:ea typeface="Meiryo UI" panose="020B0604030504040204" pitchFamily="50" charset="-128"/>
                <a:cs typeface="Noto Sans CJK JP Regular"/>
              </a:rPr>
              <a:t>ュ</a:t>
            </a:r>
            <a:r>
              <a:rPr sz="1200" spc="-185" dirty="0">
                <a:latin typeface="Meiryo UI" panose="020B0604030504040204" pitchFamily="50" charset="-128"/>
                <a:ea typeface="Meiryo UI" panose="020B0604030504040204" pitchFamily="50" charset="-128"/>
                <a:cs typeface="Noto Sans CJK JP Regular"/>
              </a:rPr>
              <a:t>ー</a:t>
            </a:r>
            <a:r>
              <a:rPr sz="1200" spc="-210" dirty="0">
                <a:latin typeface="Meiryo UI" panose="020B0604030504040204" pitchFamily="50" charset="-128"/>
                <a:ea typeface="Meiryo UI" panose="020B0604030504040204" pitchFamily="50" charset="-128"/>
                <a:cs typeface="Noto Sans CJK JP Regular"/>
              </a:rPr>
              <a:t>ロン</a:t>
            </a:r>
            <a:endParaRPr sz="1200" dirty="0">
              <a:latin typeface="Meiryo UI" panose="020B0604030504040204" pitchFamily="50" charset="-128"/>
              <a:ea typeface="Meiryo UI" panose="020B0604030504040204" pitchFamily="50" charset="-128"/>
              <a:cs typeface="Noto Sans CJK JP Regular"/>
            </a:endParaRPr>
          </a:p>
        </p:txBody>
      </p:sp>
      <p:sp>
        <p:nvSpPr>
          <p:cNvPr id="206" name="object 109"/>
          <p:cNvSpPr txBox="1"/>
          <p:nvPr/>
        </p:nvSpPr>
        <p:spPr>
          <a:xfrm>
            <a:off x="1756282" y="2687770"/>
            <a:ext cx="883285"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Meiryo UI" panose="020B0604030504040204" pitchFamily="50" charset="-128"/>
                <a:ea typeface="Meiryo UI" panose="020B0604030504040204" pitchFamily="50" charset="-128"/>
                <a:cs typeface="Arial"/>
              </a:rPr>
              <a:t>1</a:t>
            </a:r>
            <a:r>
              <a:rPr sz="1200" spc="-5" dirty="0">
                <a:latin typeface="Meiryo UI" panose="020B0604030504040204" pitchFamily="50" charset="-128"/>
                <a:ea typeface="Meiryo UI" panose="020B0604030504040204" pitchFamily="50" charset="-128"/>
                <a:cs typeface="Noto Sans CJK JP Regular"/>
              </a:rPr>
              <a:t>億</a:t>
            </a:r>
            <a:r>
              <a:rPr sz="1200" spc="-150" dirty="0">
                <a:latin typeface="Meiryo UI" panose="020B0604030504040204" pitchFamily="50" charset="-128"/>
                <a:ea typeface="Meiryo UI" panose="020B0604030504040204" pitchFamily="50" charset="-128"/>
                <a:cs typeface="Noto Sans CJK JP Regular"/>
              </a:rPr>
              <a:t>ニ</a:t>
            </a:r>
            <a:r>
              <a:rPr sz="1200" spc="-385" dirty="0">
                <a:latin typeface="Meiryo UI" panose="020B0604030504040204" pitchFamily="50" charset="-128"/>
                <a:ea typeface="Meiryo UI" panose="020B0604030504040204" pitchFamily="50" charset="-128"/>
                <a:cs typeface="Noto Sans CJK JP Regular"/>
              </a:rPr>
              <a:t>ュ</a:t>
            </a:r>
            <a:r>
              <a:rPr sz="1200" spc="-185" dirty="0">
                <a:latin typeface="Meiryo UI" panose="020B0604030504040204" pitchFamily="50" charset="-128"/>
                <a:ea typeface="Meiryo UI" panose="020B0604030504040204" pitchFamily="50" charset="-128"/>
                <a:cs typeface="Noto Sans CJK JP Regular"/>
              </a:rPr>
              <a:t>ー</a:t>
            </a:r>
            <a:r>
              <a:rPr sz="1200" spc="-210" dirty="0">
                <a:latin typeface="Meiryo UI" panose="020B0604030504040204" pitchFamily="50" charset="-128"/>
                <a:ea typeface="Meiryo UI" panose="020B0604030504040204" pitchFamily="50" charset="-128"/>
                <a:cs typeface="Noto Sans CJK JP Regular"/>
              </a:rPr>
              <a:t>ロン</a:t>
            </a:r>
            <a:endParaRPr sz="1200" dirty="0">
              <a:latin typeface="Meiryo UI" panose="020B0604030504040204" pitchFamily="50" charset="-128"/>
              <a:ea typeface="Meiryo UI" panose="020B0604030504040204" pitchFamily="50" charset="-128"/>
              <a:cs typeface="Noto Sans CJK JP Regular"/>
            </a:endParaRPr>
          </a:p>
        </p:txBody>
      </p:sp>
      <p:sp>
        <p:nvSpPr>
          <p:cNvPr id="207" name="object 110"/>
          <p:cNvSpPr/>
          <p:nvPr/>
        </p:nvSpPr>
        <p:spPr>
          <a:xfrm>
            <a:off x="9281883" y="1759838"/>
            <a:ext cx="1317029" cy="655193"/>
          </a:xfrm>
          <a:prstGeom prst="rect">
            <a:avLst/>
          </a:prstGeom>
          <a:blipFill>
            <a:blip r:embed="rId49"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08" name="object 111"/>
          <p:cNvSpPr txBox="1"/>
          <p:nvPr/>
        </p:nvSpPr>
        <p:spPr>
          <a:xfrm>
            <a:off x="10602468" y="1974807"/>
            <a:ext cx="1200150" cy="175048"/>
          </a:xfrm>
          <a:prstGeom prst="rect">
            <a:avLst/>
          </a:prstGeom>
        </p:spPr>
        <p:txBody>
          <a:bodyPr vert="horz" wrap="square" lIns="0" tIns="13335" rIns="0" bIns="0" rtlCol="0">
            <a:spAutoFit/>
          </a:bodyPr>
          <a:lstStyle/>
          <a:p>
            <a:pPr marL="12700">
              <a:lnSpc>
                <a:spcPct val="100000"/>
              </a:lnSpc>
              <a:spcBef>
                <a:spcPts val="105"/>
              </a:spcBef>
            </a:pPr>
            <a:r>
              <a:rPr sz="1050" spc="-20" dirty="0">
                <a:latin typeface="Meiryo UI" panose="020B0604030504040204" pitchFamily="50" charset="-128"/>
                <a:ea typeface="Meiryo UI" panose="020B0604030504040204" pitchFamily="50" charset="-128"/>
                <a:cs typeface="Noto Sans CJK JP Regular"/>
              </a:rPr>
              <a:t>脳情報</a:t>
            </a:r>
            <a:r>
              <a:rPr sz="1050" spc="-25" dirty="0">
                <a:latin typeface="Meiryo UI" panose="020B0604030504040204" pitchFamily="50" charset="-128"/>
                <a:ea typeface="Meiryo UI" panose="020B0604030504040204" pitchFamily="50" charset="-128"/>
                <a:cs typeface="Noto Sans CJK JP Regular"/>
              </a:rPr>
              <a:t>デ</a:t>
            </a:r>
            <a:r>
              <a:rPr sz="1050" spc="-215" dirty="0">
                <a:latin typeface="Meiryo UI" panose="020B0604030504040204" pitchFamily="50" charset="-128"/>
                <a:ea typeface="Meiryo UI" panose="020B0604030504040204" pitchFamily="50" charset="-128"/>
                <a:cs typeface="Noto Sans CJK JP Regular"/>
              </a:rPr>
              <a:t>コ</a:t>
            </a:r>
            <a:r>
              <a:rPr sz="1050" spc="-155" dirty="0">
                <a:latin typeface="Meiryo UI" panose="020B0604030504040204" pitchFamily="50" charset="-128"/>
                <a:ea typeface="Meiryo UI" panose="020B0604030504040204" pitchFamily="50" charset="-128"/>
                <a:cs typeface="Noto Sans CJK JP Regular"/>
              </a:rPr>
              <a:t>ー</a:t>
            </a:r>
            <a:r>
              <a:rPr sz="1050" spc="-105" dirty="0">
                <a:latin typeface="Meiryo UI" panose="020B0604030504040204" pitchFamily="50" charset="-128"/>
                <a:ea typeface="Meiryo UI" panose="020B0604030504040204" pitchFamily="50" charset="-128"/>
                <a:cs typeface="Noto Sans CJK JP Regular"/>
              </a:rPr>
              <a:t>デ</a:t>
            </a:r>
            <a:r>
              <a:rPr sz="1050" spc="-280" dirty="0">
                <a:latin typeface="Meiryo UI" panose="020B0604030504040204" pitchFamily="50" charset="-128"/>
                <a:ea typeface="Meiryo UI" panose="020B0604030504040204" pitchFamily="50" charset="-128"/>
                <a:cs typeface="Noto Sans CJK JP Regular"/>
              </a:rPr>
              <a:t>ィン</a:t>
            </a:r>
            <a:r>
              <a:rPr sz="1050" spc="-155" dirty="0">
                <a:latin typeface="Meiryo UI" panose="020B0604030504040204" pitchFamily="50" charset="-128"/>
                <a:ea typeface="Meiryo UI" panose="020B0604030504040204" pitchFamily="50" charset="-128"/>
                <a:cs typeface="Noto Sans CJK JP Regular"/>
              </a:rPr>
              <a:t>グ</a:t>
            </a:r>
            <a:endParaRPr sz="1050" dirty="0">
              <a:latin typeface="Meiryo UI" panose="020B0604030504040204" pitchFamily="50" charset="-128"/>
              <a:ea typeface="Meiryo UI" panose="020B0604030504040204" pitchFamily="50" charset="-128"/>
              <a:cs typeface="Noto Sans CJK JP Regular"/>
            </a:endParaRPr>
          </a:p>
        </p:txBody>
      </p:sp>
      <p:sp>
        <p:nvSpPr>
          <p:cNvPr id="209" name="object 112"/>
          <p:cNvSpPr/>
          <p:nvPr/>
        </p:nvSpPr>
        <p:spPr>
          <a:xfrm>
            <a:off x="9027668" y="2637535"/>
            <a:ext cx="751331" cy="641603"/>
          </a:xfrm>
          <a:prstGeom prst="rect">
            <a:avLst/>
          </a:prstGeom>
          <a:blipFill>
            <a:blip r:embed="rId50"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11" name="object 17"/>
          <p:cNvSpPr txBox="1"/>
          <p:nvPr/>
        </p:nvSpPr>
        <p:spPr>
          <a:xfrm>
            <a:off x="10901985" y="946386"/>
            <a:ext cx="578079" cy="228909"/>
          </a:xfrm>
          <a:prstGeom prst="rect">
            <a:avLst/>
          </a:prstGeom>
        </p:spPr>
        <p:txBody>
          <a:bodyPr vert="horz" wrap="square" lIns="0" tIns="13335" rIns="0" bIns="0" rtlCol="0">
            <a:spAutoFit/>
          </a:bodyPr>
          <a:lstStyle/>
          <a:p>
            <a:pPr marL="12700">
              <a:lnSpc>
                <a:spcPct val="100000"/>
              </a:lnSpc>
              <a:spcBef>
                <a:spcPts val="105"/>
              </a:spcBef>
              <a:tabLst>
                <a:tab pos="1170940" algn="l"/>
                <a:tab pos="2331085" algn="l"/>
                <a:tab pos="3846829" algn="l"/>
                <a:tab pos="5005070" algn="l"/>
                <a:tab pos="6186170" algn="l"/>
              </a:tabLst>
            </a:pPr>
            <a:r>
              <a:rPr lang="ja-JP" altLang="en-US" sz="1400" dirty="0">
                <a:latin typeface="Meiryo UI" panose="020B0604030504040204" pitchFamily="50" charset="-128"/>
                <a:ea typeface="Meiryo UI" panose="020B0604030504040204" pitchFamily="50" charset="-128"/>
                <a:cs typeface="Noto Sans CJK JP Regular"/>
              </a:rPr>
              <a:t>社会</a:t>
            </a:r>
            <a:endParaRPr sz="1400" dirty="0">
              <a:latin typeface="Meiryo UI" panose="020B0604030504040204" pitchFamily="50" charset="-128"/>
              <a:ea typeface="Meiryo UI" panose="020B0604030504040204" pitchFamily="50" charset="-128"/>
              <a:cs typeface="Noto Sans CJK JP Regular"/>
            </a:endParaRPr>
          </a:p>
        </p:txBody>
      </p:sp>
      <p:sp>
        <p:nvSpPr>
          <p:cNvPr id="2" name="正方形/長方形 1"/>
          <p:cNvSpPr/>
          <p:nvPr/>
        </p:nvSpPr>
        <p:spPr>
          <a:xfrm>
            <a:off x="8702382" y="2866282"/>
            <a:ext cx="3276666" cy="259045"/>
          </a:xfrm>
          <a:prstGeom prst="rect">
            <a:avLst/>
          </a:prstGeom>
        </p:spPr>
        <p:txBody>
          <a:bodyPr wrap="none">
            <a:spAutoFit/>
          </a:bodyPr>
          <a:lstStyle/>
          <a:p>
            <a:pPr marL="1246505" marR="5080" indent="-229235">
              <a:lnSpc>
                <a:spcPts val="1260"/>
              </a:lnSpc>
              <a:spcBef>
                <a:spcPts val="5"/>
              </a:spcBef>
            </a:pPr>
            <a:r>
              <a:rPr lang="ja-JP" altLang="en-US" sz="1200" spc="-85" dirty="0">
                <a:latin typeface="Meiryo UI" panose="020B0604030504040204" pitchFamily="50" charset="-128"/>
                <a:ea typeface="Meiryo UI" panose="020B0604030504040204" pitchFamily="50" charset="-128"/>
                <a:cs typeface="Noto Sans CJK JP Regular"/>
              </a:rPr>
              <a:t>社会行動・心</a:t>
            </a:r>
            <a:r>
              <a:rPr lang="ja-JP" altLang="en-US" sz="1200" spc="-95" dirty="0">
                <a:latin typeface="Meiryo UI" panose="020B0604030504040204" pitchFamily="50" charset="-128"/>
                <a:ea typeface="Meiryo UI" panose="020B0604030504040204" pitchFamily="50" charset="-128"/>
                <a:cs typeface="Noto Sans CJK JP Regular"/>
              </a:rPr>
              <a:t>の</a:t>
            </a:r>
            <a:r>
              <a:rPr lang="ja-JP" altLang="en-US" sz="1200" spc="5" dirty="0">
                <a:latin typeface="Meiryo UI" panose="020B0604030504040204" pitchFamily="50" charset="-128"/>
                <a:ea typeface="Meiryo UI" panose="020B0604030504040204" pitchFamily="50" charset="-128"/>
                <a:cs typeface="Noto Sans CJK JP Regular"/>
              </a:rPr>
              <a:t>健</a:t>
            </a:r>
            <a:r>
              <a:rPr lang="ja-JP" altLang="en-US" sz="1200" spc="-10" dirty="0">
                <a:latin typeface="Meiryo UI" panose="020B0604030504040204" pitchFamily="50" charset="-128"/>
                <a:ea typeface="Meiryo UI" panose="020B0604030504040204" pitchFamily="50" charset="-128"/>
                <a:cs typeface="Noto Sans CJK JP Regular"/>
              </a:rPr>
              <a:t>康</a:t>
            </a:r>
            <a:r>
              <a:rPr lang="ja-JP" altLang="en-US" sz="1200" spc="-45" dirty="0">
                <a:latin typeface="Meiryo UI" panose="020B0604030504040204" pitchFamily="50" charset="-128"/>
                <a:ea typeface="Meiryo UI" panose="020B0604030504040204" pitchFamily="50" charset="-128"/>
                <a:cs typeface="Noto Sans CJK JP Regular"/>
              </a:rPr>
              <a:t>の</a:t>
            </a:r>
            <a:r>
              <a:rPr lang="ja-JP" altLang="en-US" sz="1200" spc="-55" dirty="0">
                <a:latin typeface="Meiryo UI" panose="020B0604030504040204" pitchFamily="50" charset="-128"/>
                <a:ea typeface="Meiryo UI" panose="020B0604030504040204" pitchFamily="50" charset="-128"/>
                <a:cs typeface="Noto Sans CJK JP Regular"/>
              </a:rPr>
              <a:t>バ</a:t>
            </a:r>
            <a:r>
              <a:rPr lang="ja-JP" altLang="en-US" sz="1200" spc="-229" dirty="0">
                <a:latin typeface="Meiryo UI" panose="020B0604030504040204" pitchFamily="50" charset="-128"/>
                <a:ea typeface="Meiryo UI" panose="020B0604030504040204" pitchFamily="50" charset="-128"/>
                <a:cs typeface="Noto Sans CJK JP Regular"/>
              </a:rPr>
              <a:t>イ</a:t>
            </a:r>
            <a:r>
              <a:rPr lang="ja-JP" altLang="en-US" sz="1200" spc="-175" dirty="0">
                <a:latin typeface="Meiryo UI" panose="020B0604030504040204" pitchFamily="50" charset="-128"/>
                <a:ea typeface="Meiryo UI" panose="020B0604030504040204" pitchFamily="50" charset="-128"/>
                <a:cs typeface="Noto Sans CJK JP Regular"/>
              </a:rPr>
              <a:t>オ</a:t>
            </a:r>
            <a:r>
              <a:rPr lang="ja-JP" altLang="en-US" sz="1200" spc="-145" dirty="0">
                <a:latin typeface="Meiryo UI" panose="020B0604030504040204" pitchFamily="50" charset="-128"/>
                <a:ea typeface="Meiryo UI" panose="020B0604030504040204" pitchFamily="50" charset="-128"/>
                <a:cs typeface="Noto Sans CJK JP Regular"/>
              </a:rPr>
              <a:t>マ</a:t>
            </a:r>
            <a:r>
              <a:rPr lang="ja-JP" altLang="en-US" sz="1200" spc="-180" dirty="0">
                <a:latin typeface="Meiryo UI" panose="020B0604030504040204" pitchFamily="50" charset="-128"/>
                <a:ea typeface="Meiryo UI" panose="020B0604030504040204" pitchFamily="50" charset="-128"/>
                <a:cs typeface="Noto Sans CJK JP Regular"/>
              </a:rPr>
              <a:t>ー</a:t>
            </a:r>
            <a:r>
              <a:rPr lang="ja-JP" altLang="en-US" sz="1200" spc="-175" dirty="0">
                <a:latin typeface="Meiryo UI" panose="020B0604030504040204" pitchFamily="50" charset="-128"/>
                <a:ea typeface="Meiryo UI" panose="020B0604030504040204" pitchFamily="50" charset="-128"/>
                <a:cs typeface="Noto Sans CJK JP Regular"/>
              </a:rPr>
              <a:t>カ</a:t>
            </a:r>
            <a:r>
              <a:rPr lang="ja-JP" altLang="en-US" sz="1200" spc="-155" dirty="0">
                <a:latin typeface="Meiryo UI" panose="020B0604030504040204" pitchFamily="50" charset="-128"/>
                <a:ea typeface="Meiryo UI" panose="020B0604030504040204" pitchFamily="50" charset="-128"/>
                <a:cs typeface="Noto Sans CJK JP Regular"/>
              </a:rPr>
              <a:t>ー</a:t>
            </a:r>
            <a:endParaRPr lang="ja-JP" altLang="en-US" sz="1200" dirty="0">
              <a:latin typeface="Meiryo UI" panose="020B0604030504040204" pitchFamily="50" charset="-128"/>
              <a:ea typeface="Meiryo UI" panose="020B0604030504040204" pitchFamily="50" charset="-128"/>
              <a:cs typeface="Noto Sans CJK JP Regular"/>
            </a:endParaRPr>
          </a:p>
        </p:txBody>
      </p:sp>
      <p:sp>
        <p:nvSpPr>
          <p:cNvPr id="4" name="正方形/長方形 3"/>
          <p:cNvSpPr/>
          <p:nvPr/>
        </p:nvSpPr>
        <p:spPr>
          <a:xfrm>
            <a:off x="7556055" y="3196521"/>
            <a:ext cx="1202573" cy="430887"/>
          </a:xfrm>
          <a:prstGeom prst="rect">
            <a:avLst/>
          </a:prstGeom>
        </p:spPr>
        <p:txBody>
          <a:bodyPr wrap="none">
            <a:spAutoFit/>
          </a:bodyPr>
          <a:lstStyle/>
          <a:p>
            <a:r>
              <a:rPr lang="ja-JP" altLang="en-US" sz="1100" dirty="0">
                <a:latin typeface="Meiryo UI" panose="020B0604030504040204" pitchFamily="50" charset="-128"/>
                <a:ea typeface="Meiryo UI" panose="020B0604030504040204" pitchFamily="50" charset="-128"/>
              </a:rPr>
              <a:t>構造的・機能的</a:t>
            </a:r>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マクロ・コネクトーム</a:t>
            </a:r>
          </a:p>
        </p:txBody>
      </p:sp>
      <p:sp>
        <p:nvSpPr>
          <p:cNvPr id="7" name="正方形/長方形 6"/>
          <p:cNvSpPr/>
          <p:nvPr/>
        </p:nvSpPr>
        <p:spPr>
          <a:xfrm>
            <a:off x="5197134" y="6639559"/>
            <a:ext cx="6096000" cy="253916"/>
          </a:xfrm>
          <a:prstGeom prst="rect">
            <a:avLst/>
          </a:prstGeom>
        </p:spPr>
        <p:txBody>
          <a:bodyPr>
            <a:spAutoFit/>
          </a:bodyPr>
          <a:lstStyle/>
          <a:p>
            <a:r>
              <a:rPr lang="ja-JP" altLang="en-US" sz="1000" dirty="0">
                <a:latin typeface="Meiryo UI" panose="020B0604030504040204" pitchFamily="50" charset="-128"/>
                <a:ea typeface="Meiryo UI" panose="020B0604030504040204" pitchFamily="50" charset="-128"/>
              </a:rPr>
              <a:t>コネクトーム</a:t>
            </a:r>
            <a:r>
              <a:rPr lang="en-US" altLang="ja-JP" sz="1000" dirty="0">
                <a:latin typeface="Meiryo UI" panose="020B0604030504040204" pitchFamily="50" charset="-128"/>
                <a:ea typeface="Meiryo UI" panose="020B0604030504040204" pitchFamily="50" charset="-128"/>
              </a:rPr>
              <a:t>(</a:t>
            </a:r>
            <a:r>
              <a:rPr lang="en-US" altLang="ja-JP" sz="1000" dirty="0" err="1">
                <a:latin typeface="Meiryo UI" panose="020B0604030504040204" pitchFamily="50" charset="-128"/>
                <a:ea typeface="Meiryo UI" panose="020B0604030504040204" pitchFamily="50" charset="-128"/>
              </a:rPr>
              <a:t>connectome</a:t>
            </a:r>
            <a:r>
              <a:rPr lang="ja-JP" altLang="en-US" sz="1000" dirty="0">
                <a:latin typeface="Meiryo UI" panose="020B0604030504040204" pitchFamily="50" charset="-128"/>
                <a:ea typeface="Meiryo UI" panose="020B0604030504040204" pitchFamily="50" charset="-128"/>
              </a:rPr>
              <a:t>）：神経系のすべてのニューロンが接続することでできた神経回路の全体の意。</a:t>
            </a:r>
          </a:p>
        </p:txBody>
      </p:sp>
      <p:sp>
        <p:nvSpPr>
          <p:cNvPr id="8" name="テキスト ボックス 7"/>
          <p:cNvSpPr txBox="1"/>
          <p:nvPr/>
        </p:nvSpPr>
        <p:spPr>
          <a:xfrm>
            <a:off x="5532453" y="4468415"/>
            <a:ext cx="1791210" cy="253916"/>
          </a:xfrm>
          <a:prstGeom prst="rect">
            <a:avLst/>
          </a:prstGeom>
          <a:noFill/>
        </p:spPr>
        <p:txBody>
          <a:bodyPr wrap="square" rtlCol="0">
            <a:spAutoFit/>
          </a:bodyPr>
          <a:lstStyle/>
          <a:p>
            <a:r>
              <a:rPr kumimoji="1" lang="ja-JP" altLang="en-US" sz="1000" dirty="0">
                <a:latin typeface="Meiryo UI" panose="020B0604030504040204" pitchFamily="50" charset="-128"/>
                <a:ea typeface="Meiryo UI" panose="020B0604030504040204" pitchFamily="50" charset="-128"/>
              </a:rPr>
              <a:t>構造的・機能的コネクトーム</a:t>
            </a:r>
          </a:p>
        </p:txBody>
      </p:sp>
      <p:sp>
        <p:nvSpPr>
          <p:cNvPr id="107" name="テキスト ボックス 106"/>
          <p:cNvSpPr txBox="1"/>
          <p:nvPr/>
        </p:nvSpPr>
        <p:spPr>
          <a:xfrm>
            <a:off x="2873074" y="5259990"/>
            <a:ext cx="2415412" cy="246221"/>
          </a:xfrm>
          <a:prstGeom prst="rect">
            <a:avLst/>
          </a:prstGeom>
          <a:noFill/>
        </p:spPr>
        <p:txBody>
          <a:bodyPr wrap="square" rtlCol="0">
            <a:spAutoFit/>
          </a:bodyPr>
          <a:lstStyle/>
          <a:p>
            <a:pPr algn="ctr"/>
            <a:r>
              <a:rPr kumimoji="1" lang="ja-JP" altLang="en-US" sz="1000" dirty="0">
                <a:latin typeface="Meiryo UI" panose="020B0604030504040204" pitchFamily="50" charset="-128"/>
                <a:ea typeface="Meiryo UI" panose="020B0604030504040204" pitchFamily="50" charset="-128"/>
              </a:rPr>
              <a:t>構造的・機能的・マイクロ・コネクトーム</a:t>
            </a:r>
          </a:p>
        </p:txBody>
      </p:sp>
    </p:spTree>
    <p:extLst>
      <p:ext uri="{BB962C8B-B14F-4D97-AF65-F5344CB8AC3E}">
        <p14:creationId xmlns:p14="http://schemas.microsoft.com/office/powerpoint/2010/main" val="380869902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14796</TotalTime>
  <Words>19181</Words>
  <Application>Microsoft Office PowerPoint</Application>
  <PresentationFormat>ワイド画面</PresentationFormat>
  <Paragraphs>1728</Paragraphs>
  <Slides>72</Slides>
  <Notes>50</Notes>
  <HiddenSlides>0</HiddenSlides>
  <MMClips>0</MMClips>
  <ScaleCrop>false</ScaleCrop>
  <HeadingPairs>
    <vt:vector size="8" baseType="variant">
      <vt:variant>
        <vt:lpstr>使用されているフォント</vt:lpstr>
      </vt:variant>
      <vt:variant>
        <vt:i4>16</vt:i4>
      </vt:variant>
      <vt:variant>
        <vt:lpstr>テーマ</vt:lpstr>
      </vt:variant>
      <vt:variant>
        <vt:i4>1</vt:i4>
      </vt:variant>
      <vt:variant>
        <vt:lpstr>埋め込まれた OLE サーバー</vt:lpstr>
      </vt:variant>
      <vt:variant>
        <vt:i4>1</vt:i4>
      </vt:variant>
      <vt:variant>
        <vt:lpstr>スライド タイトル</vt:lpstr>
      </vt:variant>
      <vt:variant>
        <vt:i4>72</vt:i4>
      </vt:variant>
    </vt:vector>
  </HeadingPairs>
  <TitlesOfParts>
    <vt:vector size="90" baseType="lpstr">
      <vt:lpstr>HGSｺﾞｼｯｸE</vt:lpstr>
      <vt:lpstr>HGS教科書体</vt:lpstr>
      <vt:lpstr>Malgun Gothic</vt:lpstr>
      <vt:lpstr>Meiryo UI</vt:lpstr>
      <vt:lpstr>ＭＳ Ｐゴシック</vt:lpstr>
      <vt:lpstr>Noto Sans CJK JP Regular</vt:lpstr>
      <vt:lpstr>游ゴシック</vt:lpstr>
      <vt:lpstr>Arial</vt:lpstr>
      <vt:lpstr>Britannic Bold</vt:lpstr>
      <vt:lpstr>Calibri</vt:lpstr>
      <vt:lpstr>Calibri Light</vt:lpstr>
      <vt:lpstr>Segoe UI Black</vt:lpstr>
      <vt:lpstr>Times New Roman</vt:lpstr>
      <vt:lpstr>Trebuchet MS</vt:lpstr>
      <vt:lpstr>Verdana</vt:lpstr>
      <vt:lpstr>Wingdings</vt:lpstr>
      <vt:lpstr>Office テーマ</vt:lpstr>
      <vt:lpstr>Image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Mitsui&amp;CO.LTD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Abe,YutakaTKZIM</dc:creator>
  <cp:lastModifiedBy>Abe,YutakaTKZIM</cp:lastModifiedBy>
  <cp:revision>440</cp:revision>
  <cp:lastPrinted>2018-10-22T23:47:59Z</cp:lastPrinted>
  <dcterms:created xsi:type="dcterms:W3CDTF">2018-10-05T01:55:02Z</dcterms:created>
  <dcterms:modified xsi:type="dcterms:W3CDTF">2024-12-24T23:21:59Z</dcterms:modified>
</cp:coreProperties>
</file>